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4" r:id="rId3"/>
    <p:sldMasterId id="2147483756" r:id="rId4"/>
    <p:sldMasterId id="2147483768" r:id="rId5"/>
  </p:sldMasterIdLst>
  <p:notesMasterIdLst>
    <p:notesMasterId r:id="rId56"/>
  </p:notesMasterIdLst>
  <p:sldIdLst>
    <p:sldId id="256" r:id="rId6"/>
    <p:sldId id="710" r:id="rId7"/>
    <p:sldId id="711" r:id="rId8"/>
    <p:sldId id="638" r:id="rId9"/>
    <p:sldId id="639" r:id="rId10"/>
    <p:sldId id="712" r:id="rId11"/>
    <p:sldId id="714" r:id="rId12"/>
    <p:sldId id="641" r:id="rId13"/>
    <p:sldId id="642" r:id="rId14"/>
    <p:sldId id="643" r:id="rId15"/>
    <p:sldId id="644" r:id="rId16"/>
    <p:sldId id="645" r:id="rId17"/>
    <p:sldId id="646" r:id="rId18"/>
    <p:sldId id="715" r:id="rId19"/>
    <p:sldId id="647" r:id="rId20"/>
    <p:sldId id="648" r:id="rId21"/>
    <p:sldId id="743" r:id="rId22"/>
    <p:sldId id="741" r:id="rId23"/>
    <p:sldId id="649" r:id="rId24"/>
    <p:sldId id="716" r:id="rId25"/>
    <p:sldId id="651" r:id="rId26"/>
    <p:sldId id="652" r:id="rId27"/>
    <p:sldId id="653" r:id="rId28"/>
    <p:sldId id="654" r:id="rId29"/>
    <p:sldId id="655" r:id="rId30"/>
    <p:sldId id="744" r:id="rId31"/>
    <p:sldId id="657" r:id="rId32"/>
    <p:sldId id="658" r:id="rId33"/>
    <p:sldId id="659" r:id="rId34"/>
    <p:sldId id="660" r:id="rId35"/>
    <p:sldId id="661" r:id="rId36"/>
    <p:sldId id="662" r:id="rId37"/>
    <p:sldId id="663" r:id="rId38"/>
    <p:sldId id="664" r:id="rId39"/>
    <p:sldId id="667" r:id="rId40"/>
    <p:sldId id="666" r:id="rId41"/>
    <p:sldId id="668" r:id="rId42"/>
    <p:sldId id="669" r:id="rId43"/>
    <p:sldId id="670" r:id="rId44"/>
    <p:sldId id="671" r:id="rId45"/>
    <p:sldId id="672" r:id="rId46"/>
    <p:sldId id="673" r:id="rId47"/>
    <p:sldId id="675" r:id="rId48"/>
    <p:sldId id="674" r:id="rId49"/>
    <p:sldId id="676" r:id="rId50"/>
    <p:sldId id="677" r:id="rId51"/>
    <p:sldId id="678" r:id="rId52"/>
    <p:sldId id="444" r:id="rId53"/>
    <p:sldId id="626" r:id="rId54"/>
    <p:sldId id="625" r:id="rId55"/>
  </p:sldIdLst>
  <p:sldSz cx="13439775" cy="7559675"/>
  <p:notesSz cx="10020300" cy="6888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表紙" id="{D3942E64-5D90-42C7-BF1D-1BE2F6BEE09C}">
          <p14:sldIdLst>
            <p14:sldId id="256"/>
            <p14:sldId id="710"/>
            <p14:sldId id="711"/>
            <p14:sldId id="638"/>
            <p14:sldId id="639"/>
          </p14:sldIdLst>
        </p14:section>
        <p14:section name="目次" id="{70970BD1-F244-400A-A150-2D65B1848334}">
          <p14:sldIdLst>
            <p14:sldId id="712"/>
          </p14:sldIdLst>
        </p14:section>
        <p14:section name="レベルチェック" id="{C90A7FDD-8FBE-4A1A-9E22-16A720CF56B1}">
          <p14:sldIdLst>
            <p14:sldId id="714"/>
            <p14:sldId id="641"/>
          </p14:sldIdLst>
        </p14:section>
        <p14:section name="制度化について" id="{ABCB9B43-F850-4121-B322-2DC5410BEF10}">
          <p14:sldIdLst>
            <p14:sldId id="642"/>
          </p14:sldIdLst>
        </p14:section>
        <p14:section name="HACCPとは" id="{34CFEAC8-357C-46FD-9B73-8670258EABF1}">
          <p14:sldIdLst>
            <p14:sldId id="643"/>
          </p14:sldIdLst>
        </p14:section>
        <p14:section name="罰則について" id="{0C6FEDC8-903D-43FD-A62D-42DD07751F38}">
          <p14:sldIdLst>
            <p14:sldId id="644"/>
          </p14:sldIdLst>
        </p14:section>
        <p14:section name="制度化が遅れている理由" id="{3F4B68AA-DD40-490C-B24D-30DD99BF9307}">
          <p14:sldIdLst>
            <p14:sldId id="645"/>
          </p14:sldIdLst>
        </p14:section>
        <p14:section name="食中毒発生" id="{24A29FD4-F03E-4708-9867-F3F347AE8BA2}">
          <p14:sldIdLst>
            <p14:sldId id="646"/>
            <p14:sldId id="715"/>
          </p14:sldIdLst>
        </p14:section>
        <p14:section name="見える化" id="{C74B2FDF-6AFF-4F68-B789-54BECA98FDAF}">
          <p14:sldIdLst>
            <p14:sldId id="647"/>
            <p14:sldId id="648"/>
            <p14:sldId id="743"/>
            <p14:sldId id="741"/>
          </p14:sldIdLst>
        </p14:section>
        <p14:section name="一般衛生管理 重要管理ポイント" id="{18AAEB00-20AC-4654-A79C-FD4FD48457E7}">
          <p14:sldIdLst>
            <p14:sldId id="649"/>
          </p14:sldIdLst>
        </p14:section>
        <p14:section name="メニューチェック" id="{E020329C-3934-406A-8B16-77BADC38A8A4}">
          <p14:sldIdLst>
            <p14:sldId id="716"/>
          </p14:sldIdLst>
        </p14:section>
        <p14:section name="危険温度帯" id="{A5BDC9FB-0CC2-4D16-BE2F-115B4491B9D3}">
          <p14:sldIdLst>
            <p14:sldId id="651"/>
            <p14:sldId id="652"/>
            <p14:sldId id="653"/>
            <p14:sldId id="654"/>
          </p14:sldIdLst>
        </p14:section>
        <p14:section name="記録" id="{D48FAD55-8AFD-4CA4-8CBF-2C578DE4A2D4}">
          <p14:sldIdLst>
            <p14:sldId id="655"/>
          </p14:sldIdLst>
        </p14:section>
        <p14:section name="取り組むメリット" id="{FBAD73A3-B6FE-4088-B63E-07ACB812F638}">
          <p14:sldIdLst>
            <p14:sldId id="744"/>
          </p14:sldIdLst>
        </p14:section>
        <p14:section name="５Sで" id="{5AC3A515-F4C7-47D5-96F0-908890DDA810}">
          <p14:sldIdLst>
            <p14:sldId id="657"/>
            <p14:sldId id="658"/>
          </p14:sldIdLst>
        </p14:section>
        <p14:section name="お店の危険度チェック" id="{411656D2-6E34-4BD1-97BC-A0ED3DFAA658}">
          <p14:sldIdLst>
            <p14:sldId id="659"/>
            <p14:sldId id="660"/>
          </p14:sldIdLst>
        </p14:section>
        <p14:section name="清潔区域" id="{98ABAB52-D986-4249-83DB-A6F3A744899C}">
          <p14:sldIdLst>
            <p14:sldId id="661"/>
          </p14:sldIdLst>
        </p14:section>
        <p14:section name="食材保管" id="{793AB25D-8BCD-4731-83F8-C8C7D58F4793}">
          <p14:sldIdLst>
            <p14:sldId id="662"/>
            <p14:sldId id="663"/>
            <p14:sldId id="664"/>
            <p14:sldId id="667"/>
          </p14:sldIdLst>
        </p14:section>
        <p14:section name="器具類の管理" id="{718A065C-84C7-4572-857D-16342E99F132}">
          <p14:sldIdLst>
            <p14:sldId id="666"/>
          </p14:sldIdLst>
        </p14:section>
        <p14:section name="３定" id="{DD8C9AB8-6A05-4571-B07B-CDB165ACBB30}">
          <p14:sldIdLst>
            <p14:sldId id="668"/>
            <p14:sldId id="669"/>
          </p14:sldIdLst>
        </p14:section>
        <p14:section name="台・棚の高さ" id="{A96B9A2A-22BC-488F-9638-761D4B73AC4E}">
          <p14:sldIdLst>
            <p14:sldId id="670"/>
            <p14:sldId id="671"/>
          </p14:sldIdLst>
        </p14:section>
        <p14:section name="掃除道具" id="{7DDD5DB0-CF11-429F-9BBC-E01EB236FD2D}">
          <p14:sldIdLst>
            <p14:sldId id="672"/>
          </p14:sldIdLst>
        </p14:section>
        <p14:section name="清掃道具" id="{176F6712-20DE-41FB-BE71-DBE78B319CA3}">
          <p14:sldIdLst>
            <p14:sldId id="673"/>
          </p14:sldIdLst>
        </p14:section>
        <p14:section name="お客様目線" id="{D45ADD92-02D1-4DA9-BAAF-D206F3FDEF44}">
          <p14:sldIdLst>
            <p14:sldId id="675"/>
            <p14:sldId id="674"/>
            <p14:sldId id="676"/>
          </p14:sldIdLst>
        </p14:section>
        <p14:section name="作業について" id="{0073880B-AC18-4C5F-AAF1-B8874B29A45B}">
          <p14:sldIdLst>
            <p14:sldId id="677"/>
          </p14:sldIdLst>
        </p14:section>
        <p14:section name="お願い事項" id="{8E40A9B0-5AB6-4D54-B8C8-710FE06E25A2}">
          <p14:sldIdLst>
            <p14:sldId id="678"/>
            <p14:sldId id="444"/>
            <p14:sldId id="626"/>
            <p14:sldId id="625"/>
          </p14:sldIdLst>
        </p14:section>
        <p14:section name="タイトルなしのセクション" id="{849717E0-6657-4842-8C8A-08ADBE27E963}">
          <p14:sldIdLst/>
        </p14:section>
      </p14:sectionLst>
    </p:ext>
    <p:ext uri="{EFAFB233-063F-42B5-8137-9DF3F51BA10A}">
      <p15:sldGuideLst xmlns:p15="http://schemas.microsoft.com/office/powerpoint/2012/main">
        <p15:guide id="1" pos="8089" userDrawn="1">
          <p15:clr>
            <a:srgbClr val="A4A3A4"/>
          </p15:clr>
        </p15:guide>
        <p15:guide id="2" orient="horz" pos="317" userDrawn="1">
          <p15:clr>
            <a:srgbClr val="A4A3A4"/>
          </p15:clr>
        </p15:guide>
        <p15:guide id="3" orient="horz" pos="4490" userDrawn="1">
          <p15:clr>
            <a:srgbClr val="A4A3A4"/>
          </p15:clr>
        </p15:guide>
        <p15:guide id="4" pos="3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MATSU YUKA" initials="KY" lastIdx="5" clrIdx="0">
    <p:extLst>
      <p:ext uri="{19B8F6BF-5375-455C-9EA6-DF929625EA0E}">
        <p15:presenceInfo xmlns:p15="http://schemas.microsoft.com/office/powerpoint/2012/main" userId="86a3957779d69714" providerId="Windows Live"/>
      </p:ext>
    </p:extLst>
  </p:cmAuthor>
  <p:cmAuthor id="2" name="OTA Ryosuke(is0345pi)" initials="OR" lastIdx="21" clrIdx="1">
    <p:extLst>
      <p:ext uri="{19B8F6BF-5375-455C-9EA6-DF929625EA0E}">
        <p15:presenceInfo xmlns:p15="http://schemas.microsoft.com/office/powerpoint/2012/main" userId="OTA Ryosuke(is0345pi)" providerId="None"/>
      </p:ext>
    </p:extLst>
  </p:cmAuthor>
  <p:cmAuthor id="3" name="徳王 美紀" initials="徳王" lastIdx="7" clrIdx="2">
    <p:extLst>
      <p:ext uri="{19B8F6BF-5375-455C-9EA6-DF929625EA0E}">
        <p15:presenceInfo xmlns:p15="http://schemas.microsoft.com/office/powerpoint/2012/main" userId="f51f5ed3b958f5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FF9300"/>
    <a:srgbClr val="008F00"/>
    <a:srgbClr val="FEDCE9"/>
    <a:srgbClr val="000000"/>
    <a:srgbClr val="FFFC00"/>
    <a:srgbClr val="D5FC79"/>
    <a:srgbClr val="C5E0B4"/>
    <a:srgbClr val="ECB2B2"/>
    <a:srgbClr val="C6F5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淡色スタイル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60" autoAdjust="0"/>
    <p:restoredTop sz="95903"/>
  </p:normalViewPr>
  <p:slideViewPr>
    <p:cSldViewPr snapToGrid="0">
      <p:cViewPr varScale="1">
        <p:scale>
          <a:sx n="91" d="100"/>
          <a:sy n="91" d="100"/>
        </p:scale>
        <p:origin x="90" y="438"/>
      </p:cViewPr>
      <p:guideLst>
        <p:guide pos="8089"/>
        <p:guide orient="horz" pos="317"/>
        <p:guide orient="horz" pos="4490"/>
        <p:guide pos="3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46" d="100"/>
          <a:sy n="46" d="100"/>
        </p:scale>
        <p:origin x="256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commentAuthors" Target="commentAuthor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8764A8-DE9A-481B-9BBC-9317FC7D77AC}" type="doc">
      <dgm:prSet loTypeId="urn:microsoft.com/office/officeart/2005/8/layout/matrix2" loCatId="matrix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kumimoji="1" lang="ja-JP" altLang="en-US"/>
        </a:p>
      </dgm:t>
    </dgm:pt>
    <dgm:pt modelId="{CB9E1928-514C-4B93-8056-92E33FF14709}">
      <dgm:prSet phldrT="[テキスト]"/>
      <dgm:spPr>
        <a:xfrm>
          <a:off x="1092708" y="178308"/>
          <a:ext cx="1097280" cy="1097280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kumimoji="1" lang="ja-JP" alt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游ゴシック" panose="020B0400000000000000" pitchFamily="50" charset="-128"/>
              <a:cs typeface="+mn-cs"/>
            </a:rPr>
            <a:t>　　　　　　　　　　　　　　　　　　　　　　</a:t>
          </a:r>
          <a:endParaRPr kumimoji="1" lang="ja-JP" alt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游ゴシック" panose="020B0400000000000000" pitchFamily="50" charset="-128"/>
            <a:cs typeface="+mn-cs"/>
          </a:endParaRPr>
        </a:p>
      </dgm:t>
    </dgm:pt>
    <dgm:pt modelId="{228418F4-A95C-4C8E-928D-0F913FD3C4EF}" type="parTrans" cxnId="{B56896BD-0B84-43F3-A020-598743314984}">
      <dgm:prSet/>
      <dgm:spPr/>
      <dgm:t>
        <a:bodyPr/>
        <a:lstStyle/>
        <a:p>
          <a:endParaRPr kumimoji="1" lang="ja-JP" altLang="en-US"/>
        </a:p>
      </dgm:t>
    </dgm:pt>
    <dgm:pt modelId="{519C01FC-C361-4966-94FA-40279AFFDE21}" type="sibTrans" cxnId="{B56896BD-0B84-43F3-A020-598743314984}">
      <dgm:prSet/>
      <dgm:spPr/>
      <dgm:t>
        <a:bodyPr/>
        <a:lstStyle/>
        <a:p>
          <a:endParaRPr kumimoji="1" lang="ja-JP" altLang="en-US"/>
        </a:p>
      </dgm:t>
    </dgm:pt>
    <dgm:pt modelId="{6C7A52AD-2349-40CD-A291-119189EC5A61}">
      <dgm:prSet/>
      <dgm:spPr/>
      <dgm:t>
        <a:bodyPr/>
        <a:lstStyle/>
        <a:p>
          <a:endParaRPr kumimoji="1" lang="ja-JP" altLang="en-US"/>
        </a:p>
      </dgm:t>
    </dgm:pt>
    <dgm:pt modelId="{AF716058-BFB9-40C4-BBD7-6D28EC50D4DB}" type="parTrans" cxnId="{BCCE22E1-2AB7-485E-B91C-7FE288E623EB}">
      <dgm:prSet/>
      <dgm:spPr/>
      <dgm:t>
        <a:bodyPr/>
        <a:lstStyle/>
        <a:p>
          <a:endParaRPr kumimoji="1" lang="ja-JP" altLang="en-US"/>
        </a:p>
      </dgm:t>
    </dgm:pt>
    <dgm:pt modelId="{E92A30DE-93D3-435A-89DA-9EF56094AE2F}" type="sibTrans" cxnId="{BCCE22E1-2AB7-485E-B91C-7FE288E623EB}">
      <dgm:prSet/>
      <dgm:spPr/>
      <dgm:t>
        <a:bodyPr/>
        <a:lstStyle/>
        <a:p>
          <a:endParaRPr kumimoji="1" lang="ja-JP" altLang="en-US"/>
        </a:p>
      </dgm:t>
    </dgm:pt>
    <dgm:pt modelId="{FD6E0273-0FFB-4F27-81F8-D0EF00728E28}">
      <dgm:prSet/>
      <dgm:spPr/>
      <dgm:t>
        <a:bodyPr/>
        <a:lstStyle/>
        <a:p>
          <a:endParaRPr kumimoji="1" lang="ja-JP" altLang="en-US"/>
        </a:p>
      </dgm:t>
    </dgm:pt>
    <dgm:pt modelId="{B9B26844-48CE-493F-93C2-D5C75B4DF7FC}" type="parTrans" cxnId="{918412DC-6048-4472-8093-58937B6121EF}">
      <dgm:prSet/>
      <dgm:spPr/>
      <dgm:t>
        <a:bodyPr/>
        <a:lstStyle/>
        <a:p>
          <a:endParaRPr kumimoji="1" lang="ja-JP" altLang="en-US"/>
        </a:p>
      </dgm:t>
    </dgm:pt>
    <dgm:pt modelId="{9E5E6478-A03F-48BF-8624-3DC60C2508B7}" type="sibTrans" cxnId="{918412DC-6048-4472-8093-58937B6121EF}">
      <dgm:prSet/>
      <dgm:spPr/>
      <dgm:t>
        <a:bodyPr/>
        <a:lstStyle/>
        <a:p>
          <a:endParaRPr kumimoji="1" lang="ja-JP" altLang="en-US"/>
        </a:p>
      </dgm:t>
    </dgm:pt>
    <dgm:pt modelId="{A86BC66E-B7FF-4D01-BF0B-DA0342F2F607}">
      <dgm:prSet custT="1"/>
      <dgm:spPr/>
      <dgm:t>
        <a:bodyPr/>
        <a:lstStyle/>
        <a:p>
          <a:endParaRPr kumimoji="1" lang="ja-JP" altLang="en-US" sz="1200" dirty="0"/>
        </a:p>
      </dgm:t>
    </dgm:pt>
    <dgm:pt modelId="{15407F01-8E17-46C5-A758-C795598368EA}" type="parTrans" cxnId="{A28A1093-B814-4A2D-8EAC-DE55D08F7C4B}">
      <dgm:prSet/>
      <dgm:spPr/>
      <dgm:t>
        <a:bodyPr/>
        <a:lstStyle/>
        <a:p>
          <a:endParaRPr kumimoji="1" lang="ja-JP" altLang="en-US"/>
        </a:p>
      </dgm:t>
    </dgm:pt>
    <dgm:pt modelId="{35E94EBD-1B58-464A-BB0B-1609EC2EEEB3}" type="sibTrans" cxnId="{A28A1093-B814-4A2D-8EAC-DE55D08F7C4B}">
      <dgm:prSet/>
      <dgm:spPr/>
      <dgm:t>
        <a:bodyPr/>
        <a:lstStyle/>
        <a:p>
          <a:endParaRPr kumimoji="1" lang="ja-JP" altLang="en-US"/>
        </a:p>
      </dgm:t>
    </dgm:pt>
    <dgm:pt modelId="{100B5E10-B627-4360-893F-7949004FC9E7}" type="pres">
      <dgm:prSet presAssocID="{458764A8-DE9A-481B-9BBC-9317FC7D77AC}" presName="matrix" presStyleCnt="0">
        <dgm:presLayoutVars>
          <dgm:chMax val="1"/>
          <dgm:dir/>
          <dgm:resizeHandles val="exact"/>
        </dgm:presLayoutVars>
      </dgm:prSet>
      <dgm:spPr/>
    </dgm:pt>
    <dgm:pt modelId="{C21190A2-495F-4D0F-9A3C-8332ADF9490F}" type="pres">
      <dgm:prSet presAssocID="{458764A8-DE9A-481B-9BBC-9317FC7D77AC}" presName="axisShape" presStyleLbl="bgShp" presStyleIdx="0" presStyleCnt="1" custScaleX="91774" custScaleY="93628" custLinFactNeighborX="-2838" custLinFactNeighborY="1615"/>
      <dgm:spPr>
        <a:xfrm>
          <a:off x="914400" y="0"/>
          <a:ext cx="2743200" cy="274320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ysClr val="windowText" lastClr="000000">
            <a:tint val="40000"/>
            <a:hueOff val="0"/>
            <a:satOff val="0"/>
            <a:lumOff val="0"/>
            <a:alphaOff val="0"/>
          </a:sysClr>
        </a:solidFill>
        <a:ln>
          <a:noFill/>
        </a:ln>
        <a:effectLst/>
      </dgm:spPr>
    </dgm:pt>
    <dgm:pt modelId="{7298B770-8A40-441D-A4DF-BE47C7427F4B}" type="pres">
      <dgm:prSet presAssocID="{458764A8-DE9A-481B-9BBC-9317FC7D77AC}" presName="rect1" presStyleLbl="node1" presStyleIdx="0" presStyleCnt="4" custScaleY="90910" custLinFactX="13479" custLinFactNeighborX="100000" custLinFactNeighborY="-2187">
        <dgm:presLayoutVars>
          <dgm:chMax val="0"/>
          <dgm:chPref val="0"/>
          <dgm:bulletEnabled val="1"/>
        </dgm:presLayoutVars>
      </dgm:prSet>
      <dgm:spPr/>
    </dgm:pt>
    <dgm:pt modelId="{4D0C8895-8F0E-48AE-B6FD-5D9DD052FB7B}" type="pres">
      <dgm:prSet presAssocID="{458764A8-DE9A-481B-9BBC-9317FC7D77AC}" presName="rect2" presStyleLbl="node1" presStyleIdx="1" presStyleCnt="4" custScaleY="90910" custLinFactX="-27498" custLinFactNeighborX="-100000" custLinFactNeighborY="-1974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</dgm:pt>
    <dgm:pt modelId="{BEC53780-C626-4D23-9573-BFC51306A125}" type="pres">
      <dgm:prSet presAssocID="{458764A8-DE9A-481B-9BBC-9317FC7D77AC}" presName="rect3" presStyleLbl="node1" presStyleIdx="2" presStyleCnt="4" custScaleX="100201" custScaleY="90910" custLinFactNeighborX="-8972" custLinFactNeighborY="4269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</dgm:pt>
    <dgm:pt modelId="{575B4850-FF22-45B4-84BE-DD2637D7689E}" type="pres">
      <dgm:prSet presAssocID="{458764A8-DE9A-481B-9BBC-9317FC7D77AC}" presName="rect4" presStyleLbl="node1" presStyleIdx="3" presStyleCnt="4" custScaleY="90910" custLinFactNeighborX="55" custLinFactNeighborY="5070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</dgm:pt>
  </dgm:ptLst>
  <dgm:cxnLst>
    <dgm:cxn modelId="{8A993922-DB75-BC4E-BD5B-58688905A0B4}" type="presOf" srcId="{6C7A52AD-2349-40CD-A291-119189EC5A61}" destId="{4D0C8895-8F0E-48AE-B6FD-5D9DD052FB7B}" srcOrd="0" destOrd="0" presId="urn:microsoft.com/office/officeart/2005/8/layout/matrix2"/>
    <dgm:cxn modelId="{694F315F-6990-492F-A3B8-72113CF1D120}" type="presOf" srcId="{CB9E1928-514C-4B93-8056-92E33FF14709}" destId="{7298B770-8A40-441D-A4DF-BE47C7427F4B}" srcOrd="0" destOrd="0" presId="urn:microsoft.com/office/officeart/2005/8/layout/matrix2"/>
    <dgm:cxn modelId="{2F348053-6107-4AD9-AF5C-8D0A700FAC23}" type="presOf" srcId="{458764A8-DE9A-481B-9BBC-9317FC7D77AC}" destId="{100B5E10-B627-4360-893F-7949004FC9E7}" srcOrd="0" destOrd="0" presId="urn:microsoft.com/office/officeart/2005/8/layout/matrix2"/>
    <dgm:cxn modelId="{A28A1093-B814-4A2D-8EAC-DE55D08F7C4B}" srcId="{458764A8-DE9A-481B-9BBC-9317FC7D77AC}" destId="{A86BC66E-B7FF-4D01-BF0B-DA0342F2F607}" srcOrd="3" destOrd="0" parTransId="{15407F01-8E17-46C5-A758-C795598368EA}" sibTransId="{35E94EBD-1B58-464A-BB0B-1609EC2EEEB3}"/>
    <dgm:cxn modelId="{68F665B9-B8D2-467A-8257-4F03B2071E57}" type="presOf" srcId="{FD6E0273-0FFB-4F27-81F8-D0EF00728E28}" destId="{BEC53780-C626-4D23-9573-BFC51306A125}" srcOrd="0" destOrd="0" presId="urn:microsoft.com/office/officeart/2005/8/layout/matrix2"/>
    <dgm:cxn modelId="{B56896BD-0B84-43F3-A020-598743314984}" srcId="{458764A8-DE9A-481B-9BBC-9317FC7D77AC}" destId="{CB9E1928-514C-4B93-8056-92E33FF14709}" srcOrd="0" destOrd="0" parTransId="{228418F4-A95C-4C8E-928D-0F913FD3C4EF}" sibTransId="{519C01FC-C361-4966-94FA-40279AFFDE21}"/>
    <dgm:cxn modelId="{7CFAECD3-AEE0-4FEE-B318-B24C0F34F073}" type="presOf" srcId="{A86BC66E-B7FF-4D01-BF0B-DA0342F2F607}" destId="{575B4850-FF22-45B4-84BE-DD2637D7689E}" srcOrd="0" destOrd="0" presId="urn:microsoft.com/office/officeart/2005/8/layout/matrix2"/>
    <dgm:cxn modelId="{918412DC-6048-4472-8093-58937B6121EF}" srcId="{458764A8-DE9A-481B-9BBC-9317FC7D77AC}" destId="{FD6E0273-0FFB-4F27-81F8-D0EF00728E28}" srcOrd="2" destOrd="0" parTransId="{B9B26844-48CE-493F-93C2-D5C75B4DF7FC}" sibTransId="{9E5E6478-A03F-48BF-8624-3DC60C2508B7}"/>
    <dgm:cxn modelId="{BCCE22E1-2AB7-485E-B91C-7FE288E623EB}" srcId="{458764A8-DE9A-481B-9BBC-9317FC7D77AC}" destId="{6C7A52AD-2349-40CD-A291-119189EC5A61}" srcOrd="1" destOrd="0" parTransId="{AF716058-BFB9-40C4-BBD7-6D28EC50D4DB}" sibTransId="{E92A30DE-93D3-435A-89DA-9EF56094AE2F}"/>
    <dgm:cxn modelId="{FF073603-FEFD-4C8B-BE41-839BABCEE7D9}" type="presParOf" srcId="{100B5E10-B627-4360-893F-7949004FC9E7}" destId="{C21190A2-495F-4D0F-9A3C-8332ADF9490F}" srcOrd="0" destOrd="0" presId="urn:microsoft.com/office/officeart/2005/8/layout/matrix2"/>
    <dgm:cxn modelId="{5B3ABC17-70E5-4C5B-86BE-460870CBBEBE}" type="presParOf" srcId="{100B5E10-B627-4360-893F-7949004FC9E7}" destId="{7298B770-8A40-441D-A4DF-BE47C7427F4B}" srcOrd="1" destOrd="0" presId="urn:microsoft.com/office/officeart/2005/8/layout/matrix2"/>
    <dgm:cxn modelId="{51E6C42F-468D-4D7B-8CB1-ED25EE7F3D3E}" type="presParOf" srcId="{100B5E10-B627-4360-893F-7949004FC9E7}" destId="{4D0C8895-8F0E-48AE-B6FD-5D9DD052FB7B}" srcOrd="2" destOrd="0" presId="urn:microsoft.com/office/officeart/2005/8/layout/matrix2"/>
    <dgm:cxn modelId="{0F9886CB-BA6E-4D8A-BA5F-9CF864A05FB7}" type="presParOf" srcId="{100B5E10-B627-4360-893F-7949004FC9E7}" destId="{BEC53780-C626-4D23-9573-BFC51306A125}" srcOrd="3" destOrd="0" presId="urn:microsoft.com/office/officeart/2005/8/layout/matrix2"/>
    <dgm:cxn modelId="{9138EF0B-A8FA-4303-854E-71A2184F1496}" type="presParOf" srcId="{100B5E10-B627-4360-893F-7949004FC9E7}" destId="{575B4850-FF22-45B4-84BE-DD2637D7689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F3FA88-FB4F-45D9-972C-DF932CABF992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26877FA9-3A60-4C23-BF8C-93ED2175728B}">
      <dgm:prSet phldrT="[テキスト]" custT="1"/>
      <dgm:spPr/>
      <dgm:t>
        <a:bodyPr/>
        <a:lstStyle/>
        <a:p>
          <a:r>
            <a:rPr kumimoji="1" lang="ja-JP" altLang="en-US" sz="3200" dirty="0">
              <a:latin typeface="+mn-ea"/>
              <a:ea typeface="+mn-ea"/>
            </a:rPr>
            <a:t>清潔 洗浄</a:t>
          </a:r>
        </a:p>
      </dgm:t>
    </dgm:pt>
    <dgm:pt modelId="{A0208084-2744-4EF3-9055-94D4023B6F2C}" type="parTrans" cxnId="{156D6DC1-B0DD-4C54-8342-1FB74694B0B6}">
      <dgm:prSet/>
      <dgm:spPr/>
      <dgm:t>
        <a:bodyPr/>
        <a:lstStyle/>
        <a:p>
          <a:endParaRPr kumimoji="1" lang="ja-JP" altLang="en-US"/>
        </a:p>
      </dgm:t>
    </dgm:pt>
    <dgm:pt modelId="{D8A21969-E4E5-4356-BC71-6F1B3C7B5B5C}" type="sibTrans" cxnId="{156D6DC1-B0DD-4C54-8342-1FB74694B0B6}">
      <dgm:prSet/>
      <dgm:spPr/>
      <dgm:t>
        <a:bodyPr/>
        <a:lstStyle/>
        <a:p>
          <a:endParaRPr kumimoji="1" lang="ja-JP" altLang="en-US"/>
        </a:p>
      </dgm:t>
    </dgm:pt>
    <dgm:pt modelId="{DD4599A8-1C40-4237-A562-8A02050FDC52}">
      <dgm:prSet phldrT="[テキスト]" custT="1"/>
      <dgm:spPr/>
      <dgm:t>
        <a:bodyPr/>
        <a:lstStyle/>
        <a:p>
          <a:pPr algn="l"/>
          <a:r>
            <a:rPr kumimoji="1" lang="ja-JP" altLang="en-US" sz="3200" dirty="0">
              <a:latin typeface="+mn-ea"/>
              <a:ea typeface="+mn-ea"/>
            </a:rPr>
            <a:t>迅速冷却</a:t>
          </a:r>
        </a:p>
      </dgm:t>
    </dgm:pt>
    <dgm:pt modelId="{E69E32BD-63EA-40B8-974C-84AB979F8C8A}" type="parTrans" cxnId="{53094BAE-66A2-4F21-A74D-BCAD0F7FE73C}">
      <dgm:prSet/>
      <dgm:spPr/>
      <dgm:t>
        <a:bodyPr/>
        <a:lstStyle/>
        <a:p>
          <a:endParaRPr kumimoji="1" lang="ja-JP" altLang="en-US"/>
        </a:p>
      </dgm:t>
    </dgm:pt>
    <dgm:pt modelId="{14C80B1D-234A-49DD-985F-F72FA395EDFA}" type="sibTrans" cxnId="{53094BAE-66A2-4F21-A74D-BCAD0F7FE73C}">
      <dgm:prSet/>
      <dgm:spPr/>
      <dgm:t>
        <a:bodyPr/>
        <a:lstStyle/>
        <a:p>
          <a:endParaRPr kumimoji="1" lang="ja-JP" altLang="en-US"/>
        </a:p>
      </dgm:t>
    </dgm:pt>
    <dgm:pt modelId="{41A994E3-6861-4660-A847-47A4644DC998}">
      <dgm:prSet phldrT="[テキスト]" custT="1"/>
      <dgm:spPr/>
      <dgm:t>
        <a:bodyPr/>
        <a:lstStyle/>
        <a:p>
          <a:pPr algn="ctr"/>
          <a:r>
            <a:rPr kumimoji="1" lang="ja-JP" altLang="en-US" sz="3200" dirty="0">
              <a:latin typeface="+mn-ea"/>
              <a:ea typeface="+mn-ea"/>
            </a:rPr>
            <a:t>加熱殺菌　　　　</a:t>
          </a:r>
        </a:p>
      </dgm:t>
    </dgm:pt>
    <dgm:pt modelId="{8BF42E9B-1A7A-4199-BDE1-4C94C1927D1B}" type="parTrans" cxnId="{176F74B8-0F0B-4F77-BAAC-5F814EA7233C}">
      <dgm:prSet/>
      <dgm:spPr/>
      <dgm:t>
        <a:bodyPr/>
        <a:lstStyle/>
        <a:p>
          <a:endParaRPr kumimoji="1" lang="ja-JP" altLang="en-US"/>
        </a:p>
      </dgm:t>
    </dgm:pt>
    <dgm:pt modelId="{D02CB5DB-A2DB-4DB6-9650-54093FBE74DA}" type="sibTrans" cxnId="{176F74B8-0F0B-4F77-BAAC-5F814EA7233C}">
      <dgm:prSet/>
      <dgm:spPr/>
      <dgm:t>
        <a:bodyPr/>
        <a:lstStyle/>
        <a:p>
          <a:endParaRPr kumimoji="1" lang="ja-JP" altLang="en-US"/>
        </a:p>
      </dgm:t>
    </dgm:pt>
    <dgm:pt modelId="{E6FC1B84-D997-4C0C-A541-53A3430F022C}" type="pres">
      <dgm:prSet presAssocID="{ECF3FA88-FB4F-45D9-972C-DF932CABF992}" presName="compositeShape" presStyleCnt="0">
        <dgm:presLayoutVars>
          <dgm:chMax val="7"/>
          <dgm:dir/>
          <dgm:resizeHandles val="exact"/>
        </dgm:presLayoutVars>
      </dgm:prSet>
      <dgm:spPr/>
    </dgm:pt>
    <dgm:pt modelId="{DBA8ED08-418B-49AC-9941-2146D8640437}" type="pres">
      <dgm:prSet presAssocID="{26877FA9-3A60-4C23-BF8C-93ED2175728B}" presName="circ1" presStyleLbl="vennNode1" presStyleIdx="0" presStyleCnt="3" custLinFactNeighborX="-1335" custLinFactNeighborY="-3129"/>
      <dgm:spPr/>
    </dgm:pt>
    <dgm:pt modelId="{A1345196-6116-4D5F-A505-779B1BB1955F}" type="pres">
      <dgm:prSet presAssocID="{26877FA9-3A60-4C23-BF8C-93ED2175728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5AAC338-EB01-4DA9-A1E4-684A506C4FB2}" type="pres">
      <dgm:prSet presAssocID="{DD4599A8-1C40-4237-A562-8A02050FDC52}" presName="circ2" presStyleLbl="vennNode1" presStyleIdx="1" presStyleCnt="3"/>
      <dgm:spPr/>
    </dgm:pt>
    <dgm:pt modelId="{5F8555F5-9C66-4B5E-9472-772FEA174435}" type="pres">
      <dgm:prSet presAssocID="{DD4599A8-1C40-4237-A562-8A02050FDC5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4121132-4F45-40A6-9503-77476CFC3FB9}" type="pres">
      <dgm:prSet presAssocID="{41A994E3-6861-4660-A847-47A4644DC998}" presName="circ3" presStyleLbl="vennNode1" presStyleIdx="2" presStyleCnt="3" custLinFactNeighborX="-4833" custLinFactNeighborY="-2097"/>
      <dgm:spPr/>
    </dgm:pt>
    <dgm:pt modelId="{890F013E-031B-49D5-A02A-57711DB5EE3E}" type="pres">
      <dgm:prSet presAssocID="{41A994E3-6861-4660-A847-47A4644DC99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6498606-EE6B-43F4-A59C-0A75646A3D7F}" type="presOf" srcId="{41A994E3-6861-4660-A847-47A4644DC998}" destId="{890F013E-031B-49D5-A02A-57711DB5EE3E}" srcOrd="1" destOrd="0" presId="urn:microsoft.com/office/officeart/2005/8/layout/venn1"/>
    <dgm:cxn modelId="{647C5364-D534-4065-BD7C-B5BDACBFE220}" type="presOf" srcId="{ECF3FA88-FB4F-45D9-972C-DF932CABF992}" destId="{E6FC1B84-D997-4C0C-A541-53A3430F022C}" srcOrd="0" destOrd="0" presId="urn:microsoft.com/office/officeart/2005/8/layout/venn1"/>
    <dgm:cxn modelId="{A4C29B49-5199-443E-9B60-D1E29B123576}" type="presOf" srcId="{DD4599A8-1C40-4237-A562-8A02050FDC52}" destId="{5F8555F5-9C66-4B5E-9472-772FEA174435}" srcOrd="1" destOrd="0" presId="urn:microsoft.com/office/officeart/2005/8/layout/venn1"/>
    <dgm:cxn modelId="{E50BFB49-A10D-470F-864C-0DF031892888}" type="presOf" srcId="{26877FA9-3A60-4C23-BF8C-93ED2175728B}" destId="{DBA8ED08-418B-49AC-9941-2146D8640437}" srcOrd="0" destOrd="0" presId="urn:microsoft.com/office/officeart/2005/8/layout/venn1"/>
    <dgm:cxn modelId="{877DBD92-2903-4698-B23B-B68ADE66F44A}" type="presOf" srcId="{26877FA9-3A60-4C23-BF8C-93ED2175728B}" destId="{A1345196-6116-4D5F-A505-779B1BB1955F}" srcOrd="1" destOrd="0" presId="urn:microsoft.com/office/officeart/2005/8/layout/venn1"/>
    <dgm:cxn modelId="{53094BAE-66A2-4F21-A74D-BCAD0F7FE73C}" srcId="{ECF3FA88-FB4F-45D9-972C-DF932CABF992}" destId="{DD4599A8-1C40-4237-A562-8A02050FDC52}" srcOrd="1" destOrd="0" parTransId="{E69E32BD-63EA-40B8-974C-84AB979F8C8A}" sibTransId="{14C80B1D-234A-49DD-985F-F72FA395EDFA}"/>
    <dgm:cxn modelId="{176F74B8-0F0B-4F77-BAAC-5F814EA7233C}" srcId="{ECF3FA88-FB4F-45D9-972C-DF932CABF992}" destId="{41A994E3-6861-4660-A847-47A4644DC998}" srcOrd="2" destOrd="0" parTransId="{8BF42E9B-1A7A-4199-BDE1-4C94C1927D1B}" sibTransId="{D02CB5DB-A2DB-4DB6-9650-54093FBE74DA}"/>
    <dgm:cxn modelId="{5ADBAABA-C0FB-4DC3-B610-5ADDCE2FFA72}" type="presOf" srcId="{DD4599A8-1C40-4237-A562-8A02050FDC52}" destId="{D5AAC338-EB01-4DA9-A1E4-684A506C4FB2}" srcOrd="0" destOrd="0" presId="urn:microsoft.com/office/officeart/2005/8/layout/venn1"/>
    <dgm:cxn modelId="{156D6DC1-B0DD-4C54-8342-1FB74694B0B6}" srcId="{ECF3FA88-FB4F-45D9-972C-DF932CABF992}" destId="{26877FA9-3A60-4C23-BF8C-93ED2175728B}" srcOrd="0" destOrd="0" parTransId="{A0208084-2744-4EF3-9055-94D4023B6F2C}" sibTransId="{D8A21969-E4E5-4356-BC71-6F1B3C7B5B5C}"/>
    <dgm:cxn modelId="{9BCBCAEC-879C-4D3E-AE57-AFD807093D82}" type="presOf" srcId="{41A994E3-6861-4660-A847-47A4644DC998}" destId="{84121132-4F45-40A6-9503-77476CFC3FB9}" srcOrd="0" destOrd="0" presId="urn:microsoft.com/office/officeart/2005/8/layout/venn1"/>
    <dgm:cxn modelId="{593B52B6-972F-4A1C-A020-697A53375296}" type="presParOf" srcId="{E6FC1B84-D997-4C0C-A541-53A3430F022C}" destId="{DBA8ED08-418B-49AC-9941-2146D8640437}" srcOrd="0" destOrd="0" presId="urn:microsoft.com/office/officeart/2005/8/layout/venn1"/>
    <dgm:cxn modelId="{3A1BD8A6-A9AB-47BF-B047-C5307AA1DCD2}" type="presParOf" srcId="{E6FC1B84-D997-4C0C-A541-53A3430F022C}" destId="{A1345196-6116-4D5F-A505-779B1BB1955F}" srcOrd="1" destOrd="0" presId="urn:microsoft.com/office/officeart/2005/8/layout/venn1"/>
    <dgm:cxn modelId="{8398D1BA-384A-4238-AD02-A5FA86D2FDE5}" type="presParOf" srcId="{E6FC1B84-D997-4C0C-A541-53A3430F022C}" destId="{D5AAC338-EB01-4DA9-A1E4-684A506C4FB2}" srcOrd="2" destOrd="0" presId="urn:microsoft.com/office/officeart/2005/8/layout/venn1"/>
    <dgm:cxn modelId="{4494043D-7961-4762-9E62-FCA3DC916C1B}" type="presParOf" srcId="{E6FC1B84-D997-4C0C-A541-53A3430F022C}" destId="{5F8555F5-9C66-4B5E-9472-772FEA174435}" srcOrd="3" destOrd="0" presId="urn:microsoft.com/office/officeart/2005/8/layout/venn1"/>
    <dgm:cxn modelId="{9CBD7B04-3125-4014-B817-E180ECAAF5AF}" type="presParOf" srcId="{E6FC1B84-D997-4C0C-A541-53A3430F022C}" destId="{84121132-4F45-40A6-9503-77476CFC3FB9}" srcOrd="4" destOrd="0" presId="urn:microsoft.com/office/officeart/2005/8/layout/venn1"/>
    <dgm:cxn modelId="{409545C9-1782-4F4F-A430-CBAB8ABCE862}" type="presParOf" srcId="{E6FC1B84-D997-4C0C-A541-53A3430F022C}" destId="{890F013E-031B-49D5-A02A-57711DB5EE3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DFDC4E-2E50-4134-9333-C26617C31E82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5F4DC726-970E-432D-8D77-FA0C9C58EC50}">
      <dgm:prSet phldrT="[テキスト]"/>
      <dgm:spPr/>
      <dgm:t>
        <a:bodyPr/>
        <a:lstStyle/>
        <a:p>
          <a:r>
            <a:rPr kumimoji="1" lang="ja-JP" altLang="en-US" dirty="0"/>
            <a:t>必要なモノだけに区別</a:t>
          </a:r>
        </a:p>
      </dgm:t>
    </dgm:pt>
    <dgm:pt modelId="{4C7E38BF-82AD-41F2-84A7-13078AF186C8}" type="parTrans" cxnId="{A0FFDE0D-5CB0-41BB-BDB8-8661EB2E5FEF}">
      <dgm:prSet/>
      <dgm:spPr/>
      <dgm:t>
        <a:bodyPr/>
        <a:lstStyle/>
        <a:p>
          <a:endParaRPr kumimoji="1" lang="ja-JP" altLang="en-US"/>
        </a:p>
      </dgm:t>
    </dgm:pt>
    <dgm:pt modelId="{65243F0B-2C28-4DE4-A581-E97D65C3A648}" type="sibTrans" cxnId="{A0FFDE0D-5CB0-41BB-BDB8-8661EB2E5FEF}">
      <dgm:prSet/>
      <dgm:spPr/>
      <dgm:t>
        <a:bodyPr/>
        <a:lstStyle/>
        <a:p>
          <a:endParaRPr kumimoji="1" lang="ja-JP" altLang="en-US"/>
        </a:p>
      </dgm:t>
    </dgm:pt>
    <dgm:pt modelId="{D30A05C8-8213-483C-8B63-8B519BB6BEDA}">
      <dgm:prSet phldrT="[テキスト]"/>
      <dgm:spPr/>
      <dgm:t>
        <a:bodyPr/>
        <a:lstStyle/>
        <a:p>
          <a:r>
            <a:rPr kumimoji="1" lang="ja-JP" altLang="en-US" dirty="0"/>
            <a:t>　定位置に収納</a:t>
          </a:r>
        </a:p>
      </dgm:t>
    </dgm:pt>
    <dgm:pt modelId="{0228C7D2-44D3-42F7-AD6B-23675E71BE46}" type="parTrans" cxnId="{145C7299-13A3-416F-87A7-63A012B1543C}">
      <dgm:prSet/>
      <dgm:spPr/>
      <dgm:t>
        <a:bodyPr/>
        <a:lstStyle/>
        <a:p>
          <a:endParaRPr kumimoji="1" lang="ja-JP" altLang="en-US"/>
        </a:p>
      </dgm:t>
    </dgm:pt>
    <dgm:pt modelId="{8D64BCF6-07AA-40BD-A2D8-3A4E77C72F28}" type="sibTrans" cxnId="{145C7299-13A3-416F-87A7-63A012B1543C}">
      <dgm:prSet/>
      <dgm:spPr/>
      <dgm:t>
        <a:bodyPr/>
        <a:lstStyle/>
        <a:p>
          <a:endParaRPr kumimoji="1" lang="ja-JP" altLang="en-US"/>
        </a:p>
      </dgm:t>
    </dgm:pt>
    <dgm:pt modelId="{4F8EB17B-F724-4015-B620-578CA3A4B5D7}">
      <dgm:prSet phldrT="[テキスト]"/>
      <dgm:spPr/>
      <dgm:t>
        <a:bodyPr/>
        <a:lstStyle/>
        <a:p>
          <a:r>
            <a:rPr kumimoji="1" lang="ja-JP" altLang="en-US" dirty="0"/>
            <a:t>使用目的　　頻度に分ける</a:t>
          </a:r>
        </a:p>
      </dgm:t>
    </dgm:pt>
    <dgm:pt modelId="{93E1BD94-CC5A-4816-8D19-FB0F31EF7984}" type="parTrans" cxnId="{4F1AA892-DBA1-400B-A603-3E8DA28A4601}">
      <dgm:prSet/>
      <dgm:spPr/>
      <dgm:t>
        <a:bodyPr/>
        <a:lstStyle/>
        <a:p>
          <a:endParaRPr kumimoji="1" lang="ja-JP" altLang="en-US"/>
        </a:p>
      </dgm:t>
    </dgm:pt>
    <dgm:pt modelId="{1AC6F53A-74B9-494D-B908-30135CEE1551}" type="sibTrans" cxnId="{4F1AA892-DBA1-400B-A603-3E8DA28A4601}">
      <dgm:prSet/>
      <dgm:spPr/>
      <dgm:t>
        <a:bodyPr/>
        <a:lstStyle/>
        <a:p>
          <a:endParaRPr kumimoji="1" lang="ja-JP" altLang="en-US"/>
        </a:p>
      </dgm:t>
    </dgm:pt>
    <dgm:pt modelId="{4E97D9C2-4E88-4091-BB85-0E6E1F921035}">
      <dgm:prSet phldrT="[テキスト]"/>
      <dgm:spPr/>
      <dgm:t>
        <a:bodyPr/>
        <a:lstStyle/>
        <a:p>
          <a:r>
            <a:rPr kumimoji="1" lang="ja-JP" altLang="en-US" dirty="0"/>
            <a:t>グルーピング</a:t>
          </a:r>
        </a:p>
      </dgm:t>
    </dgm:pt>
    <dgm:pt modelId="{282E3DF7-A3A9-498A-851A-E549F2A21B53}" type="parTrans" cxnId="{F8017899-B4B8-4CEC-AAFD-24508D2C1D1F}">
      <dgm:prSet/>
      <dgm:spPr/>
      <dgm:t>
        <a:bodyPr/>
        <a:lstStyle/>
        <a:p>
          <a:endParaRPr kumimoji="1" lang="ja-JP" altLang="en-US"/>
        </a:p>
      </dgm:t>
    </dgm:pt>
    <dgm:pt modelId="{D4D10740-CB13-4913-91F2-FED77C79E65D}" type="sibTrans" cxnId="{F8017899-B4B8-4CEC-AAFD-24508D2C1D1F}">
      <dgm:prSet/>
      <dgm:spPr/>
      <dgm:t>
        <a:bodyPr/>
        <a:lstStyle/>
        <a:p>
          <a:endParaRPr kumimoji="1" lang="ja-JP" altLang="en-US"/>
        </a:p>
      </dgm:t>
    </dgm:pt>
    <dgm:pt modelId="{55E6C13B-FC4A-4E4F-899E-0059362E22D0}" type="pres">
      <dgm:prSet presAssocID="{6BDFDC4E-2E50-4134-9333-C26617C31E82}" presName="rootnode" presStyleCnt="0">
        <dgm:presLayoutVars>
          <dgm:chMax/>
          <dgm:chPref/>
          <dgm:dir/>
          <dgm:animLvl val="lvl"/>
        </dgm:presLayoutVars>
      </dgm:prSet>
      <dgm:spPr/>
    </dgm:pt>
    <dgm:pt modelId="{5C84A2E0-A3AE-449D-AD29-903326F6960A}" type="pres">
      <dgm:prSet presAssocID="{5F4DC726-970E-432D-8D77-FA0C9C58EC50}" presName="composite" presStyleCnt="0"/>
      <dgm:spPr/>
    </dgm:pt>
    <dgm:pt modelId="{49042193-7788-4EAA-A9FA-3A9D813163E0}" type="pres">
      <dgm:prSet presAssocID="{5F4DC726-970E-432D-8D77-FA0C9C58EC50}" presName="LShape" presStyleLbl="alignNode1" presStyleIdx="0" presStyleCnt="7"/>
      <dgm:spPr/>
    </dgm:pt>
    <dgm:pt modelId="{87844E68-91A3-4B28-8431-A37DF03A1753}" type="pres">
      <dgm:prSet presAssocID="{5F4DC726-970E-432D-8D77-FA0C9C58EC50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7FA9035-52A4-496A-8E98-80DAC13EFE3F}" type="pres">
      <dgm:prSet presAssocID="{5F4DC726-970E-432D-8D77-FA0C9C58EC50}" presName="Triangle" presStyleLbl="alignNode1" presStyleIdx="1" presStyleCnt="7"/>
      <dgm:spPr/>
    </dgm:pt>
    <dgm:pt modelId="{CEDE4B84-900E-498B-B315-9EFBEAC19FE9}" type="pres">
      <dgm:prSet presAssocID="{65243F0B-2C28-4DE4-A581-E97D65C3A648}" presName="sibTrans" presStyleCnt="0"/>
      <dgm:spPr/>
    </dgm:pt>
    <dgm:pt modelId="{0CD55641-8E7E-4184-A107-ED6036F89BBD}" type="pres">
      <dgm:prSet presAssocID="{65243F0B-2C28-4DE4-A581-E97D65C3A648}" presName="space" presStyleCnt="0"/>
      <dgm:spPr/>
    </dgm:pt>
    <dgm:pt modelId="{41317EDD-A382-48B3-92C1-F995CF9FB3BE}" type="pres">
      <dgm:prSet presAssocID="{4F8EB17B-F724-4015-B620-578CA3A4B5D7}" presName="composite" presStyleCnt="0"/>
      <dgm:spPr/>
    </dgm:pt>
    <dgm:pt modelId="{05C0368E-E366-4626-BDE0-55FCAB044DF6}" type="pres">
      <dgm:prSet presAssocID="{4F8EB17B-F724-4015-B620-578CA3A4B5D7}" presName="LShape" presStyleLbl="alignNode1" presStyleIdx="2" presStyleCnt="7"/>
      <dgm:spPr/>
    </dgm:pt>
    <dgm:pt modelId="{2F96C922-07AA-41B1-B480-3C6C1D68B657}" type="pres">
      <dgm:prSet presAssocID="{4F8EB17B-F724-4015-B620-578CA3A4B5D7}" presName="ParentText" presStyleLbl="revTx" presStyleIdx="1" presStyleCnt="4" custScaleX="111432" custLinFactNeighborX="8005">
        <dgm:presLayoutVars>
          <dgm:chMax val="0"/>
          <dgm:chPref val="0"/>
          <dgm:bulletEnabled val="1"/>
        </dgm:presLayoutVars>
      </dgm:prSet>
      <dgm:spPr/>
    </dgm:pt>
    <dgm:pt modelId="{D607D016-C509-4B9C-90DB-D9191FEDA515}" type="pres">
      <dgm:prSet presAssocID="{4F8EB17B-F724-4015-B620-578CA3A4B5D7}" presName="Triangle" presStyleLbl="alignNode1" presStyleIdx="3" presStyleCnt="7"/>
      <dgm:spPr/>
    </dgm:pt>
    <dgm:pt modelId="{0EBA8587-34FE-4009-A7B5-41042312E3B5}" type="pres">
      <dgm:prSet presAssocID="{1AC6F53A-74B9-494D-B908-30135CEE1551}" presName="sibTrans" presStyleCnt="0"/>
      <dgm:spPr/>
    </dgm:pt>
    <dgm:pt modelId="{A646641C-B1C5-4F9C-988A-7102560E55C7}" type="pres">
      <dgm:prSet presAssocID="{1AC6F53A-74B9-494D-B908-30135CEE1551}" presName="space" presStyleCnt="0"/>
      <dgm:spPr/>
    </dgm:pt>
    <dgm:pt modelId="{26D1DDF2-53F2-4C0A-95CB-6A8489236A08}" type="pres">
      <dgm:prSet presAssocID="{4E97D9C2-4E88-4091-BB85-0E6E1F921035}" presName="composite" presStyleCnt="0"/>
      <dgm:spPr/>
    </dgm:pt>
    <dgm:pt modelId="{0CEF2BDF-208A-4D06-BEC7-7F52F2E9B26F}" type="pres">
      <dgm:prSet presAssocID="{4E97D9C2-4E88-4091-BB85-0E6E1F921035}" presName="LShape" presStyleLbl="alignNode1" presStyleIdx="4" presStyleCnt="7"/>
      <dgm:spPr/>
    </dgm:pt>
    <dgm:pt modelId="{895B357C-5CA6-439B-97D2-E39D2FEE76F4}" type="pres">
      <dgm:prSet presAssocID="{4E97D9C2-4E88-4091-BB85-0E6E1F921035}" presName="ParentText" presStyleLbl="revTx" presStyleIdx="2" presStyleCnt="4" custScaleX="114170" custLinFactNeighborX="6485" custLinFactNeighborY="-1138">
        <dgm:presLayoutVars>
          <dgm:chMax val="0"/>
          <dgm:chPref val="0"/>
          <dgm:bulletEnabled val="1"/>
        </dgm:presLayoutVars>
      </dgm:prSet>
      <dgm:spPr/>
    </dgm:pt>
    <dgm:pt modelId="{7CE3F0A5-A56F-4962-86CB-923AF7D96900}" type="pres">
      <dgm:prSet presAssocID="{4E97D9C2-4E88-4091-BB85-0E6E1F921035}" presName="Triangle" presStyleLbl="alignNode1" presStyleIdx="5" presStyleCnt="7"/>
      <dgm:spPr/>
    </dgm:pt>
    <dgm:pt modelId="{B592D882-BE6F-4C59-8494-A54BF75B5028}" type="pres">
      <dgm:prSet presAssocID="{D4D10740-CB13-4913-91F2-FED77C79E65D}" presName="sibTrans" presStyleCnt="0"/>
      <dgm:spPr/>
    </dgm:pt>
    <dgm:pt modelId="{43E72589-E6BF-44BC-A2E8-EAEBADEBD7D7}" type="pres">
      <dgm:prSet presAssocID="{D4D10740-CB13-4913-91F2-FED77C79E65D}" presName="space" presStyleCnt="0"/>
      <dgm:spPr/>
    </dgm:pt>
    <dgm:pt modelId="{CFE880DB-BAA1-44C1-A21F-C912EB1C7B7F}" type="pres">
      <dgm:prSet presAssocID="{D30A05C8-8213-483C-8B63-8B519BB6BEDA}" presName="composite" presStyleCnt="0"/>
      <dgm:spPr/>
    </dgm:pt>
    <dgm:pt modelId="{EB9D7B5E-3F06-4AE3-A513-1577BE12F842}" type="pres">
      <dgm:prSet presAssocID="{D30A05C8-8213-483C-8B63-8B519BB6BEDA}" presName="LShape" presStyleLbl="alignNode1" presStyleIdx="6" presStyleCnt="7" custLinFactNeighborX="-9789" custLinFactNeighborY="740"/>
      <dgm:spPr/>
    </dgm:pt>
    <dgm:pt modelId="{41317A14-805E-4146-A1EA-A36AE5A5A0C0}" type="pres">
      <dgm:prSet presAssocID="{D30A05C8-8213-483C-8B63-8B519BB6BEDA}" presName="ParentText" presStyleLbl="revTx" presStyleIdx="3" presStyleCnt="4" custScaleX="138917" custLinFactNeighborX="37207" custLinFactNeighborY="8310">
        <dgm:presLayoutVars>
          <dgm:chMax val="0"/>
          <dgm:chPref val="0"/>
          <dgm:bulletEnabled val="1"/>
        </dgm:presLayoutVars>
      </dgm:prSet>
      <dgm:spPr/>
    </dgm:pt>
  </dgm:ptLst>
  <dgm:cxnLst>
    <dgm:cxn modelId="{A0FFDE0D-5CB0-41BB-BDB8-8661EB2E5FEF}" srcId="{6BDFDC4E-2E50-4134-9333-C26617C31E82}" destId="{5F4DC726-970E-432D-8D77-FA0C9C58EC50}" srcOrd="0" destOrd="0" parTransId="{4C7E38BF-82AD-41F2-84A7-13078AF186C8}" sibTransId="{65243F0B-2C28-4DE4-A581-E97D65C3A648}"/>
    <dgm:cxn modelId="{EFA3CB27-04E2-4203-8A28-9FB627A0C848}" type="presOf" srcId="{5F4DC726-970E-432D-8D77-FA0C9C58EC50}" destId="{87844E68-91A3-4B28-8431-A37DF03A1753}" srcOrd="0" destOrd="0" presId="urn:microsoft.com/office/officeart/2009/3/layout/StepUpProcess"/>
    <dgm:cxn modelId="{FFF0D858-ABD1-45C7-B80E-FEA165932AC7}" type="presOf" srcId="{D30A05C8-8213-483C-8B63-8B519BB6BEDA}" destId="{41317A14-805E-4146-A1EA-A36AE5A5A0C0}" srcOrd="0" destOrd="0" presId="urn:microsoft.com/office/officeart/2009/3/layout/StepUpProcess"/>
    <dgm:cxn modelId="{5A79B48C-862C-4573-8585-875D3F609B86}" type="presOf" srcId="{6BDFDC4E-2E50-4134-9333-C26617C31E82}" destId="{55E6C13B-FC4A-4E4F-899E-0059362E22D0}" srcOrd="0" destOrd="0" presId="urn:microsoft.com/office/officeart/2009/3/layout/StepUpProcess"/>
    <dgm:cxn modelId="{4F1AA892-DBA1-400B-A603-3E8DA28A4601}" srcId="{6BDFDC4E-2E50-4134-9333-C26617C31E82}" destId="{4F8EB17B-F724-4015-B620-578CA3A4B5D7}" srcOrd="1" destOrd="0" parTransId="{93E1BD94-CC5A-4816-8D19-FB0F31EF7984}" sibTransId="{1AC6F53A-74B9-494D-B908-30135CEE1551}"/>
    <dgm:cxn modelId="{145C7299-13A3-416F-87A7-63A012B1543C}" srcId="{6BDFDC4E-2E50-4134-9333-C26617C31E82}" destId="{D30A05C8-8213-483C-8B63-8B519BB6BEDA}" srcOrd="3" destOrd="0" parTransId="{0228C7D2-44D3-42F7-AD6B-23675E71BE46}" sibTransId="{8D64BCF6-07AA-40BD-A2D8-3A4E77C72F28}"/>
    <dgm:cxn modelId="{F8017899-B4B8-4CEC-AAFD-24508D2C1D1F}" srcId="{6BDFDC4E-2E50-4134-9333-C26617C31E82}" destId="{4E97D9C2-4E88-4091-BB85-0E6E1F921035}" srcOrd="2" destOrd="0" parTransId="{282E3DF7-A3A9-498A-851A-E549F2A21B53}" sibTransId="{D4D10740-CB13-4913-91F2-FED77C79E65D}"/>
    <dgm:cxn modelId="{2D4DD8C0-24C1-47E7-B589-FB0426BF8F0F}" type="presOf" srcId="{4E97D9C2-4E88-4091-BB85-0E6E1F921035}" destId="{895B357C-5CA6-439B-97D2-E39D2FEE76F4}" srcOrd="0" destOrd="0" presId="urn:microsoft.com/office/officeart/2009/3/layout/StepUpProcess"/>
    <dgm:cxn modelId="{0196E9D2-DD2D-40FF-A0B9-406B17E80547}" type="presOf" srcId="{4F8EB17B-F724-4015-B620-578CA3A4B5D7}" destId="{2F96C922-07AA-41B1-B480-3C6C1D68B657}" srcOrd="0" destOrd="0" presId="urn:microsoft.com/office/officeart/2009/3/layout/StepUpProcess"/>
    <dgm:cxn modelId="{1D6CC2CB-5054-4E4E-BA7C-A070D8EB1962}" type="presParOf" srcId="{55E6C13B-FC4A-4E4F-899E-0059362E22D0}" destId="{5C84A2E0-A3AE-449D-AD29-903326F6960A}" srcOrd="0" destOrd="0" presId="urn:microsoft.com/office/officeart/2009/3/layout/StepUpProcess"/>
    <dgm:cxn modelId="{29F6BE3B-6A1A-45CB-9649-5A740C87AE92}" type="presParOf" srcId="{5C84A2E0-A3AE-449D-AD29-903326F6960A}" destId="{49042193-7788-4EAA-A9FA-3A9D813163E0}" srcOrd="0" destOrd="0" presId="urn:microsoft.com/office/officeart/2009/3/layout/StepUpProcess"/>
    <dgm:cxn modelId="{EB33BB20-8A6C-4E7D-832C-C74E5AA5A9EE}" type="presParOf" srcId="{5C84A2E0-A3AE-449D-AD29-903326F6960A}" destId="{87844E68-91A3-4B28-8431-A37DF03A1753}" srcOrd="1" destOrd="0" presId="urn:microsoft.com/office/officeart/2009/3/layout/StepUpProcess"/>
    <dgm:cxn modelId="{A89D7B34-AC21-4D41-802D-94C8D7F95A39}" type="presParOf" srcId="{5C84A2E0-A3AE-449D-AD29-903326F6960A}" destId="{F7FA9035-52A4-496A-8E98-80DAC13EFE3F}" srcOrd="2" destOrd="0" presId="urn:microsoft.com/office/officeart/2009/3/layout/StepUpProcess"/>
    <dgm:cxn modelId="{F3C96002-AE1E-4F17-B1FB-0B72C8636309}" type="presParOf" srcId="{55E6C13B-FC4A-4E4F-899E-0059362E22D0}" destId="{CEDE4B84-900E-498B-B315-9EFBEAC19FE9}" srcOrd="1" destOrd="0" presId="urn:microsoft.com/office/officeart/2009/3/layout/StepUpProcess"/>
    <dgm:cxn modelId="{EF077225-40A5-4EC3-866C-02EA5183A22A}" type="presParOf" srcId="{CEDE4B84-900E-498B-B315-9EFBEAC19FE9}" destId="{0CD55641-8E7E-4184-A107-ED6036F89BBD}" srcOrd="0" destOrd="0" presId="urn:microsoft.com/office/officeart/2009/3/layout/StepUpProcess"/>
    <dgm:cxn modelId="{FF7FE934-EBAE-4E0B-94D0-C6CBBDF2DD8D}" type="presParOf" srcId="{55E6C13B-FC4A-4E4F-899E-0059362E22D0}" destId="{41317EDD-A382-48B3-92C1-F995CF9FB3BE}" srcOrd="2" destOrd="0" presId="urn:microsoft.com/office/officeart/2009/3/layout/StepUpProcess"/>
    <dgm:cxn modelId="{EB7F4E57-BFD4-40D3-9A17-8AD4E0283DE4}" type="presParOf" srcId="{41317EDD-A382-48B3-92C1-F995CF9FB3BE}" destId="{05C0368E-E366-4626-BDE0-55FCAB044DF6}" srcOrd="0" destOrd="0" presId="urn:microsoft.com/office/officeart/2009/3/layout/StepUpProcess"/>
    <dgm:cxn modelId="{F2AF4D85-B0AD-4408-9B8C-B044E7478C80}" type="presParOf" srcId="{41317EDD-A382-48B3-92C1-F995CF9FB3BE}" destId="{2F96C922-07AA-41B1-B480-3C6C1D68B657}" srcOrd="1" destOrd="0" presId="urn:microsoft.com/office/officeart/2009/3/layout/StepUpProcess"/>
    <dgm:cxn modelId="{79AD4138-9D53-4517-9ECB-CA2BF76BD92B}" type="presParOf" srcId="{41317EDD-A382-48B3-92C1-F995CF9FB3BE}" destId="{D607D016-C509-4B9C-90DB-D9191FEDA515}" srcOrd="2" destOrd="0" presId="urn:microsoft.com/office/officeart/2009/3/layout/StepUpProcess"/>
    <dgm:cxn modelId="{9E827C1C-B470-42CA-B2E2-4AE2A1252D7E}" type="presParOf" srcId="{55E6C13B-FC4A-4E4F-899E-0059362E22D0}" destId="{0EBA8587-34FE-4009-A7B5-41042312E3B5}" srcOrd="3" destOrd="0" presId="urn:microsoft.com/office/officeart/2009/3/layout/StepUpProcess"/>
    <dgm:cxn modelId="{D04FA6FF-CA3C-4FBE-A47E-CF401E300286}" type="presParOf" srcId="{0EBA8587-34FE-4009-A7B5-41042312E3B5}" destId="{A646641C-B1C5-4F9C-988A-7102560E55C7}" srcOrd="0" destOrd="0" presId="urn:microsoft.com/office/officeart/2009/3/layout/StepUpProcess"/>
    <dgm:cxn modelId="{0A9DB7B7-7D47-4C7E-89BE-162E939215CA}" type="presParOf" srcId="{55E6C13B-FC4A-4E4F-899E-0059362E22D0}" destId="{26D1DDF2-53F2-4C0A-95CB-6A8489236A08}" srcOrd="4" destOrd="0" presId="urn:microsoft.com/office/officeart/2009/3/layout/StepUpProcess"/>
    <dgm:cxn modelId="{1A17698A-ABE6-4FA4-A17E-F03E118C2669}" type="presParOf" srcId="{26D1DDF2-53F2-4C0A-95CB-6A8489236A08}" destId="{0CEF2BDF-208A-4D06-BEC7-7F52F2E9B26F}" srcOrd="0" destOrd="0" presId="urn:microsoft.com/office/officeart/2009/3/layout/StepUpProcess"/>
    <dgm:cxn modelId="{18BCE5E7-ED95-4799-8C1E-921D7B770362}" type="presParOf" srcId="{26D1DDF2-53F2-4C0A-95CB-6A8489236A08}" destId="{895B357C-5CA6-439B-97D2-E39D2FEE76F4}" srcOrd="1" destOrd="0" presId="urn:microsoft.com/office/officeart/2009/3/layout/StepUpProcess"/>
    <dgm:cxn modelId="{5F58DAEE-B572-45C6-B8B6-03217A09C857}" type="presParOf" srcId="{26D1DDF2-53F2-4C0A-95CB-6A8489236A08}" destId="{7CE3F0A5-A56F-4962-86CB-923AF7D96900}" srcOrd="2" destOrd="0" presId="urn:microsoft.com/office/officeart/2009/3/layout/StepUpProcess"/>
    <dgm:cxn modelId="{0CE58E9A-0604-4155-AAF9-7E8FBFC76472}" type="presParOf" srcId="{55E6C13B-FC4A-4E4F-899E-0059362E22D0}" destId="{B592D882-BE6F-4C59-8494-A54BF75B5028}" srcOrd="5" destOrd="0" presId="urn:microsoft.com/office/officeart/2009/3/layout/StepUpProcess"/>
    <dgm:cxn modelId="{0992DFB7-2134-4F88-9B5E-3F6A91052500}" type="presParOf" srcId="{B592D882-BE6F-4C59-8494-A54BF75B5028}" destId="{43E72589-E6BF-44BC-A2E8-EAEBADEBD7D7}" srcOrd="0" destOrd="0" presId="urn:microsoft.com/office/officeart/2009/3/layout/StepUpProcess"/>
    <dgm:cxn modelId="{0550ECB3-0EA3-4F9F-AAA5-89B5F223B138}" type="presParOf" srcId="{55E6C13B-FC4A-4E4F-899E-0059362E22D0}" destId="{CFE880DB-BAA1-44C1-A21F-C912EB1C7B7F}" srcOrd="6" destOrd="0" presId="urn:microsoft.com/office/officeart/2009/3/layout/StepUpProcess"/>
    <dgm:cxn modelId="{16AD6921-68C8-4535-831A-5F8B7A588587}" type="presParOf" srcId="{CFE880DB-BAA1-44C1-A21F-C912EB1C7B7F}" destId="{EB9D7B5E-3F06-4AE3-A513-1577BE12F842}" srcOrd="0" destOrd="0" presId="urn:microsoft.com/office/officeart/2009/3/layout/StepUpProcess"/>
    <dgm:cxn modelId="{8B0A1C12-9349-4209-B00B-82993AFC549D}" type="presParOf" srcId="{CFE880DB-BAA1-44C1-A21F-C912EB1C7B7F}" destId="{41317A14-805E-4146-A1EA-A36AE5A5A0C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190A2-495F-4D0F-9A3C-8332ADF9490F}">
      <dsp:nvSpPr>
        <dsp:cNvPr id="0" name=""/>
        <dsp:cNvSpPr/>
      </dsp:nvSpPr>
      <dsp:spPr>
        <a:xfrm>
          <a:off x="949598" y="255449"/>
          <a:ext cx="4883067" cy="4981714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ysClr val="windowText" lastClr="000000">
            <a:tint val="40000"/>
            <a:hueOff val="0"/>
            <a:satOff val="0"/>
            <a:lumOff val="0"/>
            <a:alphaOff val="0"/>
          </a:sys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8B770-8A40-441D-A4DF-BE47C7427F4B}">
      <dsp:nvSpPr>
        <dsp:cNvPr id="0" name=""/>
        <dsp:cNvSpPr/>
      </dsp:nvSpPr>
      <dsp:spPr>
        <a:xfrm>
          <a:off x="3642782" y="396034"/>
          <a:ext cx="2128301" cy="1934838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6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游ゴシック" panose="020B0400000000000000" pitchFamily="50" charset="-128"/>
              <a:cs typeface="+mn-cs"/>
            </a:rPr>
            <a:t>　　　　　　　　　　　　　　　　　　　　　　</a:t>
          </a:r>
          <a:endParaRPr kumimoji="1" lang="ja-JP" altLang="en-US" sz="6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游ゴシック" panose="020B0400000000000000" pitchFamily="50" charset="-128"/>
            <a:cs typeface="+mn-cs"/>
          </a:endParaRPr>
        </a:p>
      </dsp:txBody>
      <dsp:txXfrm>
        <a:off x="3737233" y="490485"/>
        <a:ext cx="1939399" cy="1745936"/>
      </dsp:txXfrm>
    </dsp:sp>
    <dsp:sp modelId="{4D0C8895-8F0E-48AE-B6FD-5D9DD052FB7B}">
      <dsp:nvSpPr>
        <dsp:cNvPr id="0" name=""/>
        <dsp:cNvSpPr/>
      </dsp:nvSpPr>
      <dsp:spPr>
        <a:xfrm>
          <a:off x="1014820" y="400567"/>
          <a:ext cx="2128301" cy="19348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6400" kern="1200"/>
        </a:p>
      </dsp:txBody>
      <dsp:txXfrm>
        <a:off x="1109271" y="495018"/>
        <a:ext cx="1939399" cy="1745936"/>
      </dsp:txXfrm>
    </dsp:sp>
    <dsp:sp modelId="{BEC53780-C626-4D23-9573-BFC51306A125}">
      <dsp:nvSpPr>
        <dsp:cNvPr id="0" name=""/>
        <dsp:cNvSpPr/>
      </dsp:nvSpPr>
      <dsp:spPr>
        <a:xfrm>
          <a:off x="1034517" y="3034191"/>
          <a:ext cx="2132579" cy="19348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6400" kern="1200"/>
        </a:p>
      </dsp:txBody>
      <dsp:txXfrm>
        <a:off x="1128968" y="3128642"/>
        <a:ext cx="1943677" cy="1745936"/>
      </dsp:txXfrm>
    </dsp:sp>
    <dsp:sp modelId="{575B4850-FF22-45B4-84BE-DD2637D7689E}">
      <dsp:nvSpPr>
        <dsp:cNvPr id="0" name=""/>
        <dsp:cNvSpPr/>
      </dsp:nvSpPr>
      <dsp:spPr>
        <a:xfrm>
          <a:off x="3729532" y="3051239"/>
          <a:ext cx="2128301" cy="19348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200" kern="1200" dirty="0"/>
        </a:p>
      </dsp:txBody>
      <dsp:txXfrm>
        <a:off x="3823983" y="3145690"/>
        <a:ext cx="1939399" cy="17459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8ED08-418B-49AC-9941-2146D8640437}">
      <dsp:nvSpPr>
        <dsp:cNvPr id="0" name=""/>
        <dsp:cNvSpPr/>
      </dsp:nvSpPr>
      <dsp:spPr>
        <a:xfrm>
          <a:off x="4422592" y="0"/>
          <a:ext cx="3251137" cy="325113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200" kern="1200" dirty="0">
              <a:latin typeface="+mn-ea"/>
              <a:ea typeface="+mn-ea"/>
            </a:rPr>
            <a:t>清潔 洗浄</a:t>
          </a:r>
        </a:p>
      </dsp:txBody>
      <dsp:txXfrm>
        <a:off x="4856077" y="568949"/>
        <a:ext cx="2384167" cy="1463011"/>
      </dsp:txXfrm>
    </dsp:sp>
    <dsp:sp modelId="{D5AAC338-EB01-4DA9-A1E4-684A506C4FB2}">
      <dsp:nvSpPr>
        <dsp:cNvPr id="0" name=""/>
        <dsp:cNvSpPr/>
      </dsp:nvSpPr>
      <dsp:spPr>
        <a:xfrm>
          <a:off x="5639113" y="2099692"/>
          <a:ext cx="3251137" cy="3251137"/>
        </a:xfrm>
        <a:prstGeom prst="ellipse">
          <a:avLst/>
        </a:prstGeom>
        <a:solidFill>
          <a:schemeClr val="accent2">
            <a:alpha val="50000"/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200" kern="1200" dirty="0">
              <a:latin typeface="+mn-ea"/>
              <a:ea typeface="+mn-ea"/>
            </a:rPr>
            <a:t>迅速冷却</a:t>
          </a:r>
        </a:p>
      </dsp:txBody>
      <dsp:txXfrm>
        <a:off x="6633419" y="2939569"/>
        <a:ext cx="1950682" cy="1788125"/>
      </dsp:txXfrm>
    </dsp:sp>
    <dsp:sp modelId="{84121132-4F45-40A6-9503-77476CFC3FB9}">
      <dsp:nvSpPr>
        <dsp:cNvPr id="0" name=""/>
        <dsp:cNvSpPr/>
      </dsp:nvSpPr>
      <dsp:spPr>
        <a:xfrm>
          <a:off x="3135748" y="2031516"/>
          <a:ext cx="3251137" cy="3251137"/>
        </a:xfrm>
        <a:prstGeom prst="ellipse">
          <a:avLst/>
        </a:prstGeom>
        <a:solidFill>
          <a:schemeClr val="accent2">
            <a:alpha val="50000"/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200" kern="1200" dirty="0">
              <a:latin typeface="+mn-ea"/>
              <a:ea typeface="+mn-ea"/>
            </a:rPr>
            <a:t>加熱殺菌　　　　</a:t>
          </a:r>
        </a:p>
      </dsp:txBody>
      <dsp:txXfrm>
        <a:off x="3441897" y="2871393"/>
        <a:ext cx="1950682" cy="17881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42193-7788-4EAA-A9FA-3A9D813163E0}">
      <dsp:nvSpPr>
        <dsp:cNvPr id="0" name=""/>
        <dsp:cNvSpPr/>
      </dsp:nvSpPr>
      <dsp:spPr>
        <a:xfrm rot="5400000">
          <a:off x="496644" y="2608322"/>
          <a:ext cx="1479751" cy="246227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844E68-91A3-4B28-8431-A37DF03A1753}">
      <dsp:nvSpPr>
        <dsp:cNvPr id="0" name=""/>
        <dsp:cNvSpPr/>
      </dsp:nvSpPr>
      <dsp:spPr>
        <a:xfrm>
          <a:off x="249637" y="3344012"/>
          <a:ext cx="2222954" cy="1948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900" kern="1200" dirty="0"/>
            <a:t>必要なモノだけに区別</a:t>
          </a:r>
        </a:p>
      </dsp:txBody>
      <dsp:txXfrm>
        <a:off x="249637" y="3344012"/>
        <a:ext cx="2222954" cy="1948549"/>
      </dsp:txXfrm>
    </dsp:sp>
    <dsp:sp modelId="{F7FA9035-52A4-496A-8E98-80DAC13EFE3F}">
      <dsp:nvSpPr>
        <dsp:cNvPr id="0" name=""/>
        <dsp:cNvSpPr/>
      </dsp:nvSpPr>
      <dsp:spPr>
        <a:xfrm>
          <a:off x="2053166" y="2427047"/>
          <a:ext cx="419425" cy="41942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0368E-E366-4626-BDE0-55FCAB044DF6}">
      <dsp:nvSpPr>
        <dsp:cNvPr id="0" name=""/>
        <dsp:cNvSpPr/>
      </dsp:nvSpPr>
      <dsp:spPr>
        <a:xfrm rot="5400000">
          <a:off x="3217975" y="1934926"/>
          <a:ext cx="1479751" cy="246227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96C922-07AA-41B1-B480-3C6C1D68B657}">
      <dsp:nvSpPr>
        <dsp:cNvPr id="0" name=""/>
        <dsp:cNvSpPr/>
      </dsp:nvSpPr>
      <dsp:spPr>
        <a:xfrm>
          <a:off x="3021851" y="2670616"/>
          <a:ext cx="2477082" cy="1948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900" kern="1200" dirty="0"/>
            <a:t>使用目的　　頻度に分ける</a:t>
          </a:r>
        </a:p>
      </dsp:txBody>
      <dsp:txXfrm>
        <a:off x="3021851" y="2670616"/>
        <a:ext cx="2477082" cy="1948549"/>
      </dsp:txXfrm>
    </dsp:sp>
    <dsp:sp modelId="{D607D016-C509-4B9C-90DB-D9191FEDA515}">
      <dsp:nvSpPr>
        <dsp:cNvPr id="0" name=""/>
        <dsp:cNvSpPr/>
      </dsp:nvSpPr>
      <dsp:spPr>
        <a:xfrm>
          <a:off x="4774496" y="1753651"/>
          <a:ext cx="419425" cy="41942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F2BDF-208A-4D06-BEC7-7F52F2E9B26F}">
      <dsp:nvSpPr>
        <dsp:cNvPr id="0" name=""/>
        <dsp:cNvSpPr/>
      </dsp:nvSpPr>
      <dsp:spPr>
        <a:xfrm rot="5400000">
          <a:off x="5939305" y="1261531"/>
          <a:ext cx="1479751" cy="246227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B357C-5CA6-439B-97D2-E39D2FEE76F4}">
      <dsp:nvSpPr>
        <dsp:cNvPr id="0" name=""/>
        <dsp:cNvSpPr/>
      </dsp:nvSpPr>
      <dsp:spPr>
        <a:xfrm>
          <a:off x="5678960" y="1975045"/>
          <a:ext cx="2537946" cy="1948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900" kern="1200" dirty="0"/>
            <a:t>グルーピング</a:t>
          </a:r>
        </a:p>
      </dsp:txBody>
      <dsp:txXfrm>
        <a:off x="5678960" y="1975045"/>
        <a:ext cx="2537946" cy="1948549"/>
      </dsp:txXfrm>
    </dsp:sp>
    <dsp:sp modelId="{7CE3F0A5-A56F-4962-86CB-923AF7D96900}">
      <dsp:nvSpPr>
        <dsp:cNvPr id="0" name=""/>
        <dsp:cNvSpPr/>
      </dsp:nvSpPr>
      <dsp:spPr>
        <a:xfrm>
          <a:off x="7495826" y="1080255"/>
          <a:ext cx="419425" cy="41942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9D7B5E-3F06-4AE3-A513-1577BE12F842}">
      <dsp:nvSpPr>
        <dsp:cNvPr id="0" name=""/>
        <dsp:cNvSpPr/>
      </dsp:nvSpPr>
      <dsp:spPr>
        <a:xfrm rot="5400000">
          <a:off x="8607903" y="599085"/>
          <a:ext cx="1479751" cy="246227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17A14-805E-4146-A1EA-A36AE5A5A0C0}">
      <dsp:nvSpPr>
        <dsp:cNvPr id="0" name=""/>
        <dsp:cNvSpPr/>
      </dsp:nvSpPr>
      <dsp:spPr>
        <a:xfrm>
          <a:off x="8174758" y="1485749"/>
          <a:ext cx="3088061" cy="1948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900" kern="1200" dirty="0"/>
            <a:t>　定位置に収納</a:t>
          </a:r>
        </a:p>
      </dsp:txBody>
      <dsp:txXfrm>
        <a:off x="8174758" y="1485749"/>
        <a:ext cx="3088061" cy="1948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75851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F2C1CE1-0EDA-4B91-8D08-B3CDD5CF1168}" type="datetimeFigureOut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385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02031" y="3314929"/>
            <a:ext cx="8016239" cy="2712214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75851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741C860-03A0-4FF3-A5F9-DF903B920C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860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1pPr>
    <a:lvl2pPr marL="384147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2pPr>
    <a:lvl3pPr marL="768296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3pPr>
    <a:lvl4pPr marL="1152444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4pPr>
    <a:lvl5pPr marL="1536591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5pPr>
    <a:lvl6pPr marL="1920738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6pPr>
    <a:lvl7pPr marL="2304887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7pPr>
    <a:lvl8pPr marL="2689034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8pPr>
    <a:lvl9pPr marL="3073181" algn="l" defTabSz="768296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21.svg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私共は、</a:t>
            </a:r>
            <a:r>
              <a:rPr kumimoji="1" lang="en-US" altLang="ja-JP" dirty="0"/>
              <a:t>HACCP</a:t>
            </a:r>
            <a:r>
              <a:rPr kumimoji="1" lang="ja-JP" altLang="en-US" dirty="0"/>
              <a:t>を理解し整理収納を行っております。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CBFAE-E716-409A-A24B-210B623F4D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429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CBFAE-E716-409A-A24B-210B623F4D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822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CBFAE-E716-409A-A24B-210B623F4D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167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39738" y="4822269"/>
            <a:ext cx="6008687" cy="394549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P10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● 家庭で起きる食中毒は 全体の</a:t>
            </a:r>
            <a:r>
              <a:rPr kumimoji="1" lang="en-US" altLang="ja-JP" dirty="0"/>
              <a:t>20</a:t>
            </a:r>
            <a:r>
              <a:rPr kumimoji="1" lang="ja-JP" altLang="en-US" dirty="0"/>
              <a:t>％ 「きれい」と「清潔」は違う</a:t>
            </a:r>
            <a:r>
              <a:rPr lang="ja-JP" altLang="en-US" dirty="0"/>
              <a:t>食中毒予防には、「きれい」なことよりも 「清潔」で「衛生的」なことが大切です。</a:t>
            </a:r>
            <a:r>
              <a:rPr kumimoji="1" lang="ja-JP" altLang="en-US" dirty="0"/>
              <a:t>　　　　　　　　　　</a:t>
            </a:r>
            <a:r>
              <a:rPr lang="en-US" altLang="ja-JP" dirty="0"/>
              <a:t> </a:t>
            </a:r>
            <a:r>
              <a:rPr lang="ja-JP" altLang="en-US" dirty="0"/>
              <a:t>　　　　　　　　　　　　　　　　　　　　　</a:t>
            </a:r>
            <a:endParaRPr kumimoji="1" lang="en-US" altLang="ja-JP" dirty="0"/>
          </a:p>
          <a:p>
            <a:r>
              <a:rPr lang="ja-JP" altLang="en-US" dirty="0"/>
              <a:t>　  基本的な </a:t>
            </a:r>
            <a:r>
              <a:rPr lang="en-US" altLang="ja-JP" dirty="0"/>
              <a:t>3</a:t>
            </a:r>
            <a:r>
              <a:rPr lang="ja-JP" altLang="en-US" dirty="0"/>
              <a:t>原則を守れば 食中毒は防げます。</a:t>
            </a:r>
            <a:r>
              <a:rPr lang="en-US" altLang="ja-JP" dirty="0"/>
              <a:t> </a:t>
            </a:r>
            <a:r>
              <a:rPr lang="ja-JP" altLang="en-US" dirty="0"/>
              <a:t>　</a:t>
            </a:r>
            <a:endParaRPr lang="en-US" altLang="ja-JP" dirty="0"/>
          </a:p>
          <a:p>
            <a:r>
              <a:rPr lang="ja-JP" altLang="en-US" dirty="0"/>
              <a:t>●</a:t>
            </a:r>
            <a:r>
              <a:rPr kumimoji="1" lang="ja-JP" altLang="en-US" dirty="0"/>
              <a:t>ちなみに、</a:t>
            </a:r>
            <a:r>
              <a:rPr kumimoji="1" lang="en-US" altLang="ja-JP" dirty="0"/>
              <a:t>H29</a:t>
            </a:r>
            <a:r>
              <a:rPr kumimoji="1" lang="ja-JP" altLang="en-US" dirty="0"/>
              <a:t>年厚生労働省発表で、食中毒の原因菌  第</a:t>
            </a:r>
            <a:r>
              <a:rPr kumimoji="1" lang="en-US" altLang="ja-JP" dirty="0"/>
              <a:t>1</a:t>
            </a:r>
            <a:r>
              <a:rPr kumimoji="1" lang="ja-JP" altLang="en-US" dirty="0"/>
              <a:t>位は ノロウイルス</a:t>
            </a:r>
            <a:endParaRPr kumimoji="1" lang="en-US" altLang="ja-JP" dirty="0"/>
          </a:p>
          <a:p>
            <a:r>
              <a:rPr kumimoji="1" lang="ja-JP" altLang="en-US" dirty="0"/>
              <a:t>　 </a:t>
            </a:r>
            <a:r>
              <a:rPr kumimoji="1" lang="en-US" altLang="ja-JP" dirty="0"/>
              <a:t>2</a:t>
            </a:r>
            <a:r>
              <a:rPr kumimoji="1" lang="ja-JP" altLang="en-US" dirty="0"/>
              <a:t>位 カンピロバクター  </a:t>
            </a:r>
            <a:r>
              <a:rPr kumimoji="1" lang="en-US" altLang="ja-JP" dirty="0"/>
              <a:t>3</a:t>
            </a:r>
            <a:r>
              <a:rPr kumimoji="1" lang="ja-JP" altLang="en-US" dirty="0"/>
              <a:t>位が ウェルシュ菌</a:t>
            </a:r>
            <a:endParaRPr kumimoji="1" lang="en-US" altLang="ja-JP" dirty="0"/>
          </a:p>
          <a:p>
            <a:r>
              <a:rPr lang="en-US" altLang="ja-JP" dirty="0"/>
              <a:t>   </a:t>
            </a:r>
            <a:r>
              <a:rPr lang="ja-JP" altLang="en-US" dirty="0"/>
              <a:t>僅差で</a:t>
            </a:r>
            <a:r>
              <a:rPr kumimoji="1" lang="en-US" altLang="ja-JP" dirty="0"/>
              <a:t>(</a:t>
            </a:r>
            <a:r>
              <a:rPr kumimoji="1" lang="ja-JP" altLang="en-US" dirty="0"/>
              <a:t>サルモネラ</a:t>
            </a:r>
            <a:r>
              <a:rPr kumimoji="1" lang="en-US" altLang="ja-JP" dirty="0"/>
              <a:t>)</a:t>
            </a:r>
            <a:r>
              <a:rPr lang="ja-JP" altLang="en-US" dirty="0"/>
              <a:t>＝</a:t>
            </a:r>
            <a:r>
              <a:rPr kumimoji="1" lang="ja-JP" altLang="en-US" dirty="0"/>
              <a:t>鳥 豚 ペット腸間内にいる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74B21-6C0A-4AD2-8463-3B2245327FA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グラフィックス 5" descr="教授">
            <a:extLst>
              <a:ext uri="{FF2B5EF4-FFF2-40B4-BE49-F238E27FC236}">
                <a16:creationId xmlns:a16="http://schemas.microsoft.com/office/drawing/2014/main" id="{6C52B166-4899-415A-A4D3-ADE9BA638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6587" y="156567"/>
            <a:ext cx="918422" cy="100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65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13:26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CBFAE-E716-409A-A24B-210B623F4D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27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E92C-F4DB-A348-B103-67B1E24A7A0B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845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883E-5A00-BF42-80BD-23FF29F64B31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92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A7F4-2996-2E41-AEDE-84543F9D3A7B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0549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3" y="1237197"/>
            <a:ext cx="11423809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4" y="3970581"/>
            <a:ext cx="10079832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5" indent="0" algn="ctr">
              <a:buNone/>
              <a:defRPr sz="2205"/>
            </a:lvl2pPr>
            <a:lvl3pPr marL="1007950" indent="0" algn="ctr">
              <a:buNone/>
              <a:defRPr sz="1984"/>
            </a:lvl3pPr>
            <a:lvl4pPr marL="1511925" indent="0" algn="ctr">
              <a:buNone/>
              <a:defRPr sz="1764"/>
            </a:lvl4pPr>
            <a:lvl5pPr marL="2015899" indent="0" algn="ctr">
              <a:buNone/>
              <a:defRPr sz="1764"/>
            </a:lvl5pPr>
            <a:lvl6pPr marL="2519874" indent="0" algn="ctr">
              <a:buNone/>
              <a:defRPr sz="1764"/>
            </a:lvl6pPr>
            <a:lvl7pPr marL="3023849" indent="0" algn="ctr">
              <a:buNone/>
              <a:defRPr sz="1764"/>
            </a:lvl7pPr>
            <a:lvl8pPr marL="3527824" indent="0" algn="ctr">
              <a:buNone/>
              <a:defRPr sz="1764"/>
            </a:lvl8pPr>
            <a:lvl9pPr marL="4031799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E92C-F4DB-A348-B103-67B1E24A7A0B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749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00349-D648-CC4A-BCC2-ABDE6EA67945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2285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6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5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2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9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7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4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2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9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6626-B0A5-9748-89E9-05722806841E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2553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6" y="2012414"/>
            <a:ext cx="5711904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7" y="2012414"/>
            <a:ext cx="5711904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FD1-CF0F-0546-8126-B9BDBB5401D5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79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8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5" indent="0">
              <a:buNone/>
              <a:defRPr sz="2205" b="1"/>
            </a:lvl2pPr>
            <a:lvl3pPr marL="1007950" indent="0">
              <a:buNone/>
              <a:defRPr sz="1984" b="1"/>
            </a:lvl3pPr>
            <a:lvl4pPr marL="1511925" indent="0">
              <a:buNone/>
              <a:defRPr sz="1764" b="1"/>
            </a:lvl4pPr>
            <a:lvl5pPr marL="2015899" indent="0">
              <a:buNone/>
              <a:defRPr sz="1764" b="1"/>
            </a:lvl5pPr>
            <a:lvl6pPr marL="2519874" indent="0">
              <a:buNone/>
              <a:defRPr sz="1764" b="1"/>
            </a:lvl6pPr>
            <a:lvl7pPr marL="3023849" indent="0">
              <a:buNone/>
              <a:defRPr sz="1764" b="1"/>
            </a:lvl7pPr>
            <a:lvl8pPr marL="3527824" indent="0">
              <a:buNone/>
              <a:defRPr sz="1764" b="1"/>
            </a:lvl8pPr>
            <a:lvl9pPr marL="4031799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8" y="2761381"/>
            <a:ext cx="5685654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7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5" indent="0">
              <a:buNone/>
              <a:defRPr sz="2205" b="1"/>
            </a:lvl2pPr>
            <a:lvl3pPr marL="1007950" indent="0">
              <a:buNone/>
              <a:defRPr sz="1984" b="1"/>
            </a:lvl3pPr>
            <a:lvl4pPr marL="1511925" indent="0">
              <a:buNone/>
              <a:defRPr sz="1764" b="1"/>
            </a:lvl4pPr>
            <a:lvl5pPr marL="2015899" indent="0">
              <a:buNone/>
              <a:defRPr sz="1764" b="1"/>
            </a:lvl5pPr>
            <a:lvl6pPr marL="2519874" indent="0">
              <a:buNone/>
              <a:defRPr sz="1764" b="1"/>
            </a:lvl6pPr>
            <a:lvl7pPr marL="3023849" indent="0">
              <a:buNone/>
              <a:defRPr sz="1764" b="1"/>
            </a:lvl7pPr>
            <a:lvl8pPr marL="3527824" indent="0">
              <a:buNone/>
              <a:defRPr sz="1764" b="1"/>
            </a:lvl8pPr>
            <a:lvl9pPr marL="4031799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7" y="2761381"/>
            <a:ext cx="5713655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40F6-5C01-484B-8772-C33AAA549F16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6116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81DD-34B3-3042-B98E-48A3CDE9F1F8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6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C8CF-0A85-2849-9891-5690A1E0822E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62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7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6" y="1088456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7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5" indent="0">
              <a:buNone/>
              <a:defRPr sz="1543"/>
            </a:lvl2pPr>
            <a:lvl3pPr marL="1007950" indent="0">
              <a:buNone/>
              <a:defRPr sz="1323"/>
            </a:lvl3pPr>
            <a:lvl4pPr marL="1511925" indent="0">
              <a:buNone/>
              <a:defRPr sz="1102"/>
            </a:lvl4pPr>
            <a:lvl5pPr marL="2015899" indent="0">
              <a:buNone/>
              <a:defRPr sz="1102"/>
            </a:lvl5pPr>
            <a:lvl6pPr marL="2519874" indent="0">
              <a:buNone/>
              <a:defRPr sz="1102"/>
            </a:lvl6pPr>
            <a:lvl7pPr marL="3023849" indent="0">
              <a:buNone/>
              <a:defRPr sz="1102"/>
            </a:lvl7pPr>
            <a:lvl8pPr marL="3527824" indent="0">
              <a:buNone/>
              <a:defRPr sz="1102"/>
            </a:lvl8pPr>
            <a:lvl9pPr marL="4031799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E961-3B24-1742-B03B-AC0B92B1C700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1961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00349-D648-CC4A-BCC2-ABDE6EA67945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改善整理コンサルタント協会</a:t>
            </a:r>
            <a:r>
              <a:rPr kumimoji="1" lang="en-US" altLang="ja-JP"/>
              <a:t>1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9019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7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6" y="1088456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5" indent="0">
              <a:buNone/>
              <a:defRPr sz="3086"/>
            </a:lvl2pPr>
            <a:lvl3pPr marL="1007950" indent="0">
              <a:buNone/>
              <a:defRPr sz="2646"/>
            </a:lvl3pPr>
            <a:lvl4pPr marL="1511925" indent="0">
              <a:buNone/>
              <a:defRPr sz="2205"/>
            </a:lvl4pPr>
            <a:lvl5pPr marL="2015899" indent="0">
              <a:buNone/>
              <a:defRPr sz="2205"/>
            </a:lvl5pPr>
            <a:lvl6pPr marL="2519874" indent="0">
              <a:buNone/>
              <a:defRPr sz="2205"/>
            </a:lvl6pPr>
            <a:lvl7pPr marL="3023849" indent="0">
              <a:buNone/>
              <a:defRPr sz="2205"/>
            </a:lvl7pPr>
            <a:lvl8pPr marL="3527824" indent="0">
              <a:buNone/>
              <a:defRPr sz="2205"/>
            </a:lvl8pPr>
            <a:lvl9pPr marL="4031799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7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5" indent="0">
              <a:buNone/>
              <a:defRPr sz="1543"/>
            </a:lvl2pPr>
            <a:lvl3pPr marL="1007950" indent="0">
              <a:buNone/>
              <a:defRPr sz="1323"/>
            </a:lvl3pPr>
            <a:lvl4pPr marL="1511925" indent="0">
              <a:buNone/>
              <a:defRPr sz="1102"/>
            </a:lvl4pPr>
            <a:lvl5pPr marL="2015899" indent="0">
              <a:buNone/>
              <a:defRPr sz="1102"/>
            </a:lvl5pPr>
            <a:lvl6pPr marL="2519874" indent="0">
              <a:buNone/>
              <a:defRPr sz="1102"/>
            </a:lvl6pPr>
            <a:lvl7pPr marL="3023849" indent="0">
              <a:buNone/>
              <a:defRPr sz="1102"/>
            </a:lvl7pPr>
            <a:lvl8pPr marL="3527824" indent="0">
              <a:buNone/>
              <a:defRPr sz="1102"/>
            </a:lvl8pPr>
            <a:lvl9pPr marL="4031799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93818-99DD-AB48-BA42-2218FE806C5D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3854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883E-5A00-BF42-80BD-23FF29F64B31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746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0" y="402484"/>
            <a:ext cx="2897953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4"/>
            <a:ext cx="8525857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A7F4-2996-2E41-AEDE-84543F9D3A7B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6487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2EF2E-D5C8-497F-9744-E752F81FB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605063C-F5CD-4578-9E34-368052B8D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235056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AD1E60-8D3D-406A-9EE4-86D53E105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C895BD-78B4-4324-98F6-804B68D97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097DC5-8E9A-49CF-A422-5A85EFA8E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1151061-5174-4EBA-AB30-0A200E5F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C30CB1B-553D-451B-A05C-9D92B906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5826" y="7149761"/>
            <a:ext cx="3023949" cy="40248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　　　　　　　</a:t>
            </a:r>
            <a:fld id="{1336E71A-6BDC-491C-8391-9CB57A73BB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2703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6A3B2C-0DD9-41A6-A1B5-66726ACD2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C4891A0-31C5-405E-97DD-25B1B5094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D8E0366-BA77-490F-A5D2-D015017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7E61367-D4EE-4232-A45B-7174DD203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E8DE918-1631-494C-81D5-2B9DC1775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1841" y="7006700"/>
            <a:ext cx="3023949" cy="402483"/>
          </a:xfrm>
          <a:prstGeom prst="rect">
            <a:avLst/>
          </a:prstGeom>
        </p:spPr>
        <p:txBody>
          <a:bodyPr/>
          <a:lstStyle/>
          <a:p>
            <a:fld id="{1336E71A-6BDC-491C-8391-9CB57A73B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1318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B24FDE-EAF1-4307-9308-1B189C4DD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9C2065-1CBA-4289-9BB6-0A32E74DF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3984" y="2012414"/>
            <a:ext cx="5683905" cy="4796544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A43D3F9-8A54-45FA-8F3E-50773D533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1886" y="2012414"/>
            <a:ext cx="5683905" cy="4796544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91C8E8B-CC94-4121-A0E5-19CAA9DEC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C2C3337-164B-4540-9255-E8FC1C89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9E6F5D5-3AA4-4E6F-A83C-8500D2AB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1841" y="7006700"/>
            <a:ext cx="3023949" cy="402483"/>
          </a:xfrm>
          <a:prstGeom prst="rect">
            <a:avLst/>
          </a:prstGeom>
        </p:spPr>
        <p:txBody>
          <a:bodyPr/>
          <a:lstStyle/>
          <a:p>
            <a:fld id="{1336E71A-6BDC-491C-8391-9CB57A73B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7504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884872-A6D3-4DF5-A636-47F47181D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318" y="402484"/>
            <a:ext cx="11591806" cy="1461188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DEAD76-A29B-462D-A05A-85DF222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6319" y="1853171"/>
            <a:ext cx="56862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B8CC1DC-38D1-4FA3-B2F0-E6032E13E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6319" y="2761381"/>
            <a:ext cx="5686237" cy="4061576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FBB57D1-4221-40CC-84BE-A45C5DE81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3887" y="1853171"/>
            <a:ext cx="57142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008C1F5-108E-4A6D-9CFC-BBB097E90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3887" y="2761381"/>
            <a:ext cx="5714238" cy="4061576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4229884-F941-4ADB-9FB9-4B1389C2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5B1C9C3-542D-4241-8021-A55B044E3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5583C51-55FD-468E-9537-9FA958B1A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1841" y="7006700"/>
            <a:ext cx="3023949" cy="402483"/>
          </a:xfrm>
          <a:prstGeom prst="rect">
            <a:avLst/>
          </a:prstGeom>
        </p:spPr>
        <p:txBody>
          <a:bodyPr/>
          <a:lstStyle/>
          <a:p>
            <a:fld id="{1336E71A-6BDC-491C-8391-9CB57A73B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7138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47D086-238E-401F-9533-8E48BFF36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708B4C0-D83D-42DE-A7B4-3FB0D01ED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99C6589-E2E3-4EDF-8830-72B39893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C724F93-F384-4725-A794-906E04EF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5826" y="7157194"/>
            <a:ext cx="3023949" cy="40248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　　　　　　　</a:t>
            </a:r>
            <a:fld id="{1336E71A-6BDC-491C-8391-9CB57A73BB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1149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E742011-9A1E-4A44-BA7D-68A953131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9763107-62F8-4896-8CB4-CBB830DFF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4FD6B3-BD0F-4857-BE6A-CEDEC1F2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5826" y="7157194"/>
            <a:ext cx="3023949" cy="40248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　　　　　　　</a:t>
            </a:r>
            <a:fld id="{1336E71A-6BDC-491C-8391-9CB57A73BB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0476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6626-B0A5-9748-89E9-05722806841E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0169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6DAE64-82D6-402E-B5C0-6FB25F6A6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320" y="503978"/>
            <a:ext cx="4335261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C7CCDE-74FD-42F2-A582-564428249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238" y="1088455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5E12BDA-AE76-4CFC-9A79-FC5121D75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320" y="2267902"/>
            <a:ext cx="4335261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12BB17F-3DE2-4CB7-BEBC-FED76B92B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B0457E7-41ED-4180-91F7-F033F5AC4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AA92F64-D317-4BCD-A62B-80BB6F28F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1841" y="7006700"/>
            <a:ext cx="3023949" cy="402483"/>
          </a:xfrm>
          <a:prstGeom prst="rect">
            <a:avLst/>
          </a:prstGeom>
        </p:spPr>
        <p:txBody>
          <a:bodyPr/>
          <a:lstStyle/>
          <a:p>
            <a:fld id="{1336E71A-6BDC-491C-8391-9CB57A73B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2273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D04597-ECA7-4158-8AA5-D9579B388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320" y="503978"/>
            <a:ext cx="4335261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DB4D450-F199-43C1-BFD9-D2B3EFDC77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4238" y="1088455"/>
            <a:ext cx="6803886" cy="5372269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3EDFDA8-1537-476E-B751-F51E70B2A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320" y="2267902"/>
            <a:ext cx="4335261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79FF12F-16D6-4913-98E1-F5EC4952E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F9F8CD2-6865-43E8-A32A-ABF77AE50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25CBB13-9E3F-47A7-9454-B275AFE9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1841" y="7006700"/>
            <a:ext cx="3023949" cy="402483"/>
          </a:xfrm>
          <a:prstGeom prst="rect">
            <a:avLst/>
          </a:prstGeom>
        </p:spPr>
        <p:txBody>
          <a:bodyPr/>
          <a:lstStyle/>
          <a:p>
            <a:fld id="{1336E71A-6BDC-491C-8391-9CB57A73B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21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41EAE4-AAD0-4625-8091-434E4EE84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E449334-CCBC-4772-BF89-60CF19025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319137-60A3-46B4-A0BF-BA98AABD3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DAB757-F752-4AD7-A35C-AB8FC57F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71CF79-3E61-45A6-B28E-99039B672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1841" y="7006700"/>
            <a:ext cx="3023949" cy="402483"/>
          </a:xfrm>
          <a:prstGeom prst="rect">
            <a:avLst/>
          </a:prstGeom>
        </p:spPr>
        <p:txBody>
          <a:bodyPr/>
          <a:lstStyle/>
          <a:p>
            <a:fld id="{1336E71A-6BDC-491C-8391-9CB57A73B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6283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6511315-1396-481E-8F39-7301BD5EAC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17840" y="402483"/>
            <a:ext cx="2897951" cy="640647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FCB229B-6ECE-494B-868C-FBABD5FBA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3986" y="402483"/>
            <a:ext cx="8469858" cy="640647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004D014-A742-4E22-8016-939F29355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334FA4-1AE5-42D2-823D-F825A05FB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14DED3B-A4E1-464E-86C3-57B4B34D2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1841" y="7006700"/>
            <a:ext cx="3023949" cy="402483"/>
          </a:xfrm>
          <a:prstGeom prst="rect">
            <a:avLst/>
          </a:prstGeom>
        </p:spPr>
        <p:txBody>
          <a:bodyPr/>
          <a:lstStyle/>
          <a:p>
            <a:fld id="{1336E71A-6BDC-491C-8391-9CB57A73B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247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714C63-0091-4DFE-88E6-DB30F6B3E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5B1252C-EDD8-4375-B9F8-895DF58C6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A07DFD8-1F04-45CC-931F-3AA5A9BE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6656-AB1D-4CB3-91D6-5C9D22903C5F}" type="datetimeFigureOut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0FF7020-0F81-4C67-A7C7-B77F005F1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AC526-A70E-4304-A3FD-E637DCB0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F101-9DA6-41D4-89F0-A297E244CD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7933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4ED567-57BB-4B26-BA3C-06C92940B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0063"/>
            <a:ext cx="12515790" cy="922590"/>
          </a:xfrm>
        </p:spPr>
        <p:txBody>
          <a:bodyPr/>
          <a:lstStyle/>
          <a:p>
            <a:r>
              <a:rPr kumimoji="1" lang="ja-JP" altLang="en-US" dirty="0"/>
              <a:t>■マスター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2CE196-0E62-4DEE-96D7-DF5E00204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1FAB36E-782B-4B88-8DED-E7737157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6656-AB1D-4CB3-91D6-5C9D22903C5F}" type="datetimeFigureOut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6AC6E9-4A17-4495-B408-4FE9C36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637542-2BD7-43EA-A07F-FDB8C0D20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F101-9DA6-41D4-89F0-A297E244CD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8525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0AB274-D876-424B-9861-25B41AF9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2C8B952-B22E-4E49-8ABB-A1B062BCA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169E1F4-6996-4385-B1FD-35416AC0C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6656-AB1D-4CB3-91D6-5C9D22903C5F}" type="datetimeFigureOut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526280-E198-4517-92A3-184AE69AA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2ECE10-EEC2-4527-91DA-A9397A7C9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F101-9DA6-41D4-89F0-A297E244CD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6555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087E6F-5D2B-4BFA-9FD5-5896B5D28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0FBC26-6248-40A9-B763-C8DF9AF67D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EFC6994-94CC-4CBB-A19F-08CE84FAB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6EF16D6-AAAC-4CF5-B9A5-D6D3D8EAB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6656-AB1D-4CB3-91D6-5C9D22903C5F}" type="datetimeFigureOut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A60A17-04F9-4710-B650-C1F8C797D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85D9CBB-49CB-4F28-A9C0-21D4D7C9B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F101-9DA6-41D4-89F0-A297E244CD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423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49F01F-AD3D-48DF-BE4C-4EA08F1CE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D5CC34E-D562-4D2F-BB65-8F36E3FCA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99612F2-9649-4003-817A-925EBC8E8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317D9AA-E32A-4540-9C4E-8616E9898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F265C5E-3F42-4C38-AB1B-DE0A90064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99C2437-7F02-42CD-90A0-AD0ABA5E9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6656-AB1D-4CB3-91D6-5C9D22903C5F}" type="datetimeFigureOut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8359BA4-E0C9-4332-96AF-EDE320828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FDFC261-00E8-4F20-8102-348CD3B0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F101-9DA6-41D4-89F0-A297E244CD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0767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C806CC-374D-49B3-9A34-222C896A5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F74BED3-7031-4C1C-AF0B-D4BDB9486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6656-AB1D-4CB3-91D6-5C9D22903C5F}" type="datetimeFigureOut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FC7ADD2-654E-4758-AEFC-2FC1A987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E52FF26-6667-417F-B462-9D06F0A1A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F101-9DA6-41D4-89F0-A297E244CD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9495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FD1-CF0F-0546-8126-B9BDBB5401D5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1145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F7497DE-99BE-4F2C-8D23-FCB78FB8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6656-AB1D-4CB3-91D6-5C9D22903C5F}" type="datetimeFigureOut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5AC01A3-5CAD-41C7-A647-1565B5FEF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EB807D-981B-4A2E-9539-37D31481F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F101-9DA6-41D4-89F0-A297E244CD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4364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BDE267-4A53-41F8-B565-04012D9E5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B29B8A-35B1-491D-8D45-0DF8091BE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167DE3B-E871-4553-8AC7-A695649A6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2B98861-69F4-4D73-804A-E96D289EA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6656-AB1D-4CB3-91D6-5C9D22903C5F}" type="datetimeFigureOut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C83B479-57E1-4EBE-84C3-D5C909211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F0A8CC7-DA57-4B90-9475-C5F4135DE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F101-9DA6-41D4-89F0-A297E244CD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8433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B8F30B-404F-44EB-975C-581B0E1CF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0D4169A-E77A-4EB2-9CEA-9B0DF8AF2B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8DA72AE-6541-4F85-ADB3-A14F6745B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B5ACA1B-15C7-4180-A25B-D4894953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6656-AB1D-4CB3-91D6-5C9D22903C5F}" type="datetimeFigureOut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0F3DBAA-6E4C-456F-9ED6-8108EC88D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C649A96-CA04-4905-B3BD-4A4575B1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F101-9DA6-41D4-89F0-A297E244CD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9722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F0415B-CD10-4FE7-8735-9E0FB3E73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162AA2C-2EB9-43F6-963A-96FE68A0B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5A28B0-83B3-4A1E-8FF5-EC654A4A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6656-AB1D-4CB3-91D6-5C9D22903C5F}" type="datetimeFigureOut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089435-7FE6-4302-B8C0-A6C755F55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180E7E-C5CA-4C66-8CF6-CC2D61362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F101-9DA6-41D4-89F0-A297E244CD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4339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DE34E42-47D0-45AC-9AFE-AC2D093E45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0CB9618-79D9-4EE9-9719-04C9DF056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A5B5993-F3D7-4E14-BC29-480AE5B80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6656-AB1D-4CB3-91D6-5C9D22903C5F}" type="datetimeFigureOut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6AD9466-3636-4189-B4F6-7E0F19D09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D1DA5C-4243-4755-B59F-8AC051AE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EF101-9DA6-41D4-89F0-A297E244CD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59594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7DFE23-27EB-4FE7-B14B-53989E324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0B3DC8C-8303-40FB-8B0C-C629294AB2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8A126C1-A0BD-4D75-90F9-F36E4719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/>
          <a:lstStyle/>
          <a:p>
            <a:pPr defTabSz="1007943">
              <a:defRPr/>
            </a:pPr>
            <a:fld id="{B476C401-0994-4B0E-94C0-241CE198BC4A}" type="datetime1">
              <a:rPr kumimoji="1" lang="ja-JP" altLang="en-US" sz="1984" smtClean="0">
                <a:solidFill>
                  <a:prstClr val="black"/>
                </a:solidFill>
              </a:rPr>
              <a:pPr defTabSz="1007943">
                <a:defRPr/>
              </a:pPr>
              <a:t>2023/10/5</a:t>
            </a:fld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B435A9-0D5E-42BE-87E7-6C77670C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943">
              <a:defRPr/>
            </a:pPr>
            <a:r>
              <a:rPr kumimoji="1" lang="ja-JP" altLang="en-US">
                <a:solidFill>
                  <a:prstClr val="black">
                    <a:tint val="75000"/>
                  </a:prstClr>
                </a:solidFill>
              </a:rPr>
              <a:t>改善整理コンサルタント協会</a:t>
            </a:r>
            <a:endParaRPr kumimoji="1"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F40C136-876B-4915-871A-3B37C6B7F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943">
              <a:defRPr/>
            </a:pPr>
            <a:fld id="{D446482C-1DBB-4216-AC04-7207AFF0B41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1007943"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745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E731D3-9D88-4762-9A6B-B05405B6B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448" y="0"/>
            <a:ext cx="11591806" cy="1461188"/>
          </a:xfrm>
        </p:spPr>
        <p:txBody>
          <a:bodyPr/>
          <a:lstStyle>
            <a:lvl1pPr>
              <a:defRPr sz="4409"/>
            </a:lvl1pPr>
          </a:lstStyle>
          <a:p>
            <a:r>
              <a:rPr kumimoji="1" lang="ja-JP" altLang="en-US" dirty="0"/>
              <a:t>　■マスター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D296EE-85D9-4B69-832C-4BCD3B5B674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155" y="2024225"/>
            <a:ext cx="13409466" cy="513296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kumimoji="1" lang="ja-JP" altLang="en-US" dirty="0"/>
              <a:t>　   ・マスター テキストの書式設定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695432-947F-4E63-8738-8B105447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943">
              <a:defRPr/>
            </a:pPr>
            <a:r>
              <a:rPr kumimoji="1" lang="ja-JP" altLang="en-US">
                <a:solidFill>
                  <a:prstClr val="black">
                    <a:tint val="75000"/>
                  </a:prstClr>
                </a:solidFill>
              </a:rPr>
              <a:t>改善整理コンサルタント協会</a:t>
            </a:r>
            <a:endParaRPr kumimoji="1"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1A7358-2A2A-409C-AE01-D1F6DEA5E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943">
              <a:defRPr/>
            </a:pPr>
            <a:fld id="{D446482C-1DBB-4216-AC04-7207AFF0B41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1007943"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71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B16568-0B88-4CE7-ABC8-27D78DF54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9486C31-C391-4C6C-AD38-029E2AB45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00B94C-3636-42A7-ACDB-4464DA2498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/>
          <a:lstStyle/>
          <a:p>
            <a:pPr defTabSz="1007943">
              <a:defRPr/>
            </a:pPr>
            <a:fld id="{669617E1-0863-4745-84B8-9DBC4A428DEA}" type="datetime1">
              <a:rPr kumimoji="1" lang="ja-JP" altLang="en-US" sz="1984" smtClean="0">
                <a:solidFill>
                  <a:prstClr val="black"/>
                </a:solidFill>
              </a:rPr>
              <a:pPr defTabSz="1007943">
                <a:defRPr/>
              </a:pPr>
              <a:t>2023/10/5</a:t>
            </a:fld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B6CE4B-D478-4597-A2F9-5FCA13A79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943">
              <a:defRPr/>
            </a:pPr>
            <a:r>
              <a:rPr kumimoji="1" lang="ja-JP" altLang="en-US">
                <a:solidFill>
                  <a:prstClr val="black">
                    <a:tint val="75000"/>
                  </a:prstClr>
                </a:solidFill>
              </a:rPr>
              <a:t>改善整理コンサルタント協会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6CA40A8-BA12-4B33-8356-23B74FCA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943">
              <a:defRPr/>
            </a:pPr>
            <a:fld id="{D446482C-1DBB-4216-AC04-7207AFF0B41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1007943"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186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05AFB5-DDFB-436D-BB3B-D25C1AA7B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9846D4-18B0-4D19-9226-68DB1C61F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7E55A1D-FEE3-4041-8A0A-DDEEF881A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E94A246-F158-4C6C-BA80-307C914A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/>
          <a:lstStyle/>
          <a:p>
            <a:pPr defTabSz="1007943">
              <a:defRPr/>
            </a:pPr>
            <a:fld id="{E686F147-639F-454B-8693-35D529177034}" type="datetime1">
              <a:rPr kumimoji="1" lang="ja-JP" altLang="en-US" sz="1984" smtClean="0">
                <a:solidFill>
                  <a:prstClr val="black"/>
                </a:solidFill>
              </a:rPr>
              <a:pPr defTabSz="1007943">
                <a:defRPr/>
              </a:pPr>
              <a:t>2023/10/5</a:t>
            </a:fld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BCA2FD2-EBE1-4D7E-9208-C7B433666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943">
              <a:defRPr/>
            </a:pPr>
            <a:r>
              <a:rPr kumimoji="1" lang="ja-JP" altLang="en-US">
                <a:solidFill>
                  <a:prstClr val="black">
                    <a:tint val="75000"/>
                  </a:prstClr>
                </a:solidFill>
              </a:rPr>
              <a:t>改善整理コンサルタント協会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840AB20-39F6-4F63-ACB6-7F1A21328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943">
              <a:defRPr/>
            </a:pPr>
            <a:fld id="{D446482C-1DBB-4216-AC04-7207AFF0B41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1007943"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04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D7DF5F-0B2D-4F2A-8229-D6EDFD8EA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2CC6001-7854-4B6E-9027-B273A2135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F600869-8476-4647-9808-B484953CE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D3F1794-BAED-42BD-9010-C47FA8A793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CA41822-FB9D-43A5-B9BE-2C932093E0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61A623F-26DA-4FF4-AAD8-EC2391E8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/>
          <a:lstStyle/>
          <a:p>
            <a:pPr defTabSz="1007943">
              <a:defRPr/>
            </a:pPr>
            <a:fld id="{BC586D08-CAE0-444D-A1C1-4FF0A8C1CCF5}" type="datetime1">
              <a:rPr kumimoji="1" lang="ja-JP" altLang="en-US" sz="1984" smtClean="0">
                <a:solidFill>
                  <a:prstClr val="black"/>
                </a:solidFill>
              </a:rPr>
              <a:pPr defTabSz="1007943">
                <a:defRPr/>
              </a:pPr>
              <a:t>2023/10/5</a:t>
            </a:fld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DEC65EEF-BC84-491F-A6B6-6533DE6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943">
              <a:defRPr/>
            </a:pPr>
            <a:r>
              <a:rPr kumimoji="1" lang="ja-JP" altLang="en-US">
                <a:solidFill>
                  <a:prstClr val="black">
                    <a:tint val="75000"/>
                  </a:prstClr>
                </a:solidFill>
              </a:rPr>
              <a:t>改善整理コンサルタント協会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1D37A4C-FB52-449A-AE66-41501202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943">
              <a:defRPr/>
            </a:pPr>
            <a:fld id="{D446482C-1DBB-4216-AC04-7207AFF0B41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1007943"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50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40F6-5C01-484B-8772-C33AAA549F16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6127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41B760-3396-449C-8AFD-1B84B4A898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896" y="0"/>
            <a:ext cx="11591806" cy="1162708"/>
          </a:xfrm>
        </p:spPr>
        <p:txBody>
          <a:bodyPr/>
          <a:lstStyle/>
          <a:p>
            <a:r>
              <a:rPr kumimoji="1" lang="ja-JP" altLang="en-US" dirty="0"/>
              <a:t>■マスター タイトルの書式設定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AD784B3-6C50-4A3C-A338-326F81228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943">
              <a:defRPr/>
            </a:pPr>
            <a:r>
              <a:rPr kumimoji="1" lang="ja-JP" altLang="en-US">
                <a:solidFill>
                  <a:prstClr val="black">
                    <a:tint val="75000"/>
                  </a:prstClr>
                </a:solidFill>
              </a:rPr>
              <a:t>改善整理コンサルタント協会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57BEF6E-F4C8-4ADA-9F1C-6298E1130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943">
              <a:defRPr/>
            </a:pPr>
            <a:fld id="{D446482C-1DBB-4216-AC04-7207AFF0B41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1007943"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AF60427-1CB9-4D4E-8887-5B2990E11604}"/>
              </a:ext>
            </a:extLst>
          </p:cNvPr>
          <p:cNvSpPr txBox="1"/>
          <p:nvPr userDrawn="1"/>
        </p:nvSpPr>
        <p:spPr>
          <a:xfrm>
            <a:off x="0" y="1508028"/>
            <a:ext cx="13439775" cy="1516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　　・</a:t>
            </a:r>
            <a:endParaRPr kumimoji="1" lang="en-US" altLang="ja-JP" sz="308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　　・</a:t>
            </a:r>
            <a:endParaRPr kumimoji="1" lang="en-US" altLang="ja-JP" sz="308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8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　　・　</a:t>
            </a:r>
          </a:p>
        </p:txBody>
      </p:sp>
    </p:spTree>
    <p:extLst>
      <p:ext uri="{BB962C8B-B14F-4D97-AF65-F5344CB8AC3E}">
        <p14:creationId xmlns:p14="http://schemas.microsoft.com/office/powerpoint/2010/main" val="15638062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AD9E841-6AC9-42C7-9C79-012D6B30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/>
          <a:lstStyle/>
          <a:p>
            <a:pPr defTabSz="1007943">
              <a:defRPr/>
            </a:pPr>
            <a:fld id="{19DEAC2D-912E-43C3-960D-7715D0E23728}" type="datetime1">
              <a:rPr kumimoji="1" lang="ja-JP" altLang="en-US" sz="1984" smtClean="0">
                <a:solidFill>
                  <a:prstClr val="black"/>
                </a:solidFill>
              </a:rPr>
              <a:pPr defTabSz="1007943">
                <a:defRPr/>
              </a:pPr>
              <a:t>2023/10/5</a:t>
            </a:fld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5368BC9-0A85-4059-A316-455CE31F6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7943">
              <a:defRPr/>
            </a:pPr>
            <a:r>
              <a:rPr kumimoji="1" lang="ja-JP" altLang="en-US">
                <a:solidFill>
                  <a:prstClr val="black">
                    <a:tint val="75000"/>
                  </a:prstClr>
                </a:solidFill>
              </a:rPr>
              <a:t>改善整理コンサルタント協会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927D11-4BD9-4136-8304-A29697F1F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943">
              <a:defRPr/>
            </a:pPr>
            <a:fld id="{D446482C-1DBB-4216-AC04-7207AFF0B41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1007943"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36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81DD-34B3-3042-B98E-48A3CDE9F1F8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7D07E69-6987-425E-8014-ACA98C776B1E}"/>
              </a:ext>
            </a:extLst>
          </p:cNvPr>
          <p:cNvSpPr txBox="1">
            <a:spLocks/>
          </p:cNvSpPr>
          <p:nvPr userDrawn="1"/>
        </p:nvSpPr>
        <p:spPr>
          <a:xfrm>
            <a:off x="4655143" y="7011252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323" dirty="0">
                <a:latin typeface="+mn-ea"/>
                <a:ea typeface="+mn-ea"/>
              </a:rPr>
              <a:t>©</a:t>
            </a:r>
            <a:r>
              <a:rPr kumimoji="1" lang="ja-JP" altLang="en-US" sz="1323" dirty="0">
                <a:latin typeface="+mn-ea"/>
                <a:ea typeface="+mn-ea"/>
              </a:rPr>
              <a:t>改善整理コンサルタント協会</a:t>
            </a:r>
          </a:p>
        </p:txBody>
      </p:sp>
    </p:spTree>
    <p:extLst>
      <p:ext uri="{BB962C8B-B14F-4D97-AF65-F5344CB8AC3E}">
        <p14:creationId xmlns:p14="http://schemas.microsoft.com/office/powerpoint/2010/main" val="642266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C8CF-0A85-2849-9891-5690A1E0822E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改善整理コンサルタント協会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452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423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E961-3B24-1742-B03B-AC0B92B1C700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3524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93818-99DD-AB48-BA42-2218FE806C5D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738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©</a:t>
            </a:r>
            <a:r>
              <a:rPr kumimoji="1" lang="ja-JP" altLang="en-US"/>
              <a:t>改善整理</a:t>
            </a:r>
            <a:r>
              <a:rPr kumimoji="1" lang="ja-JP" altLang="en-US">
                <a:latin typeface="+mj-lt"/>
              </a:rPr>
              <a:t>コンサルタント</a:t>
            </a:r>
            <a:r>
              <a:rPr kumimoji="1" lang="ja-JP" altLang="en-US"/>
              <a:t>協会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836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C3618-D8AE-1B4D-B6A0-89ECA43328EF}" type="datetime1">
              <a:rPr kumimoji="1" lang="ja-JP" altLang="en-US" smtClean="0"/>
              <a:t>2023/10/5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7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C2002-49C9-49A1-9310-240C247EF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061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dt="0"/>
  <p:txStyles>
    <p:titleStyle>
      <a:lvl1pPr algn="l" defTabSz="1007950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8" indent="-251988" algn="l" defTabSz="1007950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62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38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11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86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62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36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812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86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5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5" algn="l" defTabSz="100795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50" algn="l" defTabSz="100795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25" algn="l" defTabSz="100795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99" algn="l" defTabSz="100795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74" algn="l" defTabSz="100795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49" algn="l" defTabSz="100795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24" algn="l" defTabSz="100795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99" algn="l" defTabSz="100795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9BA839B-04A3-434D-8807-2FE3CC82F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AC8401D-56FF-4CEC-93F5-D13E6326A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39F2854-4961-4E8F-B789-E2A90B62CF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985" y="7006700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3B076BE-190B-475B-86B8-928162B8D8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1926" y="7006700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4BFDD7F-F6BE-4FDB-93AB-71EB46642A97}"/>
              </a:ext>
            </a:extLst>
          </p:cNvPr>
          <p:cNvSpPr/>
          <p:nvPr userDrawn="1"/>
        </p:nvSpPr>
        <p:spPr>
          <a:xfrm>
            <a:off x="0" y="7132995"/>
            <a:ext cx="13439775" cy="4266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56535C5-45A0-4F3C-98CC-F53245D5CF0D}"/>
              </a:ext>
            </a:extLst>
          </p:cNvPr>
          <p:cNvSpPr txBox="1">
            <a:spLocks/>
          </p:cNvSpPr>
          <p:nvPr userDrawn="1"/>
        </p:nvSpPr>
        <p:spPr>
          <a:xfrm>
            <a:off x="5094039" y="7203371"/>
            <a:ext cx="3251698" cy="283884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323" dirty="0"/>
              <a:t>改善整理コンサルタント協会</a:t>
            </a: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2C1A7B19-C5EE-4E3A-BA74-1F7600F00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5826" y="7149761"/>
            <a:ext cx="3023949" cy="40248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　　　　　　　</a:t>
            </a:r>
            <a:fld id="{1336E71A-6BDC-491C-8391-9CB57A73BB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44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822A9FE-BE03-4729-9110-ABB7C0A3F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320"/>
            <a:ext cx="11591806" cy="922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D3D7EEC-EF3F-4A14-80DB-8CDD158C2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■マスター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C59726-4B1D-4A64-BDA6-52ED47909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262E76-DD0A-4B60-A224-26AD954F4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 dirty="0"/>
              <a:t>改善整理コンサルタント協会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995AC06-61FB-4899-957D-A86CF6823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64C805-F6DB-449A-B3FE-22980AC517C3}"/>
              </a:ext>
            </a:extLst>
          </p:cNvPr>
          <p:cNvSpPr/>
          <p:nvPr userDrawn="1"/>
        </p:nvSpPr>
        <p:spPr>
          <a:xfrm>
            <a:off x="0" y="1099742"/>
            <a:ext cx="13439775" cy="1634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pic>
        <p:nvPicPr>
          <p:cNvPr id="9" name="図 8" descr="ロゴ, アイコン&#10;&#10;自動的に生成された説明">
            <a:extLst>
              <a:ext uri="{FF2B5EF4-FFF2-40B4-BE49-F238E27FC236}">
                <a16:creationId xmlns:a16="http://schemas.microsoft.com/office/drawing/2014/main" id="{4DC1163A-1950-404A-A0BA-A3D2B7B534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297" y="150493"/>
            <a:ext cx="1079099" cy="95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9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None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5FB48-9773-4718-9497-6531590F34DC}"/>
              </a:ext>
            </a:extLst>
          </p:cNvPr>
          <p:cNvSpPr/>
          <p:nvPr userDrawn="1"/>
        </p:nvSpPr>
        <p:spPr>
          <a:xfrm>
            <a:off x="0" y="7142561"/>
            <a:ext cx="13439775" cy="4266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98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52BC3E8-47F2-4B96-8E9B-822DE3688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54" y="-6584"/>
            <a:ext cx="11591806" cy="1162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■マスター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732C1CD-1E80-4784-AABA-C9C1E4161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261" y="1476869"/>
            <a:ext cx="12004162" cy="543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85CD9D-FC0A-4794-ABBF-D362463D0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5826" y="7157193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43">
              <a:defRPr/>
            </a:pPr>
            <a:fld id="{D446482C-1DBB-4216-AC04-7207AFF0B41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1007943"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図 7" descr="ロゴ, アイコン&#10;&#10;自動的に生成された説明">
            <a:extLst>
              <a:ext uri="{FF2B5EF4-FFF2-40B4-BE49-F238E27FC236}">
                <a16:creationId xmlns:a16="http://schemas.microsoft.com/office/drawing/2014/main" id="{2D9E13B8-8F54-4BCE-AB2F-2FD74797970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238" y="184281"/>
            <a:ext cx="1042622" cy="92203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C6A173E-DD96-4259-BEB6-E5FBA994D8FC}"/>
              </a:ext>
            </a:extLst>
          </p:cNvPr>
          <p:cNvSpPr/>
          <p:nvPr userDrawn="1"/>
        </p:nvSpPr>
        <p:spPr>
          <a:xfrm>
            <a:off x="0" y="1156125"/>
            <a:ext cx="13439775" cy="1848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98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89F02B-F4FC-4A1B-9B4A-F98B6C945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1926" y="7157193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43">
              <a:defRPr/>
            </a:pPr>
            <a:r>
              <a:rPr kumimoji="1" lang="ja-JP" altLang="en-US">
                <a:solidFill>
                  <a:prstClr val="black">
                    <a:tint val="75000"/>
                  </a:prstClr>
                </a:solidFill>
              </a:rPr>
              <a:t>改善整理コンサルタント協会</a:t>
            </a:r>
          </a:p>
        </p:txBody>
      </p:sp>
    </p:spTree>
    <p:extLst>
      <p:ext uri="{BB962C8B-B14F-4D97-AF65-F5344CB8AC3E}">
        <p14:creationId xmlns:p14="http://schemas.microsoft.com/office/powerpoint/2010/main" val="296042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</p:sldLayoutIdLst>
  <p:hf hd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b="1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3.wdp"/><Relationship Id="rId9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microsoft.com/office/2007/relationships/hdphoto" Target="../media/hdphoto5.wdp"/><Relationship Id="rId12" Type="http://schemas.openxmlformats.org/officeDocument/2006/relationships/image" Target="../media/image7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microsoft.com/office/2007/relationships/hdphoto" Target="../media/hdphoto4.wdp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682327C-033E-8642-928F-A9DAF7901C00}"/>
              </a:ext>
            </a:extLst>
          </p:cNvPr>
          <p:cNvSpPr txBox="1"/>
          <p:nvPr/>
        </p:nvSpPr>
        <p:spPr>
          <a:xfrm>
            <a:off x="2727010" y="6724933"/>
            <a:ext cx="7951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/>
              <a:t>一般社団法人 </a:t>
            </a:r>
            <a:r>
              <a:rPr lang="ja-JP" altLang="en-US" sz="2800" dirty="0"/>
              <a:t>改善整理コンサルタント協会</a:t>
            </a:r>
            <a:endParaRPr lang="en-US" altLang="ja-JP" sz="5400" dirty="0"/>
          </a:p>
        </p:txBody>
      </p:sp>
      <p:pic>
        <p:nvPicPr>
          <p:cNvPr id="10" name="図 9" descr="食事の入った様々な料理&#10;&#10;自動的に生成された説明">
            <a:extLst>
              <a:ext uri="{FF2B5EF4-FFF2-40B4-BE49-F238E27FC236}">
                <a16:creationId xmlns:a16="http://schemas.microsoft.com/office/drawing/2014/main" id="{F508F18C-F7F6-46C2-91ED-8983B8A79B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798" y="3167310"/>
            <a:ext cx="4602179" cy="306812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2DEB3BA-3B5C-5A4E-AF14-7CEFA44E6072}"/>
              </a:ext>
            </a:extLst>
          </p:cNvPr>
          <p:cNvSpPr txBox="1"/>
          <p:nvPr/>
        </p:nvSpPr>
        <p:spPr>
          <a:xfrm>
            <a:off x="2449665" y="1452608"/>
            <a:ext cx="8561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HACCP</a:t>
            </a:r>
            <a:r>
              <a:rPr lang="ja-JP" altLang="en-US" sz="4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の考え方に沿った片づけ方</a:t>
            </a:r>
            <a:endParaRPr lang="en-US" altLang="ja-JP" sz="40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6432DBF-4B9B-204D-816F-61D94978B6B5}"/>
              </a:ext>
            </a:extLst>
          </p:cNvPr>
          <p:cNvSpPr txBox="1"/>
          <p:nvPr/>
        </p:nvSpPr>
        <p:spPr>
          <a:xfrm>
            <a:off x="2203605" y="2063510"/>
            <a:ext cx="9034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あなたのお店</a:t>
            </a:r>
            <a:r>
              <a:rPr lang="ja-JP" altLang="en-US" sz="32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 清潔に</a:t>
            </a:r>
            <a:r>
              <a:rPr lang="ja-JP" altLang="en-US" sz="32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変える手引書</a:t>
            </a:r>
            <a:endParaRPr lang="en-US" altLang="ja-JP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D974493-DB12-4AD9-9B6A-E57BE5699BF1}"/>
              </a:ext>
            </a:extLst>
          </p:cNvPr>
          <p:cNvGrpSpPr/>
          <p:nvPr/>
        </p:nvGrpSpPr>
        <p:grpSpPr>
          <a:xfrm>
            <a:off x="2217581" y="311523"/>
            <a:ext cx="9025679" cy="6416899"/>
            <a:chOff x="239174" y="134141"/>
            <a:chExt cx="9555802" cy="6416899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BD586766-3F1A-4299-920C-C667E7E79283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1" t="46610" r="4713" b="18397"/>
            <a:stretch/>
          </p:blipFill>
          <p:spPr>
            <a:xfrm>
              <a:off x="239174" y="2419230"/>
              <a:ext cx="9555801" cy="4131810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63E71D4-7ADF-4E2C-8BF4-3D55790CDB2A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24" b="67297"/>
            <a:stretch/>
          </p:blipFill>
          <p:spPr>
            <a:xfrm>
              <a:off x="249707" y="134141"/>
              <a:ext cx="9545269" cy="2514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0105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5D9CB4D-7297-4B76-95C1-07E218F0BD9F}"/>
              </a:ext>
            </a:extLst>
          </p:cNvPr>
          <p:cNvGrpSpPr/>
          <p:nvPr/>
        </p:nvGrpSpPr>
        <p:grpSpPr>
          <a:xfrm>
            <a:off x="2783854" y="1464700"/>
            <a:ext cx="7698032" cy="811751"/>
            <a:chOff x="1226776" y="1322356"/>
            <a:chExt cx="7698032" cy="811751"/>
          </a:xfrm>
        </p:grpSpPr>
        <p:sp>
          <p:nvSpPr>
            <p:cNvPr id="22" name="円/楕円 43">
              <a:extLst>
                <a:ext uri="{FF2B5EF4-FFF2-40B4-BE49-F238E27FC236}">
                  <a16:creationId xmlns:a16="http://schemas.microsoft.com/office/drawing/2014/main" id="{40F8E9B5-BEEE-4F7A-BB32-365EB39EEAC8}"/>
                </a:ext>
              </a:extLst>
            </p:cNvPr>
            <p:cNvSpPr/>
            <p:nvPr/>
          </p:nvSpPr>
          <p:spPr>
            <a:xfrm>
              <a:off x="4476375" y="1322356"/>
              <a:ext cx="812249" cy="808780"/>
            </a:xfrm>
            <a:prstGeom prst="ellipse">
              <a:avLst/>
            </a:prstGeom>
            <a:solidFill>
              <a:srgbClr val="FF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ja-JP" altLang="en-US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3" name="円/楕円 40">
              <a:extLst>
                <a:ext uri="{FF2B5EF4-FFF2-40B4-BE49-F238E27FC236}">
                  <a16:creationId xmlns:a16="http://schemas.microsoft.com/office/drawing/2014/main" id="{1BF58A8F-B85E-4319-9108-7683DA44A6F7}"/>
                </a:ext>
              </a:extLst>
            </p:cNvPr>
            <p:cNvSpPr/>
            <p:nvPr/>
          </p:nvSpPr>
          <p:spPr>
            <a:xfrm>
              <a:off x="6132956" y="1334253"/>
              <a:ext cx="780469" cy="777136"/>
            </a:xfrm>
            <a:prstGeom prst="ellipse">
              <a:avLst/>
            </a:prstGeom>
            <a:solidFill>
              <a:srgbClr val="D5F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ja-JP" altLang="en-US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4" name="円/楕円 46">
              <a:extLst>
                <a:ext uri="{FF2B5EF4-FFF2-40B4-BE49-F238E27FC236}">
                  <a16:creationId xmlns:a16="http://schemas.microsoft.com/office/drawing/2014/main" id="{A902E909-A9CD-460F-97C2-109B5D5E028D}"/>
                </a:ext>
              </a:extLst>
            </p:cNvPr>
            <p:cNvSpPr/>
            <p:nvPr/>
          </p:nvSpPr>
          <p:spPr>
            <a:xfrm>
              <a:off x="2851576" y="1335684"/>
              <a:ext cx="780469" cy="777136"/>
            </a:xfrm>
            <a:prstGeom prst="ellipse">
              <a:avLst/>
            </a:prstGeom>
            <a:solidFill>
              <a:srgbClr val="FF9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ja-JP" altLang="en-US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5" name="円/楕円 49">
              <a:extLst>
                <a:ext uri="{FF2B5EF4-FFF2-40B4-BE49-F238E27FC236}">
                  <a16:creationId xmlns:a16="http://schemas.microsoft.com/office/drawing/2014/main" id="{246492E9-3A19-4804-992C-89BB55B89F77}"/>
                </a:ext>
              </a:extLst>
            </p:cNvPr>
            <p:cNvSpPr/>
            <p:nvPr/>
          </p:nvSpPr>
          <p:spPr>
            <a:xfrm>
              <a:off x="1226776" y="1322452"/>
              <a:ext cx="780469" cy="777136"/>
            </a:xfrm>
            <a:prstGeom prst="ellipse">
              <a:avLst/>
            </a:prstGeom>
            <a:solidFill>
              <a:srgbClr val="FF2600"/>
            </a:solidFill>
            <a:ln>
              <a:solidFill>
                <a:srgbClr val="FF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ja-JP" altLang="en-US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FF5FA036-7948-45E5-9C43-AE285888F602}"/>
                </a:ext>
              </a:extLst>
            </p:cNvPr>
            <p:cNvCxnSpPr/>
            <p:nvPr/>
          </p:nvCxnSpPr>
          <p:spPr>
            <a:xfrm>
              <a:off x="4886712" y="1980327"/>
              <a:ext cx="713427" cy="0"/>
            </a:xfrm>
            <a:prstGeom prst="line">
              <a:avLst/>
            </a:prstGeom>
            <a:solidFill>
              <a:srgbClr val="FFFC00"/>
            </a:solidFill>
            <a:ln w="127000" cap="rnd">
              <a:solidFill>
                <a:srgbClr val="FFFC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C93CBE6F-6F04-48E9-86FA-642784EEE5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32201" y="1994107"/>
              <a:ext cx="592607" cy="1"/>
            </a:xfrm>
            <a:prstGeom prst="line">
              <a:avLst/>
            </a:prstGeom>
            <a:solidFill>
              <a:srgbClr val="008F00"/>
            </a:solidFill>
            <a:ln w="127000" cap="rnd">
              <a:solidFill>
                <a:srgbClr val="008F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08C66844-E366-4080-9A76-5AA618184B08}"/>
                </a:ext>
              </a:extLst>
            </p:cNvPr>
            <p:cNvCxnSpPr/>
            <p:nvPr/>
          </p:nvCxnSpPr>
          <p:spPr>
            <a:xfrm>
              <a:off x="6458152" y="1980327"/>
              <a:ext cx="863246" cy="0"/>
            </a:xfrm>
            <a:prstGeom prst="line">
              <a:avLst/>
            </a:prstGeom>
            <a:solidFill>
              <a:srgbClr val="D5FC79"/>
            </a:solidFill>
            <a:ln w="127000" cap="rnd">
              <a:solidFill>
                <a:srgbClr val="D5FC79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7E102ADA-E9D7-4756-82CB-6BC13F05D80B}"/>
                </a:ext>
              </a:extLst>
            </p:cNvPr>
            <p:cNvCxnSpPr>
              <a:cxnSpLocks/>
            </p:cNvCxnSpPr>
            <p:nvPr/>
          </p:nvCxnSpPr>
          <p:spPr>
            <a:xfrm>
              <a:off x="3262631" y="1976523"/>
              <a:ext cx="766066" cy="7609"/>
            </a:xfrm>
            <a:prstGeom prst="line">
              <a:avLst/>
            </a:prstGeom>
            <a:solidFill>
              <a:srgbClr val="FF9300"/>
            </a:solidFill>
            <a:ln w="127000" cap="rnd">
              <a:solidFill>
                <a:srgbClr val="FF93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330E950-C948-4AC7-BDB7-9D7543DC76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9504" y="1975586"/>
              <a:ext cx="825112" cy="9482"/>
            </a:xfrm>
            <a:prstGeom prst="line">
              <a:avLst/>
            </a:prstGeom>
            <a:solidFill>
              <a:srgbClr val="FF2600"/>
            </a:solidFill>
            <a:ln w="127000" cap="rnd">
              <a:solidFill>
                <a:srgbClr val="FF26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円/楕円 30">
              <a:extLst>
                <a:ext uri="{FF2B5EF4-FFF2-40B4-BE49-F238E27FC236}">
                  <a16:creationId xmlns:a16="http://schemas.microsoft.com/office/drawing/2014/main" id="{DFA171E5-A3A4-40C2-BD49-DD67BBE29062}"/>
                </a:ext>
              </a:extLst>
            </p:cNvPr>
            <p:cNvSpPr/>
            <p:nvPr/>
          </p:nvSpPr>
          <p:spPr>
            <a:xfrm>
              <a:off x="7736758" y="1356975"/>
              <a:ext cx="780469" cy="777132"/>
            </a:xfrm>
            <a:prstGeom prst="ellipse">
              <a:avLst/>
            </a:prstGeom>
            <a:solidFill>
              <a:srgbClr val="008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ja-JP" altLang="en-US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7408EA5-2D38-4BD8-B477-6E9F03FC7F3A}"/>
              </a:ext>
            </a:extLst>
          </p:cNvPr>
          <p:cNvSpPr txBox="1"/>
          <p:nvPr/>
        </p:nvSpPr>
        <p:spPr>
          <a:xfrm>
            <a:off x="2155030" y="4318131"/>
            <a:ext cx="109704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HACCP</a:t>
            </a: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とは食品の安全を確保するために、</a:t>
            </a:r>
            <a:r>
              <a:rPr kumimoji="1" lang="ja-JP" altLang="en-US" sz="20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食中毒・異物混入</a:t>
            </a: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を防ぐ方法です。</a:t>
            </a:r>
            <a:endParaRPr kumimoji="1" lang="en-US" altLang="ja-JP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>
              <a:defRPr/>
            </a:pPr>
            <a:endParaRPr kumimoji="1" lang="en-US" altLang="ja-JP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さらに現在行っている衛生管理の取り組みを</a:t>
            </a:r>
            <a:r>
              <a:rPr kumimoji="1" lang="ja-JP" altLang="en-US" sz="24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「</a:t>
            </a:r>
            <a:r>
              <a:rPr kumimoji="1" lang="ja-JP" altLang="en-US" sz="2400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最適化」</a:t>
            </a:r>
            <a:r>
              <a:rPr kumimoji="1" lang="ja-JP" altLang="en-US" sz="24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「</a:t>
            </a:r>
            <a:r>
              <a:rPr kumimoji="1" lang="ja-JP" altLang="en-US" sz="2400" b="1" dirty="0">
                <a:solidFill>
                  <a:srgbClr val="FF2600"/>
                </a:solidFill>
                <a:latin typeface="Calibri" panose="020F0502020204030204"/>
                <a:ea typeface="游ゴシック" panose="020B0400000000000000" pitchFamily="50" charset="-128"/>
              </a:rPr>
              <a:t>見える化</a:t>
            </a:r>
            <a:r>
              <a:rPr kumimoji="1" lang="ja-JP" altLang="en-US" sz="24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」</a:t>
            </a: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します。</a:t>
            </a:r>
            <a:endParaRPr kumimoji="1" lang="en-US" altLang="ja-JP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>
              <a:defRPr/>
            </a:pPr>
            <a:endParaRPr kumimoji="1" lang="en-US" altLang="ja-JP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食中毒の原因となる［菌］は 食品以外の場所にもいます。</a:t>
            </a:r>
            <a:endParaRPr kumimoji="1" lang="en-US" altLang="ja-JP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>
              <a:defRPr/>
            </a:pPr>
            <a:endParaRPr kumimoji="1" lang="ja-JP" altLang="en-US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そのため、まず！飲食店の片づけが行われ、</a:t>
            </a:r>
            <a:r>
              <a:rPr kumimoji="1" lang="ja-JP" altLang="en-US" sz="22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衛生管理がしやすい環境づくり</a:t>
            </a: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が必要となります。</a:t>
            </a:r>
            <a:endParaRPr kumimoji="1" lang="en-US" altLang="ja-JP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852C9DE-EC9B-4185-91E1-40BD7436BFDC}"/>
              </a:ext>
            </a:extLst>
          </p:cNvPr>
          <p:cNvSpPr/>
          <p:nvPr/>
        </p:nvSpPr>
        <p:spPr>
          <a:xfrm>
            <a:off x="1680369" y="335216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1" lang="ja-JP" altLang="en-US" sz="4000" b="1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　</a:t>
            </a:r>
            <a:r>
              <a:rPr kumimoji="1" lang="en-US" altLang="ja-JP" sz="4000" b="1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1.HACCP</a:t>
            </a:r>
            <a:r>
              <a:rPr kumimoji="1" lang="ja-JP" altLang="en-US" sz="4000" b="1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とは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D39AEA2-D8D0-443B-95C4-E70449DED526}"/>
              </a:ext>
            </a:extLst>
          </p:cNvPr>
          <p:cNvGrpSpPr/>
          <p:nvPr/>
        </p:nvGrpSpPr>
        <p:grpSpPr>
          <a:xfrm>
            <a:off x="2783855" y="1386664"/>
            <a:ext cx="7785567" cy="2065342"/>
            <a:chOff x="1394864" y="1290455"/>
            <a:chExt cx="7785567" cy="206534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0384879-945A-4586-989D-B0B75752DA04}"/>
                </a:ext>
              </a:extLst>
            </p:cNvPr>
            <p:cNvSpPr txBox="1"/>
            <p:nvPr/>
          </p:nvSpPr>
          <p:spPr>
            <a:xfrm>
              <a:off x="4700382" y="1306100"/>
              <a:ext cx="13338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4800" b="1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C</a:t>
              </a:r>
              <a:r>
                <a:rPr kumimoji="1" lang="en-US" altLang="ja-JP" sz="2000" dirty="0">
                  <a:solidFill>
                    <a:prstClr val="black"/>
                  </a:solidFill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ritical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6498B413-C067-4818-ABB5-0B95DE750BAD}"/>
                </a:ext>
              </a:extLst>
            </p:cNvPr>
            <p:cNvSpPr txBox="1"/>
            <p:nvPr/>
          </p:nvSpPr>
          <p:spPr>
            <a:xfrm>
              <a:off x="1394864" y="1306100"/>
              <a:ext cx="13338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4800" b="1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H</a:t>
              </a:r>
              <a:r>
                <a:rPr kumimoji="1" lang="en-US" altLang="ja-JP" sz="2000" dirty="0">
                  <a:solidFill>
                    <a:prstClr val="black"/>
                  </a:solidFill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azard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1CD8735-8F12-4B67-B5D1-E1D53A88598F}"/>
                </a:ext>
              </a:extLst>
            </p:cNvPr>
            <p:cNvSpPr txBox="1"/>
            <p:nvPr/>
          </p:nvSpPr>
          <p:spPr>
            <a:xfrm>
              <a:off x="2999431" y="1306100"/>
              <a:ext cx="15064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4800" b="1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A</a:t>
              </a:r>
              <a:r>
                <a:rPr kumimoji="1" lang="en-US" altLang="ja-JP" sz="2000" dirty="0">
                  <a:solidFill>
                    <a:prstClr val="black"/>
                  </a:solidFill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nalysis</a:t>
              </a:r>
            </a:p>
          </p:txBody>
        </p:sp>
        <p:pic>
          <p:nvPicPr>
            <p:cNvPr id="9" name="グラフィックス 8" descr="警告">
              <a:extLst>
                <a:ext uri="{FF2B5EF4-FFF2-40B4-BE49-F238E27FC236}">
                  <a16:creationId xmlns:a16="http://schemas.microsoft.com/office/drawing/2014/main" id="{7FAC5A83-2595-4B75-AB54-1737826F6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24278" y="2630796"/>
              <a:ext cx="706569" cy="706569"/>
            </a:xfrm>
            <a:prstGeom prst="rect">
              <a:avLst/>
            </a:prstGeom>
          </p:spPr>
        </p:pic>
        <p:pic>
          <p:nvPicPr>
            <p:cNvPr id="10" name="グラフィックス 9" descr="電球と歯車">
              <a:extLst>
                <a:ext uri="{FF2B5EF4-FFF2-40B4-BE49-F238E27FC236}">
                  <a16:creationId xmlns:a16="http://schemas.microsoft.com/office/drawing/2014/main" id="{EA92A449-4BB6-4EA4-958B-521B321BB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36914" y="2630796"/>
              <a:ext cx="706569" cy="706569"/>
            </a:xfrm>
            <a:prstGeom prst="rect">
              <a:avLst/>
            </a:prstGeom>
          </p:spPr>
        </p:pic>
        <p:pic>
          <p:nvPicPr>
            <p:cNvPr id="11" name="グラフィックス 10" descr="的中">
              <a:extLst>
                <a:ext uri="{FF2B5EF4-FFF2-40B4-BE49-F238E27FC236}">
                  <a16:creationId xmlns:a16="http://schemas.microsoft.com/office/drawing/2014/main" id="{438F15C5-D5EB-4BAE-92C9-878614256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21936" y="2620733"/>
              <a:ext cx="706569" cy="706569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79ACE76F-E799-4845-B114-864F2E1C4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5555" y="2593133"/>
              <a:ext cx="706569" cy="761768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C98A975-FC63-45F9-B922-84132B31A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4024" y="2612364"/>
              <a:ext cx="853078" cy="743433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7F7C5E62-78F4-4B76-85C9-AE1E17087DAE}"/>
                </a:ext>
              </a:extLst>
            </p:cNvPr>
            <p:cNvSpPr txBox="1"/>
            <p:nvPr/>
          </p:nvSpPr>
          <p:spPr>
            <a:xfrm>
              <a:off x="1441865" y="2230515"/>
              <a:ext cx="1057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ja-JP" altLang="en-US" sz="160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危害要因</a:t>
              </a:r>
              <a:endParaRPr kumimoji="1" lang="en-US" altLang="ja-JP" sz="16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99BE6514-4CD1-4C18-97A4-37E18C9C1259}"/>
                </a:ext>
              </a:extLst>
            </p:cNvPr>
            <p:cNvSpPr txBox="1"/>
            <p:nvPr/>
          </p:nvSpPr>
          <p:spPr>
            <a:xfrm>
              <a:off x="3184080" y="2230515"/>
              <a:ext cx="805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ja-JP" altLang="en-US" sz="160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分析</a:t>
              </a:r>
              <a:endParaRPr kumimoji="1" lang="en-US" altLang="ja-JP" sz="16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5F2ECD8D-E977-45ED-8195-272AAF793978}"/>
                </a:ext>
              </a:extLst>
            </p:cNvPr>
            <p:cNvSpPr txBox="1"/>
            <p:nvPr/>
          </p:nvSpPr>
          <p:spPr>
            <a:xfrm>
              <a:off x="6379386" y="2230515"/>
              <a:ext cx="10596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ja-JP" altLang="en-US" sz="160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管理</a:t>
              </a:r>
              <a:endParaRPr kumimoji="1" lang="en-US" altLang="ja-JP" sz="16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36A7B21A-1C3F-4BF8-ADAE-34E2938693D8}"/>
                </a:ext>
              </a:extLst>
            </p:cNvPr>
            <p:cNvSpPr txBox="1"/>
            <p:nvPr/>
          </p:nvSpPr>
          <p:spPr>
            <a:xfrm>
              <a:off x="8124244" y="2230515"/>
              <a:ext cx="33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ja-JP" altLang="en-US" sz="160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点</a:t>
              </a:r>
              <a:endParaRPr kumimoji="1" lang="en-US" altLang="ja-JP" sz="16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3CDB8DBF-F329-41E3-B1B5-46FE45A77FB4}"/>
                </a:ext>
              </a:extLst>
            </p:cNvPr>
            <p:cNvSpPr txBox="1"/>
            <p:nvPr/>
          </p:nvSpPr>
          <p:spPr>
            <a:xfrm>
              <a:off x="4674870" y="2230515"/>
              <a:ext cx="10596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ja-JP" altLang="en-US" sz="160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重要</a:t>
              </a:r>
              <a:endParaRPr kumimoji="1" lang="en-US" altLang="ja-JP" sz="16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320327A-5CD2-4967-8B40-9D285B34AC59}"/>
                </a:ext>
              </a:extLst>
            </p:cNvPr>
            <p:cNvSpPr txBox="1"/>
            <p:nvPr/>
          </p:nvSpPr>
          <p:spPr>
            <a:xfrm>
              <a:off x="6381148" y="1306100"/>
              <a:ext cx="13338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4800" b="1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C</a:t>
              </a:r>
              <a:r>
                <a:rPr kumimoji="1" lang="en-US" altLang="ja-JP" sz="2000" dirty="0">
                  <a:solidFill>
                    <a:prstClr val="black"/>
                  </a:solidFill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ontrol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0F6F778-D1D1-4798-AF42-D57A1E126E0F}"/>
                </a:ext>
              </a:extLst>
            </p:cNvPr>
            <p:cNvSpPr txBox="1"/>
            <p:nvPr/>
          </p:nvSpPr>
          <p:spPr>
            <a:xfrm>
              <a:off x="7967809" y="1290455"/>
              <a:ext cx="1212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4800" b="1" dirty="0">
                  <a:solidFill>
                    <a:prstClr val="black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P</a:t>
              </a:r>
              <a:r>
                <a:rPr kumimoji="1" lang="en-US" altLang="ja-JP" sz="2000" dirty="0">
                  <a:solidFill>
                    <a:prstClr val="black"/>
                  </a:solidFill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oint</a:t>
              </a:r>
            </a:p>
          </p:txBody>
        </p: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20D3E84-084C-48E0-85E5-2FB2AC4B8442}"/>
              </a:ext>
            </a:extLst>
          </p:cNvPr>
          <p:cNvSpPr txBox="1"/>
          <p:nvPr/>
        </p:nvSpPr>
        <p:spPr>
          <a:xfrm>
            <a:off x="11903777" y="0"/>
            <a:ext cx="153599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P3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53760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76985B7-43B5-48DE-BC33-AF9C24C77641}"/>
              </a:ext>
            </a:extLst>
          </p:cNvPr>
          <p:cNvGrpSpPr/>
          <p:nvPr/>
        </p:nvGrpSpPr>
        <p:grpSpPr>
          <a:xfrm>
            <a:off x="1393262" y="802081"/>
            <a:ext cx="10653249" cy="5955512"/>
            <a:chOff x="284477" y="741793"/>
            <a:chExt cx="9600646" cy="5955512"/>
          </a:xfrm>
        </p:grpSpPr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2FA94F4F-40FE-49E1-9093-AC4398711B3C}"/>
                </a:ext>
              </a:extLst>
            </p:cNvPr>
            <p:cNvSpPr/>
            <p:nvPr/>
          </p:nvSpPr>
          <p:spPr>
            <a:xfrm>
              <a:off x="284477" y="741793"/>
              <a:ext cx="9510084" cy="346630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en-US" altLang="ja-JP" sz="1832" dirty="0">
                <a:solidFill>
                  <a:schemeClr val="tx1"/>
                </a:solidFill>
              </a:endParaRPr>
            </a:p>
            <a:p>
              <a:endParaRPr kumimoji="1" lang="en-US" altLang="ja-JP" sz="1832" dirty="0">
                <a:solidFill>
                  <a:schemeClr val="tx1"/>
                </a:solidFill>
              </a:endParaRPr>
            </a:p>
            <a:p>
              <a:endParaRPr kumimoji="1" lang="en-US" altLang="ja-JP" sz="1832" dirty="0">
                <a:solidFill>
                  <a:schemeClr val="tx1"/>
                </a:solidFill>
              </a:endParaRPr>
            </a:p>
            <a:p>
              <a:endParaRPr kumimoji="1" lang="en-US" altLang="ja-JP" sz="1832" dirty="0">
                <a:solidFill>
                  <a:schemeClr val="tx1"/>
                </a:solidFill>
              </a:endParaRPr>
            </a:p>
            <a:p>
              <a:endParaRPr kumimoji="1" lang="en-US" altLang="ja-JP" sz="3200" b="1" dirty="0">
                <a:solidFill>
                  <a:schemeClr val="tx1"/>
                </a:solidFill>
              </a:endParaRPr>
            </a:p>
            <a:p>
              <a:endParaRPr kumimoji="1" lang="en-US" altLang="ja-JP" sz="3200" b="1" dirty="0">
                <a:solidFill>
                  <a:schemeClr val="tx1"/>
                </a:solidFill>
              </a:endParaRPr>
            </a:p>
            <a:p>
              <a:endParaRPr kumimoji="1" lang="en-US" altLang="ja-JP" sz="3200" b="1" dirty="0">
                <a:solidFill>
                  <a:schemeClr val="tx1"/>
                </a:solidFill>
              </a:endParaRPr>
            </a:p>
            <a:p>
              <a:r>
                <a:rPr kumimoji="1" lang="ja-JP" altLang="en-US" sz="3200" b="1" dirty="0">
                  <a:solidFill>
                    <a:srgbClr val="002060"/>
                  </a:solidFill>
                </a:rPr>
                <a:t>罰則の適用について</a:t>
              </a:r>
              <a:endParaRPr kumimoji="1" lang="en-US" altLang="ja-JP" sz="3200" b="1" dirty="0">
                <a:solidFill>
                  <a:srgbClr val="002060"/>
                </a:solidFill>
              </a:endParaRPr>
            </a:p>
            <a:p>
              <a:endParaRPr kumimoji="1" lang="en-US" altLang="ja-JP" sz="1832" dirty="0">
                <a:solidFill>
                  <a:schemeClr val="tx1"/>
                </a:solidFill>
              </a:endParaRPr>
            </a:p>
            <a:p>
              <a:r>
                <a:rPr kumimoji="1" lang="ja-JP" altLang="en-US" sz="1832" dirty="0">
                  <a:solidFill>
                    <a:schemeClr val="tx1"/>
                  </a:solidFill>
                </a:rPr>
                <a:t>　</a:t>
              </a:r>
              <a:r>
                <a:rPr kumimoji="1" lang="ja-JP" altLang="en-US" sz="2400" dirty="0">
                  <a:solidFill>
                    <a:schemeClr val="tx1"/>
                  </a:solidFill>
                </a:rPr>
                <a:t>・これまでの制度から変更はありません。</a:t>
              </a:r>
              <a:endParaRPr kumimoji="1" lang="en-US" altLang="ja-JP" sz="2400" dirty="0">
                <a:solidFill>
                  <a:schemeClr val="tx1"/>
                </a:solidFill>
              </a:endParaRPr>
            </a:p>
            <a:p>
              <a:endParaRPr kumimoji="1" lang="en-US" altLang="ja-JP" sz="1832" dirty="0">
                <a:solidFill>
                  <a:schemeClr val="tx1"/>
                </a:solidFill>
              </a:endParaRPr>
            </a:p>
            <a:p>
              <a:r>
                <a:rPr kumimoji="1" lang="en-US" altLang="ja-JP" sz="2800" dirty="0">
                  <a:solidFill>
                    <a:srgbClr val="002060"/>
                  </a:solidFill>
                </a:rPr>
                <a:t>【</a:t>
              </a: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適用の流れ</a:t>
              </a:r>
              <a:r>
                <a:rPr kumimoji="1" lang="en-US" altLang="ja-JP" sz="2800" dirty="0">
                  <a:solidFill>
                    <a:srgbClr val="002060"/>
                  </a:solidFill>
                </a:rPr>
                <a:t>】</a:t>
              </a:r>
            </a:p>
            <a:p>
              <a:r>
                <a:rPr kumimoji="1" lang="ja-JP" altLang="en-US" dirty="0">
                  <a:solidFill>
                    <a:schemeClr val="tx1"/>
                  </a:solidFill>
                </a:rPr>
                <a:t>　　 </a:t>
              </a:r>
              <a:r>
                <a:rPr kumimoji="1" lang="ja-JP" altLang="en-US" sz="2000" dirty="0">
                  <a:solidFill>
                    <a:schemeClr val="tx1"/>
                  </a:solidFill>
                </a:rPr>
                <a:t>①衛生管理の実施に不備がある場合、まずは口頭や書面での改善指導が行われる。</a:t>
              </a:r>
              <a:endParaRPr kumimoji="1" lang="en-US" altLang="ja-JP" sz="2000" dirty="0">
                <a:solidFill>
                  <a:schemeClr val="tx1"/>
                </a:solidFill>
              </a:endParaRPr>
            </a:p>
            <a:p>
              <a:r>
                <a:rPr kumimoji="1" lang="ja-JP" altLang="en-US" sz="2000" dirty="0">
                  <a:solidFill>
                    <a:schemeClr val="tx1"/>
                  </a:solidFill>
                </a:rPr>
                <a:t>　　②改善が図られない場合、営業の禁停止等の行政処分が下されることがあります。</a:t>
              </a:r>
              <a:endParaRPr kumimoji="1" lang="en-US" altLang="ja-JP" sz="2000" dirty="0">
                <a:solidFill>
                  <a:schemeClr val="tx1"/>
                </a:solidFill>
              </a:endParaRPr>
            </a:p>
            <a:p>
              <a:r>
                <a:rPr kumimoji="1" lang="ja-JP" altLang="en-US" sz="2000" dirty="0">
                  <a:solidFill>
                    <a:schemeClr val="tx1"/>
                  </a:solidFill>
                </a:rPr>
                <a:t>　　③行政処分に従わず営業してときは、懲役又は罰金に処される可能性があります。</a:t>
              </a:r>
              <a:endParaRPr kumimoji="1" lang="en-US" altLang="ja-JP" sz="2000" dirty="0">
                <a:solidFill>
                  <a:schemeClr val="tx1"/>
                </a:solidFill>
              </a:endParaRPr>
            </a:p>
            <a:p>
              <a:endParaRPr kumimoji="1" lang="en-US" altLang="ja-JP" sz="2000" dirty="0">
                <a:solidFill>
                  <a:schemeClr val="tx1"/>
                </a:solidFill>
              </a:endParaRPr>
            </a:p>
            <a:p>
              <a:endParaRPr kumimoji="1" lang="en-US" altLang="ja-JP" sz="1832" dirty="0">
                <a:solidFill>
                  <a:schemeClr val="tx1"/>
                </a:solidFill>
              </a:endParaRPr>
            </a:p>
            <a:p>
              <a:endParaRPr kumimoji="1" lang="en-US" altLang="ja-JP" sz="1832" dirty="0">
                <a:solidFill>
                  <a:schemeClr val="tx1"/>
                </a:solidFill>
              </a:endParaRPr>
            </a:p>
            <a:p>
              <a:endParaRPr kumimoji="1" lang="en-US" altLang="ja-JP" sz="1832" dirty="0">
                <a:solidFill>
                  <a:schemeClr val="tx1"/>
                </a:solidFill>
              </a:endParaRPr>
            </a:p>
            <a:p>
              <a:endParaRPr kumimoji="1" lang="en-US" altLang="ja-JP" sz="1832" dirty="0">
                <a:solidFill>
                  <a:schemeClr val="tx1"/>
                </a:solidFill>
              </a:endParaRPr>
            </a:p>
            <a:p>
              <a:endParaRPr kumimoji="1" lang="en-US" altLang="ja-JP" sz="1832" dirty="0">
                <a:solidFill>
                  <a:schemeClr val="tx1"/>
                </a:solidFill>
              </a:endParaRPr>
            </a:p>
            <a:p>
              <a:endParaRPr kumimoji="1" lang="en-US" altLang="ja-JP" sz="1832" dirty="0">
                <a:solidFill>
                  <a:schemeClr val="tx1"/>
                </a:solidFill>
              </a:endParaRPr>
            </a:p>
            <a:p>
              <a:endParaRPr kumimoji="1" lang="en-US" altLang="ja-JP" sz="1832" dirty="0">
                <a:solidFill>
                  <a:schemeClr val="tx1"/>
                </a:solidFill>
              </a:endParaRPr>
            </a:p>
            <a:p>
              <a:endParaRPr kumimoji="1" lang="ja-JP" altLang="en-US" sz="1832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57227B5A-F89B-4B57-9A15-39997601E7D7}"/>
                </a:ext>
              </a:extLst>
            </p:cNvPr>
            <p:cNvGrpSpPr/>
            <p:nvPr/>
          </p:nvGrpSpPr>
          <p:grpSpPr>
            <a:xfrm>
              <a:off x="389126" y="4481287"/>
              <a:ext cx="9495998" cy="2216018"/>
              <a:chOff x="648834" y="4146053"/>
              <a:chExt cx="9495998" cy="2216018"/>
            </a:xfrm>
          </p:grpSpPr>
          <p:pic>
            <p:nvPicPr>
              <p:cNvPr id="6" name="図 5" descr="挿絵 が含まれている画像&#10;&#10;自動的に生成された説明">
                <a:extLst>
                  <a:ext uri="{FF2B5EF4-FFF2-40B4-BE49-F238E27FC236}">
                    <a16:creationId xmlns:a16="http://schemas.microsoft.com/office/drawing/2014/main" id="{C8A0FCA6-2845-4FB5-895C-775BA09752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 t="-1428" r="-960"/>
              <a:stretch/>
            </p:blipFill>
            <p:spPr>
              <a:xfrm>
                <a:off x="648834" y="4146053"/>
                <a:ext cx="2820242" cy="2216018"/>
              </a:xfrm>
              <a:prstGeom prst="rect">
                <a:avLst/>
              </a:prstGeom>
            </p:spPr>
          </p:pic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CBFE819-73B5-4757-9F0F-DF813837825A}"/>
                  </a:ext>
                </a:extLst>
              </p:cNvPr>
              <p:cNvSpPr txBox="1"/>
              <p:nvPr/>
            </p:nvSpPr>
            <p:spPr>
              <a:xfrm>
                <a:off x="2816866" y="4797347"/>
                <a:ext cx="732796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FF0000"/>
                    </a:solidFill>
                  </a:rPr>
                  <a:t>コンプライアンス違反に対しての飲食店の</a:t>
                </a:r>
                <a:endParaRPr lang="en-US" altLang="ja-JP" sz="24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ja-JP" altLang="en-US" sz="2400" b="1" dirty="0">
                    <a:solidFill>
                      <a:srgbClr val="FF0000"/>
                    </a:solidFill>
                  </a:rPr>
                  <a:t>悪評は、瞬く間に世間に広がるので、                                  </a:t>
                </a:r>
                <a:endParaRPr lang="en-US" altLang="ja-JP" sz="24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ja-JP" altLang="en-US" sz="2400" b="1" dirty="0">
                    <a:solidFill>
                      <a:srgbClr val="FF0000"/>
                    </a:solidFill>
                  </a:rPr>
                  <a:t>飲食店経営者は重要な取り組みの一つです！</a:t>
                </a:r>
              </a:p>
            </p:txBody>
          </p:sp>
        </p:grp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A3971B8-9B1E-4841-8F98-B4700F8D2A37}"/>
              </a:ext>
            </a:extLst>
          </p:cNvPr>
          <p:cNvSpPr txBox="1"/>
          <p:nvPr/>
        </p:nvSpPr>
        <p:spPr>
          <a:xfrm>
            <a:off x="11697626" y="0"/>
            <a:ext cx="1742149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【</a:t>
            </a:r>
            <a:r>
              <a:rPr kumimoji="1" lang="ja-JP" altLang="en-US" sz="2000" b="1" dirty="0">
                <a:latin typeface="+mn-ea"/>
              </a:rPr>
              <a:t>参考資料</a:t>
            </a:r>
            <a:r>
              <a:rPr kumimoji="1" lang="en-US" altLang="ja-JP" sz="2000" b="1" dirty="0">
                <a:latin typeface="+mn-ea"/>
              </a:rPr>
              <a:t>】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6B0F63D-E916-421F-AC9E-3BC34B83BE82}"/>
              </a:ext>
            </a:extLst>
          </p:cNvPr>
          <p:cNvSpPr txBox="1"/>
          <p:nvPr/>
        </p:nvSpPr>
        <p:spPr>
          <a:xfrm>
            <a:off x="9342494" y="4294352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+mn-ea"/>
              </a:rPr>
              <a:t>出典：厚生労働省</a:t>
            </a:r>
            <a:r>
              <a:rPr kumimoji="1" lang="en-US" altLang="ja-JP" dirty="0">
                <a:latin typeface="+mn-ea"/>
              </a:rPr>
              <a:t>HP</a:t>
            </a:r>
            <a:endParaRPr kumimoji="1" lang="ja-JP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20037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CD27A51-B7B6-4641-9513-94475C43BF3E}"/>
              </a:ext>
            </a:extLst>
          </p:cNvPr>
          <p:cNvSpPr/>
          <p:nvPr/>
        </p:nvSpPr>
        <p:spPr>
          <a:xfrm>
            <a:off x="1680369" y="331555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2.</a:t>
            </a:r>
            <a:r>
              <a:rPr kumimoji="1" lang="ja-JP" altLang="en-US" sz="4000" b="1" dirty="0">
                <a:latin typeface="+mj-ea"/>
                <a:ea typeface="+mj-ea"/>
              </a:rPr>
              <a:t>制度化する背景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CF90EDF-9333-4548-BE89-87F3FB09AAE0}"/>
              </a:ext>
            </a:extLst>
          </p:cNvPr>
          <p:cNvSpPr txBox="1"/>
          <p:nvPr/>
        </p:nvSpPr>
        <p:spPr>
          <a:xfrm>
            <a:off x="11800329" y="0"/>
            <a:ext cx="1645002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</a:t>
            </a:r>
            <a:r>
              <a:rPr lang="ja-JP" altLang="en-US" sz="2000" b="1" dirty="0">
                <a:latin typeface="+mn-ea"/>
              </a:rPr>
              <a:t>４</a:t>
            </a:r>
            <a:endParaRPr kumimoji="1" lang="ja-JP" altLang="en-US" sz="2000" b="1" dirty="0">
              <a:latin typeface="+mn-ea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E4AC94A-73E2-EA15-2929-1547CE93C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352" y="904581"/>
            <a:ext cx="7910977" cy="605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89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AB56388-2C6C-4433-861B-8A3F5541E48F}"/>
              </a:ext>
            </a:extLst>
          </p:cNvPr>
          <p:cNvSpPr txBox="1"/>
          <p:nvPr/>
        </p:nvSpPr>
        <p:spPr>
          <a:xfrm>
            <a:off x="11794773" y="0"/>
            <a:ext cx="1645002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</a:t>
            </a:r>
            <a:r>
              <a:rPr lang="ja-JP" altLang="en-US" sz="2000" b="1" dirty="0">
                <a:latin typeface="+mn-ea"/>
              </a:rPr>
              <a:t>４</a:t>
            </a:r>
            <a:endParaRPr kumimoji="1" lang="ja-JP" altLang="en-US" sz="2000" b="1" dirty="0">
              <a:latin typeface="+mn-ea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E196312-6C08-4ACA-B83C-400FA0C2A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408" y="821605"/>
            <a:ext cx="9328957" cy="59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65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ッター プレースホルダー 16">
            <a:extLst>
              <a:ext uri="{FF2B5EF4-FFF2-40B4-BE49-F238E27FC236}">
                <a16:creationId xmlns:a16="http://schemas.microsoft.com/office/drawing/2014/main" id="{8735660F-563B-4AFB-9554-036145759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18819" y="6619775"/>
            <a:ext cx="4535805" cy="402483"/>
          </a:xfrm>
        </p:spPr>
        <p:txBody>
          <a:bodyPr/>
          <a:lstStyle/>
          <a:p>
            <a:pPr defTabSz="1007943"/>
            <a:r>
              <a:rPr kumimoji="1" lang="en-US" altLang="ja-JP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t>©</a:t>
            </a:r>
            <a:r>
              <a:rPr kumimoji="1" lang="ja-JP" alt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t>改善整理コンサルタント協会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2EEE628-E949-4F22-9261-6E87373F4763}"/>
              </a:ext>
            </a:extLst>
          </p:cNvPr>
          <p:cNvSpPr/>
          <p:nvPr/>
        </p:nvSpPr>
        <p:spPr>
          <a:xfrm>
            <a:off x="1961308" y="490866"/>
            <a:ext cx="9557893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3"/>
            <a:r>
              <a:rPr kumimoji="1" lang="ja-JP" altLang="en-US" sz="3086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食中毒予防の三原則</a:t>
            </a:r>
          </a:p>
        </p:txBody>
      </p:sp>
      <p:graphicFrame>
        <p:nvGraphicFramePr>
          <p:cNvPr id="7" name="図表 6">
            <a:extLst>
              <a:ext uri="{FF2B5EF4-FFF2-40B4-BE49-F238E27FC236}">
                <a16:creationId xmlns:a16="http://schemas.microsoft.com/office/drawing/2014/main" id="{21533A95-5A6E-4C75-B410-03BEAE05A227}"/>
              </a:ext>
            </a:extLst>
          </p:cNvPr>
          <p:cNvGraphicFramePr/>
          <p:nvPr/>
        </p:nvGraphicFramePr>
        <p:xfrm>
          <a:off x="648690" y="1233174"/>
          <a:ext cx="12183127" cy="5418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AE09AB3-C1E8-4888-8418-A32AE7FCEFA7}"/>
              </a:ext>
            </a:extLst>
          </p:cNvPr>
          <p:cNvSpPr txBox="1"/>
          <p:nvPr/>
        </p:nvSpPr>
        <p:spPr>
          <a:xfrm>
            <a:off x="2140619" y="4166572"/>
            <a:ext cx="2725426" cy="702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kumimoji="1" lang="ja-JP" altLang="en-US" sz="3968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やっつける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FB06202-640B-4B53-B46D-465E07DA6793}"/>
              </a:ext>
            </a:extLst>
          </p:cNvPr>
          <p:cNvSpPr txBox="1"/>
          <p:nvPr/>
        </p:nvSpPr>
        <p:spPr>
          <a:xfrm>
            <a:off x="5567142" y="1418424"/>
            <a:ext cx="2217274" cy="702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kumimoji="1" lang="ja-JP" altLang="en-US" sz="3968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つけない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EFA40CC-B0ED-4728-A3C8-D1E5E5750EA3}"/>
              </a:ext>
            </a:extLst>
          </p:cNvPr>
          <p:cNvSpPr txBox="1"/>
          <p:nvPr/>
        </p:nvSpPr>
        <p:spPr>
          <a:xfrm>
            <a:off x="8551098" y="4063804"/>
            <a:ext cx="2725426" cy="702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kumimoji="1" lang="ja-JP" altLang="en-US" sz="3968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増やさない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C925B39-0B70-4164-A06F-6A9E4F8E4FAC}"/>
              </a:ext>
            </a:extLst>
          </p:cNvPr>
          <p:cNvSpPr txBox="1"/>
          <p:nvPr/>
        </p:nvSpPr>
        <p:spPr>
          <a:xfrm>
            <a:off x="11697626" y="0"/>
            <a:ext cx="1742149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【</a:t>
            </a:r>
            <a:r>
              <a:rPr kumimoji="1" lang="ja-JP" altLang="en-US" sz="2000" b="1" dirty="0">
                <a:latin typeface="+mn-ea"/>
              </a:rPr>
              <a:t>参考資料</a:t>
            </a:r>
            <a:r>
              <a:rPr kumimoji="1" lang="en-US" altLang="ja-JP" sz="2000" b="1" dirty="0">
                <a:latin typeface="+mn-ea"/>
              </a:rPr>
              <a:t>】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582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5AFE7120-D255-442D-B5EC-32043004B770}"/>
              </a:ext>
            </a:extLst>
          </p:cNvPr>
          <p:cNvGrpSpPr/>
          <p:nvPr/>
        </p:nvGrpSpPr>
        <p:grpSpPr>
          <a:xfrm>
            <a:off x="1105160" y="361569"/>
            <a:ext cx="11264622" cy="5871895"/>
            <a:chOff x="-575209" y="361569"/>
            <a:chExt cx="11264622" cy="5871895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41128D22-B80B-4D08-91DD-7286D31B3579}"/>
                </a:ext>
              </a:extLst>
            </p:cNvPr>
            <p:cNvGrpSpPr/>
            <p:nvPr/>
          </p:nvGrpSpPr>
          <p:grpSpPr>
            <a:xfrm>
              <a:off x="-575209" y="361569"/>
              <a:ext cx="11264622" cy="5871895"/>
              <a:chOff x="-575209" y="361569"/>
              <a:chExt cx="11264622" cy="5871895"/>
            </a:xfrm>
          </p:grpSpPr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1829D58F-3733-4F4A-96D5-F92848B236D3}"/>
                  </a:ext>
                </a:extLst>
              </p:cNvPr>
              <p:cNvSpPr/>
              <p:nvPr/>
            </p:nvSpPr>
            <p:spPr>
              <a:xfrm>
                <a:off x="-6226" y="361569"/>
                <a:ext cx="10079037" cy="573026"/>
              </a:xfrm>
              <a:prstGeom prst="rect">
                <a:avLst/>
              </a:prstGeom>
              <a:solidFill>
                <a:srgbClr val="385723">
                  <a:alpha val="7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4000" b="1" dirty="0">
                    <a:latin typeface="+mj-ea"/>
                    <a:ea typeface="+mj-ea"/>
                  </a:rPr>
                  <a:t>　</a:t>
                </a:r>
                <a:r>
                  <a:rPr kumimoji="1" lang="en-US" altLang="ja-JP" sz="4000" b="1" dirty="0">
                    <a:latin typeface="+mj-ea"/>
                    <a:ea typeface="+mj-ea"/>
                  </a:rPr>
                  <a:t>3.</a:t>
                </a:r>
                <a:r>
                  <a:rPr kumimoji="1" lang="ja-JP" altLang="en-US" sz="4000" b="1" dirty="0">
                    <a:latin typeface="+mj-ea"/>
                    <a:ea typeface="+mj-ea"/>
                  </a:rPr>
                  <a:t>取り組むべきこと</a:t>
                </a:r>
              </a:p>
            </p:txBody>
          </p:sp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FC020648-7F61-4E90-B23A-3BEC5CA7E4A0}"/>
                  </a:ext>
                </a:extLst>
              </p:cNvPr>
              <p:cNvSpPr/>
              <p:nvPr/>
            </p:nvSpPr>
            <p:spPr>
              <a:xfrm>
                <a:off x="525675" y="1937288"/>
                <a:ext cx="9086638" cy="3332136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DDCF88B-1510-4B31-9549-A7DEA0D3AD19}"/>
                  </a:ext>
                </a:extLst>
              </p:cNvPr>
              <p:cNvSpPr txBox="1"/>
              <p:nvPr/>
            </p:nvSpPr>
            <p:spPr>
              <a:xfrm>
                <a:off x="-575209" y="5587133"/>
                <a:ext cx="112646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3600" b="1" dirty="0">
                    <a:solidFill>
                      <a:srgbClr val="FF0000"/>
                    </a:solidFill>
                  </a:rPr>
                  <a:t>これを実施することが、制度化で決まったことです！</a:t>
                </a:r>
              </a:p>
            </p:txBody>
          </p:sp>
        </p:grp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AF76FC81-3B7D-4FD1-BC2E-528882E9A1E5}"/>
                </a:ext>
              </a:extLst>
            </p:cNvPr>
            <p:cNvGrpSpPr/>
            <p:nvPr/>
          </p:nvGrpSpPr>
          <p:grpSpPr>
            <a:xfrm>
              <a:off x="655338" y="2254997"/>
              <a:ext cx="8848489" cy="2341795"/>
              <a:chOff x="655338" y="2254997"/>
              <a:chExt cx="8848489" cy="2341795"/>
            </a:xfrm>
          </p:grpSpPr>
          <p:pic>
            <p:nvPicPr>
              <p:cNvPr id="8" name="グラフィックス 7" descr="追加">
                <a:extLst>
                  <a:ext uri="{FF2B5EF4-FFF2-40B4-BE49-F238E27FC236}">
                    <a16:creationId xmlns:a16="http://schemas.microsoft.com/office/drawing/2014/main" id="{971ED90B-CD6D-4180-9223-B9B7495C7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015200" y="3731378"/>
                <a:ext cx="792000" cy="792000"/>
              </a:xfrm>
              <a:prstGeom prst="rect">
                <a:avLst/>
              </a:prstGeom>
            </p:spPr>
          </p:pic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B8BFFE6-62AB-4A39-AB6E-DAC871415363}"/>
                  </a:ext>
                </a:extLst>
              </p:cNvPr>
              <p:cNvSpPr txBox="1"/>
              <p:nvPr/>
            </p:nvSpPr>
            <p:spPr>
              <a:xfrm>
                <a:off x="2644019" y="2254997"/>
                <a:ext cx="482616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4000" b="1" dirty="0">
                    <a:solidFill>
                      <a:schemeClr val="accent1"/>
                    </a:solidFill>
                  </a:rPr>
                  <a:t>衛生管理の見える化</a:t>
                </a:r>
              </a:p>
            </p:txBody>
          </p:sp>
          <p:sp>
            <p:nvSpPr>
              <p:cNvPr id="10" name="四角形: 角を丸くする 9">
                <a:extLst>
                  <a:ext uri="{FF2B5EF4-FFF2-40B4-BE49-F238E27FC236}">
                    <a16:creationId xmlns:a16="http://schemas.microsoft.com/office/drawing/2014/main" id="{150655BC-AB1E-4E70-B451-F18C45F311E7}"/>
                  </a:ext>
                </a:extLst>
              </p:cNvPr>
              <p:cNvSpPr/>
              <p:nvPr/>
            </p:nvSpPr>
            <p:spPr>
              <a:xfrm>
                <a:off x="655338" y="3536756"/>
                <a:ext cx="2752752" cy="105995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320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衛生</a:t>
                </a:r>
                <a:r>
                  <a:rPr kumimoji="1" lang="ja-JP" altLang="en-US" sz="3200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管理計画</a:t>
                </a:r>
              </a:p>
            </p:txBody>
          </p:sp>
          <p:sp>
            <p:nvSpPr>
              <p:cNvPr id="11" name="四角形: 角を丸くする 10">
                <a:extLst>
                  <a:ext uri="{FF2B5EF4-FFF2-40B4-BE49-F238E27FC236}">
                    <a16:creationId xmlns:a16="http://schemas.microsoft.com/office/drawing/2014/main" id="{0C75CF79-D2AA-4BCB-9B04-423964980CCC}"/>
                  </a:ext>
                </a:extLst>
              </p:cNvPr>
              <p:cNvSpPr/>
              <p:nvPr/>
            </p:nvSpPr>
            <p:spPr>
              <a:xfrm>
                <a:off x="4299023" y="3531284"/>
                <a:ext cx="1694246" cy="106543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320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実  </a:t>
                </a:r>
                <a:r>
                  <a:rPr kumimoji="1" lang="ja-JP" altLang="en-US" sz="3200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施</a:t>
                </a:r>
              </a:p>
            </p:txBody>
          </p:sp>
          <p:sp>
            <p:nvSpPr>
              <p:cNvPr id="12" name="四角形: 角を丸くする 11">
                <a:extLst>
                  <a:ext uri="{FF2B5EF4-FFF2-40B4-BE49-F238E27FC236}">
                    <a16:creationId xmlns:a16="http://schemas.microsoft.com/office/drawing/2014/main" id="{9F12F3BD-D476-466C-987C-AD883C207A5B}"/>
                  </a:ext>
                </a:extLst>
              </p:cNvPr>
              <p:cNvSpPr/>
              <p:nvPr/>
            </p:nvSpPr>
            <p:spPr>
              <a:xfrm>
                <a:off x="6864633" y="3506529"/>
                <a:ext cx="2639194" cy="109026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320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記 録・確</a:t>
                </a:r>
                <a:r>
                  <a:rPr kumimoji="1" lang="en-US" altLang="ja-JP" sz="3200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</a:t>
                </a:r>
                <a:r>
                  <a:rPr kumimoji="1" lang="ja-JP" altLang="en-US" sz="320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認</a:t>
                </a:r>
                <a:endParaRPr kumimoji="1" lang="ja-JP" altLang="en-US" sz="32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pic>
            <p:nvPicPr>
              <p:cNvPr id="13" name="グラフィックス 12" descr="追加">
                <a:extLst>
                  <a:ext uri="{FF2B5EF4-FFF2-40B4-BE49-F238E27FC236}">
                    <a16:creationId xmlns:a16="http://schemas.microsoft.com/office/drawing/2014/main" id="{DC019844-4AF7-4292-AB91-FAD593848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25671" y="3720514"/>
                <a:ext cx="784451" cy="792000"/>
              </a:xfrm>
              <a:prstGeom prst="rect">
                <a:avLst/>
              </a:prstGeom>
            </p:spPr>
          </p:pic>
        </p:grp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A854CAC-E86D-41F3-988F-BC09CF7E17AD}"/>
              </a:ext>
            </a:extLst>
          </p:cNvPr>
          <p:cNvSpPr txBox="1"/>
          <p:nvPr/>
        </p:nvSpPr>
        <p:spPr>
          <a:xfrm>
            <a:off x="11794773" y="0"/>
            <a:ext cx="153599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P5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7A27E5-A321-4D69-BAF8-BD031A8F540B}"/>
              </a:ext>
            </a:extLst>
          </p:cNvPr>
          <p:cNvSpPr txBox="1"/>
          <p:nvPr/>
        </p:nvSpPr>
        <p:spPr>
          <a:xfrm>
            <a:off x="2363611" y="4700871"/>
            <a:ext cx="67192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游ゴシック体"/>
                <a:ea typeface="游ゴシック" panose="020B0400000000000000" pitchFamily="50" charset="-128"/>
                <a:cs typeface="+mn-cs"/>
              </a:rPr>
              <a:t>やるべきことを書き出す</a:t>
            </a:r>
            <a:endParaRPr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2BA2734-C306-4FD9-B8E1-6864DA382FC4}"/>
              </a:ext>
            </a:extLst>
          </p:cNvPr>
          <p:cNvSpPr txBox="1"/>
          <p:nvPr/>
        </p:nvSpPr>
        <p:spPr>
          <a:xfrm>
            <a:off x="5722706" y="4725873"/>
            <a:ext cx="2681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游ゴシック体"/>
                <a:ea typeface="游ゴシック" panose="020B0400000000000000" pitchFamily="50" charset="-128"/>
                <a:cs typeface="+mn-cs"/>
              </a:rPr>
              <a:t>書き出したことをやる</a:t>
            </a:r>
            <a:endParaRPr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1D32B43-BADB-4255-B61E-E161547C6608}"/>
              </a:ext>
            </a:extLst>
          </p:cNvPr>
          <p:cNvSpPr txBox="1"/>
          <p:nvPr/>
        </p:nvSpPr>
        <p:spPr>
          <a:xfrm>
            <a:off x="9082909" y="4700871"/>
            <a:ext cx="185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游ゴシック体"/>
                <a:ea typeface="游ゴシック" panose="020B0400000000000000" pitchFamily="50" charset="-128"/>
                <a:cs typeface="+mn-cs"/>
              </a:rPr>
              <a:t>記録・振返る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302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4094389-6BD0-44CA-A22C-6E2F669D52FB}"/>
              </a:ext>
            </a:extLst>
          </p:cNvPr>
          <p:cNvSpPr txBox="1"/>
          <p:nvPr/>
        </p:nvSpPr>
        <p:spPr>
          <a:xfrm>
            <a:off x="2102295" y="1080642"/>
            <a:ext cx="7170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2800" dirty="0"/>
              <a:t>【</a:t>
            </a:r>
            <a:r>
              <a:rPr kumimoji="1" lang="ja-JP" altLang="en-US" sz="2800" dirty="0"/>
              <a:t>衛生管理計画</a:t>
            </a:r>
            <a:r>
              <a:rPr kumimoji="1" lang="en-US" altLang="ja-JP" sz="2800" dirty="0"/>
              <a:t>】</a:t>
            </a:r>
            <a:r>
              <a:rPr kumimoji="1" lang="ja-JP" altLang="en-US" sz="2400" u="sng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一般的衛生管理のポイント</a:t>
            </a:r>
          </a:p>
          <a:p>
            <a:endParaRPr kumimoji="1" lang="ja-JP" altLang="en-US" sz="2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787D36E-2430-4D7D-BBCB-00601FC73CBE}"/>
              </a:ext>
            </a:extLst>
          </p:cNvPr>
          <p:cNvSpPr txBox="1"/>
          <p:nvPr/>
        </p:nvSpPr>
        <p:spPr>
          <a:xfrm>
            <a:off x="2313629" y="1711584"/>
            <a:ext cx="897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次の様式に記載している項目について「なぜ管理が必要なのか」理解し、「いつものように」管理し「問題があったときはどうするのか」の対応を考えて記載します。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2EC9017-9A50-46A0-A4E9-01A4DA1AB92E}"/>
              </a:ext>
            </a:extLst>
          </p:cNvPr>
          <p:cNvSpPr txBox="1"/>
          <p:nvPr/>
        </p:nvSpPr>
        <p:spPr>
          <a:xfrm>
            <a:off x="6406481" y="6828236"/>
            <a:ext cx="2866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出典：公益社団法人日本食品衛生協会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06FAED4-844F-4691-8C81-608ACD83A409}"/>
              </a:ext>
            </a:extLst>
          </p:cNvPr>
          <p:cNvSpPr/>
          <p:nvPr/>
        </p:nvSpPr>
        <p:spPr>
          <a:xfrm>
            <a:off x="1674143" y="361569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3.</a:t>
            </a:r>
            <a:r>
              <a:rPr kumimoji="1" lang="ja-JP" altLang="en-US" sz="4000" b="1" dirty="0">
                <a:latin typeface="+mj-ea"/>
                <a:ea typeface="+mj-ea"/>
              </a:rPr>
              <a:t>取り組むべきこと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14599A89-A091-487E-B295-BAE339E7A506}"/>
              </a:ext>
            </a:extLst>
          </p:cNvPr>
          <p:cNvGrpSpPr/>
          <p:nvPr/>
        </p:nvGrpSpPr>
        <p:grpSpPr>
          <a:xfrm>
            <a:off x="3480259" y="2443707"/>
            <a:ext cx="5970156" cy="4331995"/>
            <a:chOff x="2455947" y="3065620"/>
            <a:chExt cx="4823000" cy="3752721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A3F96BDF-6827-44FA-9FAB-1BE0855B16E7}"/>
                </a:ext>
              </a:extLst>
            </p:cNvPr>
            <p:cNvGrpSpPr/>
            <p:nvPr/>
          </p:nvGrpSpPr>
          <p:grpSpPr>
            <a:xfrm>
              <a:off x="2455947" y="3065620"/>
              <a:ext cx="1698693" cy="3752721"/>
              <a:chOff x="311501" y="3334330"/>
              <a:chExt cx="1698693" cy="3752721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42890B6B-7805-4A9A-B359-FDEFD22EE2CD}"/>
                  </a:ext>
                </a:extLst>
              </p:cNvPr>
              <p:cNvSpPr/>
              <p:nvPr/>
            </p:nvSpPr>
            <p:spPr>
              <a:xfrm>
                <a:off x="311501" y="3334330"/>
                <a:ext cx="1698693" cy="375272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799"/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C8C537E-E4E6-4132-BBB4-6CFBFEC37FDF}"/>
                  </a:ext>
                </a:extLst>
              </p:cNvPr>
              <p:cNvSpPr txBox="1"/>
              <p:nvPr/>
            </p:nvSpPr>
            <p:spPr>
              <a:xfrm>
                <a:off x="490673" y="3859048"/>
                <a:ext cx="1497520" cy="2959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200" dirty="0"/>
                  <a:t>①原材料の</a:t>
                </a:r>
                <a:endParaRPr kumimoji="1" lang="en-US" altLang="ja-JP" sz="1200" dirty="0"/>
              </a:p>
              <a:p>
                <a:r>
                  <a:rPr kumimoji="1" lang="ja-JP" altLang="en-US" sz="1200" dirty="0"/>
                  <a:t>　　受け入れの確認</a:t>
                </a:r>
                <a:endParaRPr kumimoji="1" lang="en-US" altLang="ja-JP" sz="1200" dirty="0"/>
              </a:p>
              <a:p>
                <a:endParaRPr kumimoji="1" lang="en-US" altLang="ja-JP" sz="1200" dirty="0"/>
              </a:p>
              <a:p>
                <a:r>
                  <a:rPr kumimoji="1" lang="ja-JP" altLang="en-US" sz="1200" dirty="0"/>
                  <a:t>②庫内温度計の確認</a:t>
                </a:r>
                <a:endParaRPr kumimoji="1" lang="en-US" altLang="ja-JP" sz="1200" dirty="0"/>
              </a:p>
              <a:p>
                <a:endParaRPr kumimoji="1" lang="en-US" altLang="ja-JP" sz="1200" dirty="0"/>
              </a:p>
              <a:p>
                <a:r>
                  <a:rPr kumimoji="1" lang="ja-JP" altLang="en-US" sz="1200" dirty="0"/>
                  <a:t>③</a:t>
                </a:r>
                <a:r>
                  <a:rPr kumimoji="1" lang="en-US" altLang="ja-JP" sz="1200" dirty="0">
                    <a:latin typeface="+mn-ea"/>
                  </a:rPr>
                  <a:t>-1 </a:t>
                </a:r>
                <a:r>
                  <a:rPr kumimoji="1" lang="ja-JP" altLang="en-US" sz="1200" dirty="0"/>
                  <a:t>交差汚染・</a:t>
                </a:r>
                <a:endParaRPr kumimoji="1" lang="en-US" altLang="ja-JP" sz="1200" dirty="0"/>
              </a:p>
              <a:p>
                <a:r>
                  <a:rPr kumimoji="1" lang="ja-JP" altLang="en-US" sz="1200" dirty="0"/>
                  <a:t>         二次汚染汚染防止</a:t>
                </a:r>
                <a:endParaRPr kumimoji="1" lang="en-US" altLang="ja-JP" sz="1200" dirty="0"/>
              </a:p>
              <a:p>
                <a:endParaRPr kumimoji="1" lang="en-US" altLang="ja-JP" sz="1200" dirty="0"/>
              </a:p>
              <a:p>
                <a:r>
                  <a:rPr kumimoji="1" lang="ja-JP" altLang="en-US" sz="1200" dirty="0"/>
                  <a:t>③</a:t>
                </a:r>
                <a:r>
                  <a:rPr kumimoji="1" lang="en-US" altLang="ja-JP" sz="1200" dirty="0">
                    <a:latin typeface="+mn-ea"/>
                  </a:rPr>
                  <a:t>-2</a:t>
                </a:r>
                <a:r>
                  <a:rPr kumimoji="1" lang="en-US" altLang="ja-JP" sz="1200" dirty="0"/>
                  <a:t> </a:t>
                </a:r>
                <a:r>
                  <a:rPr kumimoji="1" lang="ja-JP" altLang="en-US" sz="1200" dirty="0"/>
                  <a:t>器具類等の</a:t>
                </a:r>
                <a:endParaRPr kumimoji="1" lang="en-US" altLang="ja-JP" sz="1200" dirty="0"/>
              </a:p>
              <a:p>
                <a:r>
                  <a:rPr kumimoji="1" lang="ja-JP" altLang="en-US" sz="1200" dirty="0"/>
                  <a:t>　    洗浄・消毒・殺菌</a:t>
                </a:r>
                <a:endParaRPr kumimoji="1" lang="en-US" altLang="ja-JP" sz="1200" dirty="0"/>
              </a:p>
              <a:p>
                <a:endParaRPr kumimoji="1" lang="en-US" altLang="ja-JP" sz="1200" dirty="0"/>
              </a:p>
              <a:p>
                <a:r>
                  <a:rPr kumimoji="1" lang="ja-JP" altLang="en-US" sz="1200" dirty="0"/>
                  <a:t>③</a:t>
                </a:r>
                <a:r>
                  <a:rPr kumimoji="1" lang="en-US" altLang="ja-JP" sz="1200" dirty="0">
                    <a:latin typeface="+mn-ea"/>
                  </a:rPr>
                  <a:t>-3 </a:t>
                </a:r>
                <a:r>
                  <a:rPr kumimoji="1" lang="ja-JP" altLang="en-US" sz="1200" dirty="0"/>
                  <a:t>トイレの</a:t>
                </a:r>
                <a:endParaRPr kumimoji="1" lang="en-US" altLang="ja-JP" sz="1200" dirty="0"/>
              </a:p>
              <a:p>
                <a:r>
                  <a:rPr kumimoji="1" lang="ja-JP" altLang="en-US" sz="1200" dirty="0"/>
                  <a:t>　　　　洗浄・消毒</a:t>
                </a:r>
                <a:endParaRPr kumimoji="1" lang="en-US" altLang="ja-JP" sz="1200" dirty="0"/>
              </a:p>
              <a:p>
                <a:endParaRPr kumimoji="1" lang="en-US" altLang="ja-JP" sz="1200" dirty="0"/>
              </a:p>
              <a:p>
                <a:r>
                  <a:rPr kumimoji="1" lang="ja-JP" altLang="en-US" sz="1200" dirty="0"/>
                  <a:t>④</a:t>
                </a:r>
                <a:r>
                  <a:rPr kumimoji="1" lang="en-US" altLang="ja-JP" sz="1200" dirty="0">
                    <a:latin typeface="+mn-ea"/>
                  </a:rPr>
                  <a:t>-1  </a:t>
                </a:r>
                <a:r>
                  <a:rPr kumimoji="1" lang="ja-JP" altLang="en-US" sz="1200" dirty="0"/>
                  <a:t>従業員の</a:t>
                </a:r>
                <a:endParaRPr kumimoji="1" lang="en-US" altLang="ja-JP" sz="1200" dirty="0"/>
              </a:p>
              <a:p>
                <a:r>
                  <a:rPr kumimoji="1" lang="ja-JP" altLang="en-US" sz="1200" dirty="0"/>
                  <a:t>　　　　健康管理など</a:t>
                </a:r>
                <a:endParaRPr kumimoji="1" lang="en-US" altLang="ja-JP" sz="1200" dirty="0"/>
              </a:p>
              <a:p>
                <a:endParaRPr kumimoji="1" lang="en-US" altLang="ja-JP" sz="1200" dirty="0"/>
              </a:p>
              <a:p>
                <a:r>
                  <a:rPr kumimoji="1" lang="ja-JP" altLang="en-US" sz="1200" dirty="0"/>
                  <a:t>④</a:t>
                </a:r>
                <a:r>
                  <a:rPr kumimoji="1" lang="en-US" altLang="ja-JP" sz="1200" dirty="0">
                    <a:latin typeface="+mn-ea"/>
                  </a:rPr>
                  <a:t>-2</a:t>
                </a:r>
                <a:r>
                  <a:rPr kumimoji="1" lang="en-US" altLang="ja-JP" sz="1200" dirty="0"/>
                  <a:t> </a:t>
                </a:r>
                <a:r>
                  <a:rPr kumimoji="1" lang="ja-JP" altLang="en-US" sz="1200" dirty="0"/>
                  <a:t>手洗い実施</a:t>
                </a:r>
              </a:p>
            </p:txBody>
          </p:sp>
        </p:grp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0741C5E-CC51-4BDC-A743-986C5DCE2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9" t="14534" r="12601" b="8735"/>
            <a:stretch/>
          </p:blipFill>
          <p:spPr>
            <a:xfrm>
              <a:off x="4549577" y="3065620"/>
              <a:ext cx="2729370" cy="3723910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6030EB9-A7CE-4799-A8B4-0E09C3E91665}"/>
              </a:ext>
            </a:extLst>
          </p:cNvPr>
          <p:cNvGrpSpPr/>
          <p:nvPr/>
        </p:nvGrpSpPr>
        <p:grpSpPr>
          <a:xfrm>
            <a:off x="9272972" y="2498291"/>
            <a:ext cx="2058519" cy="841166"/>
            <a:chOff x="8410873" y="4292244"/>
            <a:chExt cx="2058519" cy="841167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C1C28FC-546F-4480-95E6-226AE4A31585}"/>
                </a:ext>
              </a:extLst>
            </p:cNvPr>
            <p:cNvSpPr txBox="1"/>
            <p:nvPr/>
          </p:nvSpPr>
          <p:spPr>
            <a:xfrm>
              <a:off x="8410873" y="4329151"/>
              <a:ext cx="2058519" cy="804260"/>
            </a:xfrm>
            <a:prstGeom prst="rect">
              <a:avLst/>
            </a:prstGeom>
            <a:solidFill>
              <a:schemeClr val="lt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542" b="1" dirty="0"/>
                <a:t>いつ </a:t>
              </a:r>
              <a:br>
                <a:rPr kumimoji="1" lang="en-US" altLang="ja-JP" sz="1542" b="1" dirty="0"/>
              </a:br>
              <a:r>
                <a:rPr kumimoji="1" lang="ja-JP" altLang="en-US" sz="1542" b="1" dirty="0"/>
                <a:t>どのように</a:t>
              </a:r>
              <a:endParaRPr kumimoji="1" lang="en-US" altLang="ja-JP" sz="1542" b="1" dirty="0"/>
            </a:p>
            <a:p>
              <a:r>
                <a:rPr kumimoji="1" lang="ja-JP" altLang="en-US" sz="1542" b="1" dirty="0"/>
                <a:t>問題があったとき</a:t>
              </a:r>
            </a:p>
          </p:txBody>
        </p:sp>
        <p:pic>
          <p:nvPicPr>
            <p:cNvPr id="15" name="グラフィックス 14" descr="拡大">
              <a:extLst>
                <a:ext uri="{FF2B5EF4-FFF2-40B4-BE49-F238E27FC236}">
                  <a16:creationId xmlns:a16="http://schemas.microsoft.com/office/drawing/2014/main" id="{E32E0FAD-ECD1-4D98-881D-1B32A882E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50993" y="4292244"/>
              <a:ext cx="646333" cy="646332"/>
            </a:xfrm>
            <a:prstGeom prst="rect">
              <a:avLst/>
            </a:prstGeom>
          </p:spPr>
        </p:pic>
      </p:grpSp>
      <p:pic>
        <p:nvPicPr>
          <p:cNvPr id="16" name="グラフィックス 15" descr="戻る (RTL)">
            <a:extLst>
              <a:ext uri="{FF2B5EF4-FFF2-40B4-BE49-F238E27FC236}">
                <a16:creationId xmlns:a16="http://schemas.microsoft.com/office/drawing/2014/main" id="{D3671C84-1DC6-4060-91A1-C236E5999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37006">
            <a:off x="8282192" y="2261042"/>
            <a:ext cx="1127369" cy="112736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D007CBF-7749-4010-A59F-978266B76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996452" y="2336385"/>
            <a:ext cx="1269058" cy="1158839"/>
          </a:xfrm>
          <a:prstGeom prst="rect">
            <a:avLst/>
          </a:prstGeom>
        </p:spPr>
      </p:pic>
      <p:pic>
        <p:nvPicPr>
          <p:cNvPr id="11" name="グラフィックス 10" descr="拡大">
            <a:extLst>
              <a:ext uri="{FF2B5EF4-FFF2-40B4-BE49-F238E27FC236}">
                <a16:creationId xmlns:a16="http://schemas.microsoft.com/office/drawing/2014/main" id="{DD3A0100-337E-4E30-99F0-66D6FC61B2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36879" y="2397412"/>
            <a:ext cx="600795" cy="600795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E31B9B9-E602-4997-A8F1-6C3187DFCF9E}"/>
              </a:ext>
            </a:extLst>
          </p:cNvPr>
          <p:cNvSpPr txBox="1"/>
          <p:nvPr/>
        </p:nvSpPr>
        <p:spPr>
          <a:xfrm>
            <a:off x="9869567" y="417249"/>
            <a:ext cx="357020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配布資料をご覧ください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3DFBA38-FECA-4D31-8366-2234CE4E215C}"/>
              </a:ext>
            </a:extLst>
          </p:cNvPr>
          <p:cNvSpPr txBox="1"/>
          <p:nvPr/>
        </p:nvSpPr>
        <p:spPr>
          <a:xfrm>
            <a:off x="11903777" y="-10701"/>
            <a:ext cx="153599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P5</a:t>
            </a:r>
            <a:endParaRPr kumimoji="1" lang="ja-JP" altLang="en-US" sz="2000" b="1" dirty="0">
              <a:latin typeface="+mn-ea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132E517-098E-40FA-9425-4B58C2DABAFB}"/>
              </a:ext>
            </a:extLst>
          </p:cNvPr>
          <p:cNvGrpSpPr/>
          <p:nvPr/>
        </p:nvGrpSpPr>
        <p:grpSpPr>
          <a:xfrm>
            <a:off x="9869567" y="3918857"/>
            <a:ext cx="2201276" cy="718075"/>
            <a:chOff x="9869567" y="3918857"/>
            <a:chExt cx="2201276" cy="718075"/>
          </a:xfrm>
        </p:grpSpPr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F5012FB9-5CC8-4549-AD1F-E1587CD794F0}"/>
                </a:ext>
              </a:extLst>
            </p:cNvPr>
            <p:cNvSpPr/>
            <p:nvPr/>
          </p:nvSpPr>
          <p:spPr>
            <a:xfrm>
              <a:off x="9869567" y="3918857"/>
              <a:ext cx="852862" cy="67491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5871AC1-4EA1-4EEF-AD6A-1F5146FD8F71}"/>
                </a:ext>
              </a:extLst>
            </p:cNvPr>
            <p:cNvSpPr txBox="1"/>
            <p:nvPr/>
          </p:nvSpPr>
          <p:spPr>
            <a:xfrm>
              <a:off x="10295998" y="3929046"/>
              <a:ext cx="17748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4000" dirty="0">
                  <a:latin typeface="+mn-ea"/>
                </a:rPr>
                <a:t>　</a:t>
              </a:r>
              <a:r>
                <a:rPr kumimoji="1" lang="ja-JP" altLang="en-US" sz="2800" dirty="0">
                  <a:latin typeface="+mn-ea"/>
                </a:rPr>
                <a:t>年保存</a:t>
              </a:r>
              <a:endParaRPr kumimoji="1" lang="ja-JP" altLang="en-US" sz="4000" dirty="0">
                <a:latin typeface="+mn-ea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346E60-6B86-4169-B895-259F436680F6}"/>
              </a:ext>
            </a:extLst>
          </p:cNvPr>
          <p:cNvSpPr txBox="1"/>
          <p:nvPr/>
        </p:nvSpPr>
        <p:spPr>
          <a:xfrm>
            <a:off x="9966761" y="395762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solidFill>
                  <a:srgbClr val="FF2600"/>
                </a:solidFill>
              </a:rPr>
              <a:t>１</a:t>
            </a:r>
          </a:p>
        </p:txBody>
      </p:sp>
    </p:spTree>
    <p:extLst>
      <p:ext uri="{BB962C8B-B14F-4D97-AF65-F5344CB8AC3E}">
        <p14:creationId xmlns:p14="http://schemas.microsoft.com/office/powerpoint/2010/main" val="170732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08D7B39-D67D-4ACA-A1A1-18DE723EA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2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©</a:t>
            </a:r>
            <a:r>
              <a:rPr kumimoji="1" lang="ja-JP" altLang="en-US" sz="132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改善整理コンサルタント協会</a:t>
            </a:r>
            <a:endParaRPr kumimoji="1" lang="ja-JP" altLang="en-US" sz="132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E09221F-EEB8-4903-83CE-7E7ED6DC5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3" y="359724"/>
            <a:ext cx="12208409" cy="664697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96B4B6-2793-47E1-BE35-8C6AB8889379}"/>
              </a:ext>
            </a:extLst>
          </p:cNvPr>
          <p:cNvSpPr txBox="1"/>
          <p:nvPr/>
        </p:nvSpPr>
        <p:spPr>
          <a:xfrm>
            <a:off x="9654052" y="7089843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出典：厚生労働省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HP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36851A12-9D35-4271-B0D9-B78E288FCA91}"/>
              </a:ext>
            </a:extLst>
          </p:cNvPr>
          <p:cNvCxnSpPr>
            <a:cxnSpLocks/>
          </p:cNvCxnSpPr>
          <p:nvPr/>
        </p:nvCxnSpPr>
        <p:spPr>
          <a:xfrm>
            <a:off x="851043" y="2589088"/>
            <a:ext cx="51387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1FB96217-60EC-423E-8475-9ECDAB91A29A}"/>
              </a:ext>
            </a:extLst>
          </p:cNvPr>
          <p:cNvCxnSpPr>
            <a:cxnSpLocks/>
          </p:cNvCxnSpPr>
          <p:nvPr/>
        </p:nvCxnSpPr>
        <p:spPr>
          <a:xfrm>
            <a:off x="851043" y="1909281"/>
            <a:ext cx="117861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FBE7C6C1-5F12-4FB4-B7A6-16655D461184}"/>
              </a:ext>
            </a:extLst>
          </p:cNvPr>
          <p:cNvCxnSpPr>
            <a:cxnSpLocks/>
          </p:cNvCxnSpPr>
          <p:nvPr/>
        </p:nvCxnSpPr>
        <p:spPr>
          <a:xfrm>
            <a:off x="851043" y="2207232"/>
            <a:ext cx="117861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70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86EBD5B0-8005-46F0-BA43-97AF91AA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2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©</a:t>
            </a:r>
            <a:r>
              <a:rPr kumimoji="1" lang="ja-JP" altLang="en-US" sz="132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改善整理コンサルタント協会</a:t>
            </a:r>
            <a:endParaRPr kumimoji="1" lang="ja-JP" altLang="en-US" sz="132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3E2DF591-D8C5-4A33-BA1B-0329FAEF2F65}"/>
              </a:ext>
            </a:extLst>
          </p:cNvPr>
          <p:cNvSpPr txBox="1">
            <a:spLocks/>
          </p:cNvSpPr>
          <p:nvPr/>
        </p:nvSpPr>
        <p:spPr>
          <a:xfrm>
            <a:off x="824616" y="150493"/>
            <a:ext cx="11591502" cy="1161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50" b="1" kern="1200"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5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j-cs"/>
              </a:rPr>
              <a:t>■実施すれば　法令遵守と見なす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D37C01-C350-466F-A070-4E888FB227FA}"/>
              </a:ext>
            </a:extLst>
          </p:cNvPr>
          <p:cNvSpPr txBox="1"/>
          <p:nvPr/>
        </p:nvSpPr>
        <p:spPr>
          <a:xfrm>
            <a:off x="2351661" y="1574842"/>
            <a:ext cx="9131937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計画を立て  実施　記録する　　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939AE17-2B99-4075-867A-E47F0CE160E1}"/>
              </a:ext>
            </a:extLst>
          </p:cNvPr>
          <p:cNvGrpSpPr/>
          <p:nvPr/>
        </p:nvGrpSpPr>
        <p:grpSpPr>
          <a:xfrm>
            <a:off x="251473" y="2695422"/>
            <a:ext cx="12959343" cy="3772561"/>
            <a:chOff x="251473" y="2695422"/>
            <a:chExt cx="12959343" cy="3772561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C6C06252-D2A2-4000-811D-168A6C51F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988" y="2702711"/>
              <a:ext cx="6468414" cy="3765272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2CD5563C-37A9-438B-B670-AC95F3026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2402" y="2695422"/>
              <a:ext cx="6468414" cy="3765272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EE3671EE-3A2E-4E7D-9DF4-653E0D0DF9E4}"/>
                </a:ext>
              </a:extLst>
            </p:cNvPr>
            <p:cNvSpPr/>
            <p:nvPr/>
          </p:nvSpPr>
          <p:spPr>
            <a:xfrm>
              <a:off x="251473" y="2702711"/>
              <a:ext cx="3084312" cy="3765272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984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159DD2A-3740-4C5B-AF60-5ECDB574477D}"/>
              </a:ext>
            </a:extLst>
          </p:cNvPr>
          <p:cNvSpPr/>
          <p:nvPr/>
        </p:nvSpPr>
        <p:spPr>
          <a:xfrm>
            <a:off x="6742402" y="2729437"/>
            <a:ext cx="3084312" cy="376527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98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0588F4E-F60F-4B47-8EFB-220F88A7D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046" y="2702712"/>
            <a:ext cx="826596" cy="55106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ED0E8FA-C5C2-44BF-8919-D18AD05CADD2}"/>
              </a:ext>
            </a:extLst>
          </p:cNvPr>
          <p:cNvSpPr txBox="1"/>
          <p:nvPr/>
        </p:nvSpPr>
        <p:spPr>
          <a:xfrm>
            <a:off x="12070162" y="2729437"/>
            <a:ext cx="694421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98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記録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ADBCECD6-9405-46EE-B8B1-F59AC66F7063}"/>
              </a:ext>
            </a:extLst>
          </p:cNvPr>
          <p:cNvCxnSpPr>
            <a:cxnSpLocks/>
          </p:cNvCxnSpPr>
          <p:nvPr/>
        </p:nvCxnSpPr>
        <p:spPr>
          <a:xfrm flipH="1">
            <a:off x="2351660" y="2281377"/>
            <a:ext cx="914434" cy="342914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70ACA2B4-BC4C-4DD4-A3F7-4321A2D9219B}"/>
              </a:ext>
            </a:extLst>
          </p:cNvPr>
          <p:cNvCxnSpPr>
            <a:cxnSpLocks/>
          </p:cNvCxnSpPr>
          <p:nvPr/>
        </p:nvCxnSpPr>
        <p:spPr>
          <a:xfrm>
            <a:off x="5474126" y="2266260"/>
            <a:ext cx="2097928" cy="358031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61790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E4A3A03-CCDF-4937-B9BD-8482DBB0F56E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4.</a:t>
            </a:r>
            <a:r>
              <a:rPr kumimoji="1" lang="ja-JP" altLang="en-US" sz="4000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一般的衛生管理</a:t>
            </a:r>
            <a:r>
              <a:rPr kumimoji="1" lang="en-US" altLang="ja-JP" sz="4000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 </a:t>
            </a:r>
            <a:r>
              <a:rPr kumimoji="1" lang="ja-JP" altLang="en-US" sz="4000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重要管理のポイント</a:t>
            </a:r>
            <a:endParaRPr kumimoji="1" lang="ja-JP" altLang="en-US" sz="4000" b="1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055D9CCB-6B71-48A8-ADA0-4482A682B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017395"/>
              </p:ext>
            </p:extLst>
          </p:nvPr>
        </p:nvGraphicFramePr>
        <p:xfrm>
          <a:off x="2212698" y="1509121"/>
          <a:ext cx="9079983" cy="5428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0356">
                  <a:extLst>
                    <a:ext uri="{9D8B030D-6E8A-4147-A177-3AD203B41FA5}">
                      <a16:colId xmlns:a16="http://schemas.microsoft.com/office/drawing/2014/main" val="2247753888"/>
                    </a:ext>
                  </a:extLst>
                </a:gridCol>
                <a:gridCol w="6729627">
                  <a:extLst>
                    <a:ext uri="{9D8B030D-6E8A-4147-A177-3AD203B41FA5}">
                      <a16:colId xmlns:a16="http://schemas.microsoft.com/office/drawing/2014/main" val="414989380"/>
                    </a:ext>
                  </a:extLst>
                </a:gridCol>
              </a:tblGrid>
              <a:tr h="521157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2700" dirty="0"/>
                        <a:t>一般的衛生管理に関する事項</a:t>
                      </a:r>
                      <a:r>
                        <a:rPr kumimoji="1" lang="en-US" altLang="ja-JP" sz="2700" dirty="0"/>
                        <a:t>(</a:t>
                      </a:r>
                      <a:r>
                        <a:rPr kumimoji="1" lang="ja-JP" altLang="en-US" sz="2700" dirty="0"/>
                        <a:t>例</a:t>
                      </a:r>
                      <a:r>
                        <a:rPr kumimoji="1" lang="en-US" altLang="ja-JP" sz="2700" dirty="0"/>
                        <a:t>)</a:t>
                      </a:r>
                      <a:endParaRPr kumimoji="1" lang="ja-JP" altLang="en-US" sz="2700" dirty="0"/>
                    </a:p>
                  </a:txBody>
                  <a:tcPr marL="91441" marR="9144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304079"/>
                  </a:ext>
                </a:extLst>
              </a:tr>
              <a:tr h="7595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基本事項</a:t>
                      </a:r>
                    </a:p>
                  </a:txBody>
                  <a:tcPr marL="91441" marR="9144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/>
                        <a:t>各自治体の飲食店営業許可申請時等に</a:t>
                      </a:r>
                      <a:endParaRPr kumimoji="1" lang="en-US" altLang="ja-JP" sz="2800" dirty="0"/>
                    </a:p>
                    <a:p>
                      <a:r>
                        <a:rPr kumimoji="1" lang="ja-JP" altLang="en-US" sz="2800"/>
                        <a:t>求められる事項</a:t>
                      </a:r>
                      <a:r>
                        <a:rPr kumimoji="1" lang="en-US" altLang="ja-JP" sz="2800" dirty="0"/>
                        <a:t>(</a:t>
                      </a:r>
                      <a:r>
                        <a:rPr kumimoji="1" lang="ja-JP" altLang="en-US" sz="2800"/>
                        <a:t>管理運営基準等</a:t>
                      </a:r>
                      <a:r>
                        <a:rPr kumimoji="1" lang="en-US" altLang="ja-JP" sz="2800" dirty="0"/>
                        <a:t>)</a:t>
                      </a:r>
                      <a:endParaRPr kumimoji="1" lang="ja-JP" altLang="en-US" sz="2800"/>
                    </a:p>
                  </a:txBody>
                  <a:tcPr marL="91441" marR="9144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394191"/>
                  </a:ext>
                </a:extLst>
              </a:tr>
              <a:tr h="7595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原料の受入</a:t>
                      </a:r>
                      <a:endParaRPr kumimoji="1" lang="en-US" altLang="ja-JP" sz="2800" dirty="0"/>
                    </a:p>
                  </a:txBody>
                  <a:tcPr marL="91441" marR="9144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/>
                        <a:t>原材料の納入に際し、外観、におい、包装の状態、表示</a:t>
                      </a:r>
                      <a:r>
                        <a:rPr kumimoji="1" lang="en-US" altLang="ja-JP" sz="2800" dirty="0"/>
                        <a:t>(</a:t>
                      </a:r>
                      <a:r>
                        <a:rPr kumimoji="1" lang="ja-JP" altLang="en-US" sz="2800"/>
                        <a:t>期限、保管方法</a:t>
                      </a:r>
                      <a:r>
                        <a:rPr kumimoji="1" lang="en-US" altLang="ja-JP" sz="2800" dirty="0"/>
                        <a:t>)</a:t>
                      </a:r>
                      <a:r>
                        <a:rPr kumimoji="1" lang="ja-JP" altLang="en-US" sz="2800"/>
                        <a:t>を確認</a:t>
                      </a:r>
                    </a:p>
                  </a:txBody>
                  <a:tcPr marL="91441" marR="9144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371033"/>
                  </a:ext>
                </a:extLst>
              </a:tr>
              <a:tr h="4674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冷蔵・冷凍庫</a:t>
                      </a:r>
                    </a:p>
                  </a:txBody>
                  <a:tcPr marL="91441" marR="9144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/>
                        <a:t>冷蔵庫、冷凍庫の温度を確認</a:t>
                      </a:r>
                      <a:endParaRPr kumimoji="1" lang="en-US" altLang="ja-JP" sz="2800" dirty="0"/>
                    </a:p>
                  </a:txBody>
                  <a:tcPr marL="91441" marR="9144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401063"/>
                  </a:ext>
                </a:extLst>
              </a:tr>
              <a:tr h="4674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器具類の管理</a:t>
                      </a:r>
                    </a:p>
                  </a:txBody>
                  <a:tcPr marL="91441" marR="9144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シンク、器具の洗浄、消毒の確認</a:t>
                      </a:r>
                    </a:p>
                  </a:txBody>
                  <a:tcPr marL="91441" marR="9144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807053"/>
                  </a:ext>
                </a:extLst>
              </a:tr>
              <a:tr h="4674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従業員の</a:t>
                      </a:r>
                      <a:endParaRPr kumimoji="1" lang="en-US" altLang="ja-JP" sz="2800" dirty="0"/>
                    </a:p>
                    <a:p>
                      <a:pPr algn="ctr"/>
                      <a:r>
                        <a:rPr kumimoji="1" lang="ja-JP" altLang="en-US" sz="2800"/>
                        <a:t>健康管理</a:t>
                      </a:r>
                    </a:p>
                  </a:txBody>
                  <a:tcPr marL="91441" marR="9144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調理従事者の健康チェック</a:t>
                      </a:r>
                    </a:p>
                  </a:txBody>
                  <a:tcPr marL="91441" marR="9144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20167"/>
                  </a:ext>
                </a:extLst>
              </a:tr>
              <a:tr h="4674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トイレの清掃</a:t>
                      </a:r>
                    </a:p>
                  </a:txBody>
                  <a:tcPr marL="91441" marR="9144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トイレの清掃の確認</a:t>
                      </a:r>
                    </a:p>
                  </a:txBody>
                  <a:tcPr marL="91441" marR="9144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778689"/>
                  </a:ext>
                </a:extLst>
              </a:tr>
              <a:tr h="4674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/>
                        <a:t>手洗い</a:t>
                      </a:r>
                      <a:endParaRPr kumimoji="1" lang="en-US" altLang="ja-JP" sz="2800" dirty="0"/>
                    </a:p>
                  </a:txBody>
                  <a:tcPr marL="91441" marR="9144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調理前、トイレの後の手洗い</a:t>
                      </a:r>
                    </a:p>
                  </a:txBody>
                  <a:tcPr marL="91441" marR="9144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530921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9AC052E-A382-4E61-B81B-68ECBD1382BB}"/>
              </a:ext>
            </a:extLst>
          </p:cNvPr>
          <p:cNvSpPr txBox="1"/>
          <p:nvPr/>
        </p:nvSpPr>
        <p:spPr>
          <a:xfrm>
            <a:off x="2102296" y="964648"/>
            <a:ext cx="182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【</a:t>
            </a:r>
            <a:r>
              <a:rPr kumimoji="1" lang="ja-JP" altLang="en-US" sz="2800" dirty="0"/>
              <a:t>実施</a:t>
            </a:r>
            <a:r>
              <a:rPr kumimoji="1" lang="en-US" altLang="ja-JP" sz="2800" dirty="0"/>
              <a:t>】</a:t>
            </a:r>
            <a:endParaRPr kumimoji="1" lang="ja-JP" altLang="en-US" sz="2800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FA42BF6-8FB6-4F15-96C4-981B011B436D}"/>
              </a:ext>
            </a:extLst>
          </p:cNvPr>
          <p:cNvSpPr/>
          <p:nvPr/>
        </p:nvSpPr>
        <p:spPr>
          <a:xfrm>
            <a:off x="2212698" y="2933700"/>
            <a:ext cx="2378352" cy="4003858"/>
          </a:xfrm>
          <a:prstGeom prst="rect">
            <a:avLst/>
          </a:prstGeom>
          <a:noFill/>
          <a:ln w="38100"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8579132-9CCD-48F3-8367-C5063BCE9125}"/>
              </a:ext>
            </a:extLst>
          </p:cNvPr>
          <p:cNvSpPr txBox="1"/>
          <p:nvPr/>
        </p:nvSpPr>
        <p:spPr>
          <a:xfrm>
            <a:off x="11903777" y="0"/>
            <a:ext cx="153599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P6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411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1ED6410-A000-446E-9A39-A9CA5CEBBACD}"/>
              </a:ext>
            </a:extLst>
          </p:cNvPr>
          <p:cNvSpPr/>
          <p:nvPr/>
        </p:nvSpPr>
        <p:spPr>
          <a:xfrm>
            <a:off x="178" y="37258"/>
            <a:ext cx="13439421" cy="1814315"/>
          </a:xfrm>
          <a:prstGeom prst="rect">
            <a:avLst/>
          </a:prstGeom>
          <a:solidFill>
            <a:srgbClr val="FFC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kumimoji="1" lang="ja-JP" altLang="en-US" sz="198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3" name="図 2" descr="屋内, キッチン, 戸棚, 天井 が含まれている画像&#10;&#10;自動的に生成された説明">
            <a:extLst>
              <a:ext uri="{FF2B5EF4-FFF2-40B4-BE49-F238E27FC236}">
                <a16:creationId xmlns:a16="http://schemas.microsoft.com/office/drawing/2014/main" id="{A826C28D-0A09-45EA-82D2-8CA012176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1" t="12456" r="49684" b="1982"/>
          <a:stretch/>
        </p:blipFill>
        <p:spPr>
          <a:xfrm>
            <a:off x="1130034" y="2240244"/>
            <a:ext cx="4487603" cy="47505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 descr="屋内, キッチン, 戸棚, 天井 が含まれている画像&#10;&#10;自動的に生成された説明">
            <a:extLst>
              <a:ext uri="{FF2B5EF4-FFF2-40B4-BE49-F238E27FC236}">
                <a16:creationId xmlns:a16="http://schemas.microsoft.com/office/drawing/2014/main" id="{AC5C3775-4BAE-4B7E-BAB4-A086438A2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91" t="12456" r="2405" b="1982"/>
          <a:stretch/>
        </p:blipFill>
        <p:spPr>
          <a:xfrm>
            <a:off x="7783844" y="2229904"/>
            <a:ext cx="4561606" cy="4750555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0C3983-7A2E-4B2A-B725-80B6FBC09ADA}"/>
              </a:ext>
            </a:extLst>
          </p:cNvPr>
          <p:cNvSpPr txBox="1"/>
          <p:nvPr/>
        </p:nvSpPr>
        <p:spPr>
          <a:xfrm>
            <a:off x="1168329" y="2229905"/>
            <a:ext cx="2175596" cy="702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kumimoji="1" lang="en-US" altLang="ja-JP" sz="3968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B e f o r e</a:t>
            </a:r>
            <a:endParaRPr kumimoji="1" lang="ja-JP" altLang="en-US" sz="3968" b="1" dirty="0">
              <a:solidFill>
                <a:srgbClr val="FF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D346A3-E3F2-41D6-9AB5-2F80D9A2B4B1}"/>
              </a:ext>
            </a:extLst>
          </p:cNvPr>
          <p:cNvSpPr txBox="1"/>
          <p:nvPr/>
        </p:nvSpPr>
        <p:spPr>
          <a:xfrm>
            <a:off x="7783845" y="2227518"/>
            <a:ext cx="3233578" cy="702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kumimoji="1" lang="ja-JP" altLang="en-US" sz="3968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Ａｆｔｅｒ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4480D65-B03A-4230-ABF6-56D5652341C6}"/>
              </a:ext>
            </a:extLst>
          </p:cNvPr>
          <p:cNvSpPr txBox="1"/>
          <p:nvPr/>
        </p:nvSpPr>
        <p:spPr>
          <a:xfrm>
            <a:off x="3047110" y="1246116"/>
            <a:ext cx="7890964" cy="56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kumimoji="1" lang="en-US" altLang="ja-JP" sz="3086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HACCP</a:t>
            </a:r>
            <a:r>
              <a:rPr kumimoji="1" lang="ja-JP" altLang="en-US" sz="3086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を理解し改善整理を行う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D74A676-22E0-4EF5-84DE-1A8FCB9CEDE9}"/>
              </a:ext>
            </a:extLst>
          </p:cNvPr>
          <p:cNvGrpSpPr/>
          <p:nvPr/>
        </p:nvGrpSpPr>
        <p:grpSpPr>
          <a:xfrm>
            <a:off x="5591389" y="3744903"/>
            <a:ext cx="2257000" cy="1313821"/>
            <a:chOff x="5013694" y="5307494"/>
            <a:chExt cx="2047509" cy="1191875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F7E5A34-C858-4063-B1AD-DAFB5D59AAC4}"/>
                </a:ext>
              </a:extLst>
            </p:cNvPr>
            <p:cNvSpPr txBox="1"/>
            <p:nvPr/>
          </p:nvSpPr>
          <p:spPr>
            <a:xfrm>
              <a:off x="5013694" y="5307494"/>
              <a:ext cx="2047509" cy="1191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7943">
                <a:defRPr/>
              </a:pPr>
              <a:r>
                <a:rPr kumimoji="1" lang="en-US" altLang="ja-JP" sz="2646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HACCP</a:t>
              </a:r>
            </a:p>
            <a:p>
              <a:pPr algn="ctr" defTabSz="1007943">
                <a:defRPr/>
              </a:pPr>
              <a:endParaRPr kumimoji="1" lang="en-US" altLang="ja-JP" sz="2646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algn="ctr" defTabSz="1007943">
                <a:defRPr/>
              </a:pPr>
              <a:r>
                <a:rPr kumimoji="1" lang="ja-JP" altLang="en-US" sz="2646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衛生管理方法</a:t>
              </a:r>
            </a:p>
          </p:txBody>
        </p:sp>
        <p:sp>
          <p:nvSpPr>
            <p:cNvPr id="10" name="矢印: 下 9">
              <a:extLst>
                <a:ext uri="{FF2B5EF4-FFF2-40B4-BE49-F238E27FC236}">
                  <a16:creationId xmlns:a16="http://schemas.microsoft.com/office/drawing/2014/main" id="{B1DE26CF-6E6C-4A26-88C0-670BCAC3D03A}"/>
                </a:ext>
              </a:extLst>
            </p:cNvPr>
            <p:cNvSpPr/>
            <p:nvPr/>
          </p:nvSpPr>
          <p:spPr>
            <a:xfrm>
              <a:off x="5882308" y="5655940"/>
              <a:ext cx="427383" cy="2280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kumimoji="1" lang="ja-JP" altLang="en-US" sz="2205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5EB07EA-A68E-4C47-8443-C93473F81282}"/>
              </a:ext>
            </a:extLst>
          </p:cNvPr>
          <p:cNvGrpSpPr/>
          <p:nvPr/>
        </p:nvGrpSpPr>
        <p:grpSpPr>
          <a:xfrm>
            <a:off x="8950673" y="4733013"/>
            <a:ext cx="3101132" cy="975088"/>
            <a:chOff x="8119728" y="4293704"/>
            <a:chExt cx="2813291" cy="884582"/>
          </a:xfrm>
        </p:grpSpPr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5C454AEA-A17D-40A6-8D30-030506EB467C}"/>
                </a:ext>
              </a:extLst>
            </p:cNvPr>
            <p:cNvCxnSpPr/>
            <p:nvPr/>
          </p:nvCxnSpPr>
          <p:spPr>
            <a:xfrm flipV="1">
              <a:off x="8895497" y="4412973"/>
              <a:ext cx="2037522" cy="7653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739F697-19DE-426D-8B96-392A57D0DA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9728" y="4293704"/>
              <a:ext cx="1968489" cy="4820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A8680B02-4FE7-465C-A8B1-A57F2DD41A92}"/>
                </a:ext>
              </a:extLst>
            </p:cNvPr>
            <p:cNvCxnSpPr>
              <a:cxnSpLocks/>
            </p:cNvCxnSpPr>
            <p:nvPr/>
          </p:nvCxnSpPr>
          <p:spPr>
            <a:xfrm>
              <a:off x="8126605" y="4775751"/>
              <a:ext cx="828502" cy="4025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0F9B7466-C159-4845-92ED-829C669CF1D0}"/>
                </a:ext>
              </a:extLst>
            </p:cNvPr>
            <p:cNvCxnSpPr/>
            <p:nvPr/>
          </p:nvCxnSpPr>
          <p:spPr>
            <a:xfrm>
              <a:off x="10088217" y="4293704"/>
              <a:ext cx="765313" cy="1192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684D4C4-2B5A-429C-9952-4AAA5A49384E}"/>
              </a:ext>
            </a:extLst>
          </p:cNvPr>
          <p:cNvSpPr/>
          <p:nvPr/>
        </p:nvSpPr>
        <p:spPr>
          <a:xfrm rot="21181052">
            <a:off x="1282034" y="5006915"/>
            <a:ext cx="3253947" cy="4491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kumimoji="1" lang="en-US" altLang="ja-JP" sz="1984" dirty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algn="ctr" defTabSz="1007943"/>
            <a:endParaRPr kumimoji="1" lang="ja-JP" altLang="en-US" sz="1984" dirty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FBEA8D6-FE50-48B8-B8D0-DC9890485C16}"/>
              </a:ext>
            </a:extLst>
          </p:cNvPr>
          <p:cNvSpPr txBox="1"/>
          <p:nvPr/>
        </p:nvSpPr>
        <p:spPr>
          <a:xfrm>
            <a:off x="861563" y="425929"/>
            <a:ext cx="10263083" cy="1008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07943"/>
            <a:r>
              <a:rPr kumimoji="1" lang="ja-JP" altLang="en-US" sz="5952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改善整理コンサルタント協会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00D89675-87C4-4349-8D23-8E4025D8C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437" y="234161"/>
            <a:ext cx="1635942" cy="144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2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F2263D2-6A8C-46B2-B89A-937977E3A321}"/>
              </a:ext>
            </a:extLst>
          </p:cNvPr>
          <p:cNvSpPr txBox="1"/>
          <p:nvPr/>
        </p:nvSpPr>
        <p:spPr>
          <a:xfrm>
            <a:off x="730970" y="924147"/>
            <a:ext cx="863185" cy="63167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defTabSz="1007943"/>
            <a:r>
              <a:rPr kumimoji="1" lang="ja-JP" altLang="en-US" sz="4409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メニューを３つに分ける</a:t>
            </a: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A2457787-BE15-4F61-8C52-A306BF69F38C}"/>
              </a:ext>
            </a:extLst>
          </p:cNvPr>
          <p:cNvGrpSpPr/>
          <p:nvPr/>
        </p:nvGrpSpPr>
        <p:grpSpPr>
          <a:xfrm>
            <a:off x="2279490" y="753111"/>
            <a:ext cx="9250350" cy="6487830"/>
            <a:chOff x="2810645" y="431408"/>
            <a:chExt cx="8679673" cy="6273045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EEEF378C-B4FF-470A-A713-AF89AF1F5BB7}"/>
                </a:ext>
              </a:extLst>
            </p:cNvPr>
            <p:cNvGrpSpPr/>
            <p:nvPr/>
          </p:nvGrpSpPr>
          <p:grpSpPr>
            <a:xfrm>
              <a:off x="2810645" y="913087"/>
              <a:ext cx="8679673" cy="5137539"/>
              <a:chOff x="799481" y="3233055"/>
              <a:chExt cx="20574619" cy="12178212"/>
            </a:xfrm>
          </p:grpSpPr>
          <p:grpSp>
            <p:nvGrpSpPr>
              <p:cNvPr id="2" name="グループ化 1">
                <a:extLst>
                  <a:ext uri="{FF2B5EF4-FFF2-40B4-BE49-F238E27FC236}">
                    <a16:creationId xmlns:a16="http://schemas.microsoft.com/office/drawing/2014/main" id="{6F08CFB8-3201-4D6F-AF1E-8ABAB2C5A203}"/>
                  </a:ext>
                </a:extLst>
              </p:cNvPr>
              <p:cNvGrpSpPr/>
              <p:nvPr/>
            </p:nvGrpSpPr>
            <p:grpSpPr>
              <a:xfrm>
                <a:off x="799481" y="3233055"/>
                <a:ext cx="20574619" cy="12178212"/>
                <a:chOff x="799481" y="3233055"/>
                <a:chExt cx="20574619" cy="12178212"/>
              </a:xfrm>
            </p:grpSpPr>
            <p:pic>
              <p:nvPicPr>
                <p:cNvPr id="3" name="図 2" descr="文字の書かれた紙&#10;&#10;自動的に生成された説明">
                  <a:extLst>
                    <a:ext uri="{FF2B5EF4-FFF2-40B4-BE49-F238E27FC236}">
                      <a16:creationId xmlns:a16="http://schemas.microsoft.com/office/drawing/2014/main" id="{AD09CF1A-B1BA-4717-8A68-0D3AD3D413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33445" b="32091"/>
                <a:stretch/>
              </p:blipFill>
              <p:spPr>
                <a:xfrm>
                  <a:off x="799481" y="7151147"/>
                  <a:ext cx="3114072" cy="4768807"/>
                </a:xfrm>
                <a:prstGeom prst="rect">
                  <a:avLst/>
                </a:prstGeom>
              </p:spPr>
            </p:pic>
            <p:pic>
              <p:nvPicPr>
                <p:cNvPr id="4" name="図 3" descr="文字と写真のスクリーンショット&#10;&#10;自動的に生成された説明">
                  <a:extLst>
                    <a:ext uri="{FF2B5EF4-FFF2-40B4-BE49-F238E27FC236}">
                      <a16:creationId xmlns:a16="http://schemas.microsoft.com/office/drawing/2014/main" id="{A0715E08-B3F1-4A57-9A58-AD148F4ACF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6767"/>
                <a:stretch/>
              </p:blipFill>
              <p:spPr>
                <a:xfrm>
                  <a:off x="5153768" y="3233055"/>
                  <a:ext cx="16220332" cy="12178212"/>
                </a:xfrm>
                <a:prstGeom prst="rect">
                  <a:avLst/>
                </a:prstGeom>
              </p:spPr>
            </p:pic>
            <p:sp>
              <p:nvSpPr>
                <p:cNvPr id="8" name="矢印: 右 7">
                  <a:extLst>
                    <a:ext uri="{FF2B5EF4-FFF2-40B4-BE49-F238E27FC236}">
                      <a16:creationId xmlns:a16="http://schemas.microsoft.com/office/drawing/2014/main" id="{965B4A0D-763B-4C36-8A25-A7AA107FBB23}"/>
                    </a:ext>
                  </a:extLst>
                </p:cNvPr>
                <p:cNvSpPr/>
                <p:nvPr/>
              </p:nvSpPr>
              <p:spPr>
                <a:xfrm>
                  <a:off x="4055846" y="8276682"/>
                  <a:ext cx="798705" cy="1203774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3"/>
                  <a:endParaRPr kumimoji="1" lang="ja-JP" altLang="en-US" sz="837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50" charset="-128"/>
                  </a:endParaRPr>
                </a:p>
              </p:txBody>
            </p:sp>
            <p:sp>
              <p:nvSpPr>
                <p:cNvPr id="10" name="矢印: 右 9">
                  <a:extLst>
                    <a:ext uri="{FF2B5EF4-FFF2-40B4-BE49-F238E27FC236}">
                      <a16:creationId xmlns:a16="http://schemas.microsoft.com/office/drawing/2014/main" id="{A24AFE6F-30AD-4EE3-8382-A357C64CF4EB}"/>
                    </a:ext>
                  </a:extLst>
                </p:cNvPr>
                <p:cNvSpPr/>
                <p:nvPr/>
              </p:nvSpPr>
              <p:spPr>
                <a:xfrm>
                  <a:off x="4055846" y="4064623"/>
                  <a:ext cx="798705" cy="1203774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3"/>
                  <a:endParaRPr kumimoji="1" lang="ja-JP" altLang="en-US" sz="837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50" charset="-128"/>
                  </a:endParaRPr>
                </a:p>
              </p:txBody>
            </p:sp>
            <p:sp>
              <p:nvSpPr>
                <p:cNvPr id="11" name="矢印: 右 10">
                  <a:extLst>
                    <a:ext uri="{FF2B5EF4-FFF2-40B4-BE49-F238E27FC236}">
                      <a16:creationId xmlns:a16="http://schemas.microsoft.com/office/drawing/2014/main" id="{DBA7F092-A1E3-4DE1-BAA1-78BDA69A081E}"/>
                    </a:ext>
                  </a:extLst>
                </p:cNvPr>
                <p:cNvSpPr/>
                <p:nvPr/>
              </p:nvSpPr>
              <p:spPr>
                <a:xfrm>
                  <a:off x="4055846" y="13692515"/>
                  <a:ext cx="798705" cy="1203774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3"/>
                  <a:endParaRPr kumimoji="1" lang="ja-JP" altLang="en-US" sz="837">
                    <a:solidFill>
                      <a:prstClr val="white"/>
                    </a:solidFill>
                    <a:latin typeface="Calibri" panose="020F0502020204030204"/>
                    <a:ea typeface="游ゴシック" panose="020B0400000000000000" pitchFamily="50" charset="-128"/>
                  </a:endParaRPr>
                </a:p>
              </p:txBody>
            </p:sp>
          </p:grpSp>
          <p:sp>
            <p:nvSpPr>
              <p:cNvPr id="20" name="四角形: 角を丸くする 19">
                <a:extLst>
                  <a:ext uri="{FF2B5EF4-FFF2-40B4-BE49-F238E27FC236}">
                    <a16:creationId xmlns:a16="http://schemas.microsoft.com/office/drawing/2014/main" id="{9FED93CE-B4AC-40EC-B3D7-716336A54E7F}"/>
                  </a:ext>
                </a:extLst>
              </p:cNvPr>
              <p:cNvSpPr/>
              <p:nvPr/>
            </p:nvSpPr>
            <p:spPr>
              <a:xfrm flipV="1">
                <a:off x="5311853" y="6332219"/>
                <a:ext cx="15810786" cy="115507"/>
              </a:xfrm>
              <a:prstGeom prst="round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3"/>
                <a:endParaRPr kumimoji="1" lang="ja-JP" altLang="en-US" sz="837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21" name="四角形: 角を丸くする 20">
                <a:extLst>
                  <a:ext uri="{FF2B5EF4-FFF2-40B4-BE49-F238E27FC236}">
                    <a16:creationId xmlns:a16="http://schemas.microsoft.com/office/drawing/2014/main" id="{2BD4C8F8-0732-46CF-9B3F-8BEF240511B2}"/>
                  </a:ext>
                </a:extLst>
              </p:cNvPr>
              <p:cNvSpPr/>
              <p:nvPr/>
            </p:nvSpPr>
            <p:spPr>
              <a:xfrm flipV="1">
                <a:off x="5358540" y="12567164"/>
                <a:ext cx="15810786" cy="115507"/>
              </a:xfrm>
              <a:prstGeom prst="round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3"/>
                <a:endParaRPr kumimoji="1" lang="ja-JP" altLang="en-US" sz="837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50" charset="-128"/>
                </a:endParaRPr>
              </a:p>
            </p:txBody>
          </p:sp>
        </p:grpSp>
        <p:pic>
          <p:nvPicPr>
            <p:cNvPr id="14" name="図 13" descr="文字の書かれた紙&#10;&#10;自動的に生成された説明">
              <a:extLst>
                <a:ext uri="{FF2B5EF4-FFF2-40B4-BE49-F238E27FC236}">
                  <a16:creationId xmlns:a16="http://schemas.microsoft.com/office/drawing/2014/main" id="{58BBF4FF-CFC6-45CF-8C5B-06B8BE18F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52" t="67581" r="-1752" b="2736"/>
            <a:stretch/>
          </p:blipFill>
          <p:spPr>
            <a:xfrm>
              <a:off x="2894844" y="4971758"/>
              <a:ext cx="1313712" cy="1732695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D0828687-C439-4F5B-95A5-86D72A9EE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4230"/>
            <a:stretch/>
          </p:blipFill>
          <p:spPr>
            <a:xfrm>
              <a:off x="2810645" y="431408"/>
              <a:ext cx="1310754" cy="1813732"/>
            </a:xfrm>
            <a:prstGeom prst="rect">
              <a:avLst/>
            </a:prstGeom>
          </p:spPr>
        </p:pic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AB4846B-FA96-4113-8857-3B52691FC764}"/>
              </a:ext>
            </a:extLst>
          </p:cNvPr>
          <p:cNvSpPr/>
          <p:nvPr/>
        </p:nvSpPr>
        <p:spPr>
          <a:xfrm>
            <a:off x="2265030" y="884778"/>
            <a:ext cx="9334652" cy="16856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kumimoji="1" lang="ja-JP" altLang="en-US" sz="198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6621EAA-C8B2-4C49-9CB3-C72279053596}"/>
              </a:ext>
            </a:extLst>
          </p:cNvPr>
          <p:cNvSpPr/>
          <p:nvPr/>
        </p:nvSpPr>
        <p:spPr>
          <a:xfrm>
            <a:off x="2291637" y="2669671"/>
            <a:ext cx="9334652" cy="25787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kumimoji="1" lang="ja-JP" altLang="en-US" sz="198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C9D260D8-1DF2-4507-91A9-EA4673A86381}"/>
              </a:ext>
            </a:extLst>
          </p:cNvPr>
          <p:cNvSpPr/>
          <p:nvPr/>
        </p:nvSpPr>
        <p:spPr>
          <a:xfrm>
            <a:off x="2291637" y="5354000"/>
            <a:ext cx="9334652" cy="19337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kumimoji="1" lang="ja-JP" altLang="en-US" sz="198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ED42994-516B-47B9-A45E-A47BC86DA085}"/>
              </a:ext>
            </a:extLst>
          </p:cNvPr>
          <p:cNvSpPr txBox="1"/>
          <p:nvPr/>
        </p:nvSpPr>
        <p:spPr>
          <a:xfrm>
            <a:off x="-125379" y="196796"/>
            <a:ext cx="4103371" cy="56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3"/>
            <a:r>
              <a:rPr kumimoji="1" lang="en-US" altLang="ja-JP" sz="3086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kumimoji="1" lang="ja-JP" altLang="en-US" sz="3086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メニューチェック</a:t>
            </a:r>
            <a:r>
              <a:rPr kumimoji="1" lang="en-US" altLang="ja-JP" sz="2511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  <a:endParaRPr kumimoji="1" lang="ja-JP" altLang="en-US" sz="2511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085F99F-11C5-4E54-8BB0-9B0F3F04AFE9}"/>
              </a:ext>
            </a:extLst>
          </p:cNvPr>
          <p:cNvSpPr txBox="1"/>
          <p:nvPr/>
        </p:nvSpPr>
        <p:spPr>
          <a:xfrm>
            <a:off x="11903777" y="-3259"/>
            <a:ext cx="153599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P6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5099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F094A9F-46D5-4B24-99F0-10F8DF287C7E}"/>
              </a:ext>
            </a:extLst>
          </p:cNvPr>
          <p:cNvGrpSpPr/>
          <p:nvPr/>
        </p:nvGrpSpPr>
        <p:grpSpPr>
          <a:xfrm>
            <a:off x="1678197" y="943886"/>
            <a:ext cx="9516042" cy="6269718"/>
            <a:chOff x="-4672" y="2029522"/>
            <a:chExt cx="21489640" cy="14226478"/>
          </a:xfrm>
        </p:grpSpPr>
        <p:pic>
          <p:nvPicPr>
            <p:cNvPr id="4" name="図 3" descr="文字と写真のスクリーンショット&#10;&#10;自動的に生成された説明">
              <a:extLst>
                <a:ext uri="{FF2B5EF4-FFF2-40B4-BE49-F238E27FC236}">
                  <a16:creationId xmlns:a16="http://schemas.microsoft.com/office/drawing/2014/main" id="{7C3BB306-0B84-49BF-A45C-0EB9F4252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672" y="2029522"/>
              <a:ext cx="21489640" cy="12087921"/>
            </a:xfrm>
            <a:prstGeom prst="rect">
              <a:avLst/>
            </a:prstGeom>
          </p:spPr>
        </p:pic>
        <p:sp>
          <p:nvSpPr>
            <p:cNvPr id="5" name="矢印: 左右 4">
              <a:extLst>
                <a:ext uri="{FF2B5EF4-FFF2-40B4-BE49-F238E27FC236}">
                  <a16:creationId xmlns:a16="http://schemas.microsoft.com/office/drawing/2014/main" id="{3EC70236-49F2-422A-9E0A-898BF5F0B061}"/>
                </a:ext>
              </a:extLst>
            </p:cNvPr>
            <p:cNvSpPr/>
            <p:nvPr/>
          </p:nvSpPr>
          <p:spPr>
            <a:xfrm>
              <a:off x="7805853" y="14226478"/>
              <a:ext cx="8541835" cy="2029522"/>
            </a:xfrm>
            <a:prstGeom prst="left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511" b="1" dirty="0"/>
                <a:t>危険温度帯</a:t>
              </a:r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CFB2C1F-4185-44E4-83C9-171697785630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4.</a:t>
            </a:r>
            <a:r>
              <a:rPr kumimoji="1" lang="ja-JP" altLang="en-US" sz="4000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重要管理のポイント</a:t>
            </a:r>
            <a:endParaRPr kumimoji="1" lang="ja-JP" altLang="en-US" sz="40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E7C57E5-8450-4CB8-AAD2-500BAD7EE36A}"/>
              </a:ext>
            </a:extLst>
          </p:cNvPr>
          <p:cNvSpPr txBox="1"/>
          <p:nvPr/>
        </p:nvSpPr>
        <p:spPr>
          <a:xfrm>
            <a:off x="11903777" y="-5004"/>
            <a:ext cx="153599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P7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533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記号, 挿絵 が含まれている画像&#10;&#10;自動的に生成された説明">
            <a:extLst>
              <a:ext uri="{FF2B5EF4-FFF2-40B4-BE49-F238E27FC236}">
                <a16:creationId xmlns:a16="http://schemas.microsoft.com/office/drawing/2014/main" id="{7C787F7A-5710-47B0-9B26-208AE392CE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6" r="9451"/>
          <a:stretch/>
        </p:blipFill>
        <p:spPr>
          <a:xfrm>
            <a:off x="1680368" y="590690"/>
            <a:ext cx="9984444" cy="637829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8B0E281-ED98-41AF-9B76-B78FE193FA1E}"/>
              </a:ext>
            </a:extLst>
          </p:cNvPr>
          <p:cNvSpPr txBox="1"/>
          <p:nvPr/>
        </p:nvSpPr>
        <p:spPr>
          <a:xfrm>
            <a:off x="11697626" y="0"/>
            <a:ext cx="1742149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【</a:t>
            </a:r>
            <a:r>
              <a:rPr kumimoji="1" lang="ja-JP" altLang="en-US" sz="2000" b="1" dirty="0">
                <a:latin typeface="+mn-ea"/>
              </a:rPr>
              <a:t>参考資料</a:t>
            </a:r>
            <a:r>
              <a:rPr kumimoji="1" lang="en-US" altLang="ja-JP" sz="2000" b="1" dirty="0">
                <a:latin typeface="+mn-ea"/>
              </a:rPr>
              <a:t>】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322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設計図 が含まれている画像&#10;&#10;自動的に生成された説明">
            <a:extLst>
              <a:ext uri="{FF2B5EF4-FFF2-40B4-BE49-F238E27FC236}">
                <a16:creationId xmlns:a16="http://schemas.microsoft.com/office/drawing/2014/main" id="{1DF59227-40EE-4235-89B6-B7C907B7A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42" y="2439384"/>
            <a:ext cx="1800437" cy="25446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1FC9FF22-3985-418D-9542-AF5AA8007B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" b="7132"/>
          <a:stretch/>
        </p:blipFill>
        <p:spPr>
          <a:xfrm>
            <a:off x="3718806" y="1534027"/>
            <a:ext cx="4011287" cy="50783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5A9821B3-BC83-4A5C-852E-4AB5B9C0A6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" b="7132"/>
          <a:stretch/>
        </p:blipFill>
        <p:spPr>
          <a:xfrm>
            <a:off x="7790179" y="1529604"/>
            <a:ext cx="4011287" cy="50805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8A01903-6C0F-4AAC-ABB0-A5A48448813D}"/>
              </a:ext>
            </a:extLst>
          </p:cNvPr>
          <p:cNvSpPr txBox="1"/>
          <p:nvPr/>
        </p:nvSpPr>
        <p:spPr>
          <a:xfrm>
            <a:off x="1983973" y="500848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55934"/>
            <a:r>
              <a:rPr kumimoji="1" lang="ja-JP" altLang="en-US" sz="1200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出展：厚生労働省</a:t>
            </a:r>
            <a:endParaRPr kumimoji="1" lang="en-US" altLang="ja-JP" sz="1200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 defTabSz="755934"/>
            <a:r>
              <a:rPr kumimoji="1" lang="ja-JP" altLang="en-US" sz="1200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ホームページ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41092BF-3E73-470F-A647-BA8A78D11CE1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4.</a:t>
            </a:r>
            <a:r>
              <a:rPr kumimoji="1" lang="ja-JP" altLang="en-US" sz="4000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重要管理のポイント</a:t>
            </a:r>
            <a:endParaRPr kumimoji="1" lang="ja-JP" altLang="en-US" sz="40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67D5A94-47DD-4227-ACD9-6169D53AAA6A}"/>
              </a:ext>
            </a:extLst>
          </p:cNvPr>
          <p:cNvSpPr txBox="1"/>
          <p:nvPr/>
        </p:nvSpPr>
        <p:spPr>
          <a:xfrm>
            <a:off x="11903777" y="-5004"/>
            <a:ext cx="153599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P7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7424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9A61036-2316-4F2D-A76A-04E9FD887FF9}"/>
              </a:ext>
            </a:extLst>
          </p:cNvPr>
          <p:cNvSpPr txBox="1"/>
          <p:nvPr/>
        </p:nvSpPr>
        <p:spPr>
          <a:xfrm>
            <a:off x="1954811" y="1108745"/>
            <a:ext cx="2793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【</a:t>
            </a:r>
            <a:r>
              <a:rPr kumimoji="1" lang="ja-JP" altLang="en-US" sz="2800"/>
              <a:t>記録・確認</a:t>
            </a:r>
            <a:r>
              <a:rPr kumimoji="1" lang="en-US" altLang="ja-JP" sz="2800" dirty="0"/>
              <a:t>】</a:t>
            </a:r>
            <a:endParaRPr kumimoji="1" lang="ja-JP" altLang="en-US" sz="28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83CF6C1-3093-41BC-9374-CA1D1E95A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608" y="1559479"/>
            <a:ext cx="6591300" cy="5232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3138450-DB51-43AC-B7C4-A630574C7A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114"/>
          <a:stretch/>
        </p:blipFill>
        <p:spPr>
          <a:xfrm>
            <a:off x="1954811" y="3006820"/>
            <a:ext cx="6366404" cy="383518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0FD17F-EF82-45FA-A1D5-BBC61FFFC5E1}"/>
              </a:ext>
            </a:extLst>
          </p:cNvPr>
          <p:cNvSpPr txBox="1"/>
          <p:nvPr/>
        </p:nvSpPr>
        <p:spPr>
          <a:xfrm>
            <a:off x="4493112" y="1047687"/>
            <a:ext cx="603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全ての記録物に確認者のサインが必要です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D8B1F58-6F7E-4274-BF5A-4A6F4765011A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4.</a:t>
            </a:r>
            <a:r>
              <a:rPr kumimoji="1" lang="ja-JP" altLang="en-US" sz="4000" dirty="0">
                <a:solidFill>
                  <a:prstClr val="white"/>
                </a:solidFill>
                <a:latin typeface="+mj-ea"/>
                <a:ea typeface="+mj-ea"/>
              </a:rPr>
              <a:t>一般的衛生管理</a:t>
            </a:r>
            <a:r>
              <a:rPr kumimoji="1" lang="en-US" altLang="ja-JP" sz="4000" dirty="0">
                <a:solidFill>
                  <a:prstClr val="white"/>
                </a:solidFill>
                <a:latin typeface="+mj-ea"/>
                <a:ea typeface="+mj-ea"/>
              </a:rPr>
              <a:t> </a:t>
            </a:r>
            <a:r>
              <a:rPr kumimoji="1" lang="ja-JP" altLang="en-US" sz="4000" dirty="0">
                <a:solidFill>
                  <a:prstClr val="white"/>
                </a:solidFill>
                <a:latin typeface="+mj-ea"/>
                <a:ea typeface="+mj-ea"/>
              </a:rPr>
              <a:t>重要管理のポイント</a:t>
            </a:r>
            <a:endParaRPr kumimoji="1" lang="ja-JP" altLang="en-US" sz="4000" b="1" dirty="0">
              <a:latin typeface="+mj-ea"/>
              <a:ea typeface="+mj-ea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CA8BC43-BBD8-4BF8-A926-4CBC818FB8AA}"/>
              </a:ext>
            </a:extLst>
          </p:cNvPr>
          <p:cNvSpPr/>
          <p:nvPr/>
        </p:nvSpPr>
        <p:spPr>
          <a:xfrm>
            <a:off x="6149515" y="1566670"/>
            <a:ext cx="4343400" cy="268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409BF64-BF0E-445C-930E-35509E443650}"/>
              </a:ext>
            </a:extLst>
          </p:cNvPr>
          <p:cNvSpPr/>
          <p:nvPr/>
        </p:nvSpPr>
        <p:spPr>
          <a:xfrm>
            <a:off x="3981450" y="3049646"/>
            <a:ext cx="3943350" cy="268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CB8DA20-04DB-4179-A467-E735EA1C28AB}"/>
              </a:ext>
            </a:extLst>
          </p:cNvPr>
          <p:cNvSpPr/>
          <p:nvPr/>
        </p:nvSpPr>
        <p:spPr>
          <a:xfrm>
            <a:off x="7898227" y="3307655"/>
            <a:ext cx="357732" cy="21596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152E904-4408-4F67-A0A1-B7FE9314EE6F}"/>
              </a:ext>
            </a:extLst>
          </p:cNvPr>
          <p:cNvSpPr/>
          <p:nvPr/>
        </p:nvSpPr>
        <p:spPr>
          <a:xfrm>
            <a:off x="6096000" y="3627782"/>
            <a:ext cx="414131" cy="24584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95C38A5-40A1-4F1C-A7BB-5641D9263ADD}"/>
              </a:ext>
            </a:extLst>
          </p:cNvPr>
          <p:cNvSpPr txBox="1"/>
          <p:nvPr/>
        </p:nvSpPr>
        <p:spPr>
          <a:xfrm>
            <a:off x="11903777" y="-5004"/>
            <a:ext cx="153599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P6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53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の書かれた紙&#10;&#10;自動的に生成された説明">
            <a:extLst>
              <a:ext uri="{FF2B5EF4-FFF2-40B4-BE49-F238E27FC236}">
                <a16:creationId xmlns:a16="http://schemas.microsoft.com/office/drawing/2014/main" id="{5163C2FA-80BF-463C-97C0-6D8735F79A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900" r="1430"/>
          <a:stretch/>
        </p:blipFill>
        <p:spPr>
          <a:xfrm>
            <a:off x="2155032" y="2222899"/>
            <a:ext cx="9175371" cy="490497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10B876-01B6-4528-8043-188E72968BC1}"/>
              </a:ext>
            </a:extLst>
          </p:cNvPr>
          <p:cNvSpPr txBox="1"/>
          <p:nvPr/>
        </p:nvSpPr>
        <p:spPr>
          <a:xfrm>
            <a:off x="2155031" y="205115"/>
            <a:ext cx="6039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◆</a:t>
            </a:r>
            <a:r>
              <a:rPr kumimoji="1" lang="en-US" altLang="ja-JP" sz="2800" dirty="0"/>
              <a:t>HACCP</a:t>
            </a:r>
            <a:r>
              <a:rPr kumimoji="1" lang="ja-JP" altLang="en-US" sz="2800" dirty="0"/>
              <a:t>は</a:t>
            </a:r>
            <a:r>
              <a:rPr kumimoji="1" lang="en-US" altLang="ja-JP" sz="2800" dirty="0"/>
              <a:t>7</a:t>
            </a:r>
            <a:r>
              <a:rPr kumimoji="1" lang="ja-JP" altLang="en-US" sz="2800" dirty="0"/>
              <a:t>原則</a:t>
            </a:r>
            <a:r>
              <a:rPr kumimoji="1" lang="en-US" altLang="ja-JP" sz="2800" dirty="0"/>
              <a:t>12</a:t>
            </a:r>
            <a:r>
              <a:rPr kumimoji="1" lang="ja-JP" altLang="en-US" sz="2800" dirty="0"/>
              <a:t>の手順があります</a:t>
            </a:r>
          </a:p>
        </p:txBody>
      </p:sp>
      <p:sp>
        <p:nvSpPr>
          <p:cNvPr id="5" name="右中かっこ 4">
            <a:extLst>
              <a:ext uri="{FF2B5EF4-FFF2-40B4-BE49-F238E27FC236}">
                <a16:creationId xmlns:a16="http://schemas.microsoft.com/office/drawing/2014/main" id="{30B0F87C-A4EA-4261-B82D-BDF0E12B3925}"/>
              </a:ext>
            </a:extLst>
          </p:cNvPr>
          <p:cNvSpPr/>
          <p:nvPr/>
        </p:nvSpPr>
        <p:spPr>
          <a:xfrm rot="16200000">
            <a:off x="6541726" y="-2444161"/>
            <a:ext cx="523221" cy="9054133"/>
          </a:xfrm>
          <a:prstGeom prst="rightBrace">
            <a:avLst>
              <a:gd name="adj1" fmla="val 8333"/>
              <a:gd name="adj2" fmla="val 5023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4772D4-6E0A-4B27-94CC-2BE483DE8D49}"/>
              </a:ext>
            </a:extLst>
          </p:cNvPr>
          <p:cNvSpPr txBox="1"/>
          <p:nvPr/>
        </p:nvSpPr>
        <p:spPr>
          <a:xfrm>
            <a:off x="2680278" y="1097830"/>
            <a:ext cx="8650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制度化で、</a:t>
            </a:r>
            <a:r>
              <a:rPr kumimoji="1" lang="en-US" altLang="ja-JP" sz="2400" b="1" dirty="0"/>
              <a:t>7</a:t>
            </a:r>
            <a:r>
              <a:rPr kumimoji="1" lang="ja-JP" altLang="en-US" sz="2400" b="1" dirty="0"/>
              <a:t>原則と７つの手順に取り組むことになりました。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5AA309-6D18-47FE-AD2C-C1DDD5C86BC3}"/>
              </a:ext>
            </a:extLst>
          </p:cNvPr>
          <p:cNvSpPr txBox="1"/>
          <p:nvPr/>
        </p:nvSpPr>
        <p:spPr>
          <a:xfrm>
            <a:off x="11697626" y="5060"/>
            <a:ext cx="1742149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【</a:t>
            </a:r>
            <a:r>
              <a:rPr kumimoji="1" lang="ja-JP" altLang="en-US" sz="2000" b="1" dirty="0">
                <a:latin typeface="+mn-ea"/>
              </a:rPr>
              <a:t>参考資料</a:t>
            </a:r>
            <a:r>
              <a:rPr kumimoji="1" lang="en-US" altLang="ja-JP" sz="2000" b="1" dirty="0">
                <a:latin typeface="+mn-ea"/>
              </a:rPr>
              <a:t>】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D86C7B4-62BE-48C3-8C04-61CB9EB38428}"/>
              </a:ext>
            </a:extLst>
          </p:cNvPr>
          <p:cNvSpPr txBox="1"/>
          <p:nvPr/>
        </p:nvSpPr>
        <p:spPr>
          <a:xfrm>
            <a:off x="2276269" y="6739848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出典：厚生労働省</a:t>
            </a:r>
          </a:p>
        </p:txBody>
      </p:sp>
    </p:spTree>
    <p:extLst>
      <p:ext uri="{BB962C8B-B14F-4D97-AF65-F5344CB8AC3E}">
        <p14:creationId xmlns:p14="http://schemas.microsoft.com/office/powerpoint/2010/main" val="754705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896DE78-7E0C-46BC-BB80-B627DC505C1B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５</a:t>
            </a:r>
            <a:r>
              <a:rPr kumimoji="1" lang="en-US" altLang="ja-JP" sz="4000" b="1" dirty="0">
                <a:latin typeface="+mj-ea"/>
                <a:ea typeface="+mj-ea"/>
              </a:rPr>
              <a:t>.HACCP</a:t>
            </a:r>
            <a:r>
              <a:rPr kumimoji="1" lang="ja-JP" altLang="en-US" sz="4000" b="1" dirty="0">
                <a:latin typeface="+mj-ea"/>
                <a:ea typeface="+mj-ea"/>
              </a:rPr>
              <a:t>導入のメリット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1E86397-C541-4FD0-95A8-2EB90B86EE9A}"/>
              </a:ext>
            </a:extLst>
          </p:cNvPr>
          <p:cNvSpPr txBox="1"/>
          <p:nvPr/>
        </p:nvSpPr>
        <p:spPr>
          <a:xfrm>
            <a:off x="11903777" y="0"/>
            <a:ext cx="153599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P8</a:t>
            </a:r>
            <a:endParaRPr kumimoji="1" lang="ja-JP" altLang="en-US" sz="2000" b="1" dirty="0">
              <a:latin typeface="+mn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E816B73-C489-A2C7-82ED-BFE6CDF56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529" y="919097"/>
            <a:ext cx="4580264" cy="610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54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67917506-E552-4EA4-901C-EEA4D190EF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428251"/>
              </p:ext>
            </p:extLst>
          </p:nvPr>
        </p:nvGraphicFramePr>
        <p:xfrm>
          <a:off x="2200558" y="1570776"/>
          <a:ext cx="8778124" cy="4709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2542">
                  <a:extLst>
                    <a:ext uri="{9D8B030D-6E8A-4147-A177-3AD203B41FA5}">
                      <a16:colId xmlns:a16="http://schemas.microsoft.com/office/drawing/2014/main" val="3008401599"/>
                    </a:ext>
                  </a:extLst>
                </a:gridCol>
                <a:gridCol w="7355582">
                  <a:extLst>
                    <a:ext uri="{9D8B030D-6E8A-4147-A177-3AD203B41FA5}">
                      <a16:colId xmlns:a16="http://schemas.microsoft.com/office/drawing/2014/main" val="2124841582"/>
                    </a:ext>
                  </a:extLst>
                </a:gridCol>
              </a:tblGrid>
              <a:tr h="38437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+mn-ea"/>
                        </a:rPr>
                        <a:t>５</a:t>
                      </a:r>
                      <a:r>
                        <a:rPr kumimoji="1" lang="en-US" altLang="ja-JP" sz="2000" dirty="0">
                          <a:latin typeface="+mn-ea"/>
                        </a:rPr>
                        <a:t>S</a:t>
                      </a:r>
                      <a:endParaRPr kumimoji="1" lang="ja-JP" altLang="en-US" sz="2000" dirty="0"/>
                    </a:p>
                  </a:txBody>
                  <a:tcPr marL="91441" marR="91441" anchor="ctr">
                    <a:solidFill>
                      <a:srgbClr val="C6F5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/>
                        <a:t>定義</a:t>
                      </a:r>
                    </a:p>
                  </a:txBody>
                  <a:tcPr marL="91441" marR="91441" anchor="ctr"/>
                </a:tc>
                <a:extLst>
                  <a:ext uri="{0D108BD9-81ED-4DB2-BD59-A6C34878D82A}">
                    <a16:rowId xmlns:a16="http://schemas.microsoft.com/office/drawing/2014/main" val="1726954687"/>
                  </a:ext>
                </a:extLst>
              </a:tr>
              <a:tr h="50264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/>
                        <a:t>整</a:t>
                      </a:r>
                      <a:r>
                        <a:rPr kumimoji="1" lang="en-US" altLang="ja-JP" sz="1800" dirty="0"/>
                        <a:t> </a:t>
                      </a:r>
                      <a:r>
                        <a:rPr kumimoji="1" lang="ja-JP" altLang="en-US" sz="1800"/>
                        <a:t>理</a:t>
                      </a:r>
                      <a:endParaRPr kumimoji="1" lang="ja-JP" altLang="en-US" sz="1800" dirty="0"/>
                    </a:p>
                  </a:txBody>
                  <a:tcPr marL="91441" marR="91441" anchor="ctr">
                    <a:solidFill>
                      <a:srgbClr val="C6F5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要るものと要らないものとを区別し、要らないものを処分すること</a:t>
                      </a:r>
                    </a:p>
                  </a:txBody>
                  <a:tcPr marL="91441" marR="91441" anchor="ctr"/>
                </a:tc>
                <a:extLst>
                  <a:ext uri="{0D108BD9-81ED-4DB2-BD59-A6C34878D82A}">
                    <a16:rowId xmlns:a16="http://schemas.microsoft.com/office/drawing/2014/main" val="425398333"/>
                  </a:ext>
                </a:extLst>
              </a:tr>
              <a:tr h="47854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/>
                        <a:t>整 頓</a:t>
                      </a:r>
                      <a:endParaRPr kumimoji="1" lang="ja-JP" altLang="en-US" sz="1800" dirty="0"/>
                    </a:p>
                  </a:txBody>
                  <a:tcPr marL="91441" marR="91441" anchor="ctr">
                    <a:solidFill>
                      <a:srgbClr val="C6F5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要る物の置く場所・置き方・置く量を決めて、識別すること</a:t>
                      </a:r>
                    </a:p>
                  </a:txBody>
                  <a:tcPr marL="91441" marR="91441" anchor="ctr"/>
                </a:tc>
                <a:extLst>
                  <a:ext uri="{0D108BD9-81ED-4DB2-BD59-A6C34878D82A}">
                    <a16:rowId xmlns:a16="http://schemas.microsoft.com/office/drawing/2014/main" val="624363820"/>
                  </a:ext>
                </a:extLst>
              </a:tr>
              <a:tr h="174449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/>
                        <a:t>清</a:t>
                      </a:r>
                      <a:r>
                        <a:rPr kumimoji="1" lang="en-US" altLang="ja-JP" sz="1800" dirty="0"/>
                        <a:t> </a:t>
                      </a:r>
                      <a:r>
                        <a:rPr kumimoji="1" lang="ja-JP" altLang="en-US" sz="1800"/>
                        <a:t>掃</a:t>
                      </a:r>
                      <a:endParaRPr kumimoji="1" lang="en-US" altLang="ja-JP" sz="1800" dirty="0"/>
                    </a:p>
                    <a:p>
                      <a:pPr algn="ctr"/>
                      <a:endParaRPr kumimoji="1" lang="en-US" altLang="ja-JP" sz="1800" dirty="0"/>
                    </a:p>
                    <a:p>
                      <a:pPr algn="ctr"/>
                      <a:r>
                        <a:rPr kumimoji="1" lang="ja-JP" altLang="en-US" sz="1800"/>
                        <a:t>    洗</a:t>
                      </a:r>
                      <a:r>
                        <a:rPr kumimoji="1" lang="en-US" altLang="ja-JP" sz="1800" dirty="0"/>
                        <a:t> </a:t>
                      </a:r>
                      <a:r>
                        <a:rPr kumimoji="1" lang="ja-JP" altLang="en-US" sz="1800"/>
                        <a:t>浄</a:t>
                      </a:r>
                      <a:endParaRPr kumimoji="1" lang="en-US" altLang="ja-JP" sz="1800" dirty="0"/>
                    </a:p>
                    <a:p>
                      <a:pPr algn="ctr"/>
                      <a:endParaRPr kumimoji="1" lang="en-US" altLang="ja-JP" sz="1800" dirty="0"/>
                    </a:p>
                    <a:p>
                      <a:pPr algn="ctr"/>
                      <a:r>
                        <a:rPr kumimoji="1" lang="ja-JP" altLang="en-US" sz="1800"/>
                        <a:t>    殺</a:t>
                      </a:r>
                      <a:r>
                        <a:rPr kumimoji="1" lang="en-US" altLang="ja-JP" sz="1800" dirty="0"/>
                        <a:t> </a:t>
                      </a:r>
                      <a:r>
                        <a:rPr kumimoji="1" lang="ja-JP" altLang="en-US" sz="1800"/>
                        <a:t>菌</a:t>
                      </a:r>
                      <a:endParaRPr kumimoji="1" lang="ja-JP" altLang="en-US" sz="1800" dirty="0"/>
                    </a:p>
                  </a:txBody>
                  <a:tcPr marL="91441" marR="91441" anchor="ctr">
                    <a:solidFill>
                      <a:srgbClr val="C6F5FE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800" dirty="0"/>
                    </a:p>
                    <a:p>
                      <a:endParaRPr kumimoji="1" lang="en-US" altLang="ja-JP" sz="1800" dirty="0"/>
                    </a:p>
                    <a:p>
                      <a:r>
                        <a:rPr kumimoji="1" lang="ja-JP" altLang="en-US" sz="1800" dirty="0"/>
                        <a:t>水・湯・洗剤などを用いて、機械・設備などの汚れを洗い清めること</a:t>
                      </a:r>
                      <a:endParaRPr kumimoji="1" lang="en-US" altLang="ja-JP" sz="1800" dirty="0"/>
                    </a:p>
                    <a:p>
                      <a:endParaRPr kumimoji="1" lang="en-US" altLang="ja-JP" sz="1800" dirty="0"/>
                    </a:p>
                    <a:p>
                      <a:r>
                        <a:rPr kumimoji="1" lang="ja-JP" altLang="en-US" sz="1800" dirty="0"/>
                        <a:t>微生物を死滅・減少・除去させたり、増殖させないようにすること</a:t>
                      </a:r>
                    </a:p>
                  </a:txBody>
                  <a:tcPr marL="91441" marR="91441" anchor="ctr"/>
                </a:tc>
                <a:extLst>
                  <a:ext uri="{0D108BD9-81ED-4DB2-BD59-A6C34878D82A}">
                    <a16:rowId xmlns:a16="http://schemas.microsoft.com/office/drawing/2014/main" val="352736117"/>
                  </a:ext>
                </a:extLst>
              </a:tr>
              <a:tr h="67292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/>
                        <a:t>清</a:t>
                      </a:r>
                      <a:r>
                        <a:rPr kumimoji="1" lang="en-US" altLang="ja-JP" sz="1800" dirty="0"/>
                        <a:t> </a:t>
                      </a:r>
                      <a:r>
                        <a:rPr kumimoji="1" lang="ja-JP" altLang="en-US" sz="1800" dirty="0"/>
                        <a:t>潔</a:t>
                      </a:r>
                    </a:p>
                  </a:txBody>
                  <a:tcPr marL="91441" marR="91441" anchor="ctr">
                    <a:solidFill>
                      <a:srgbClr val="C6F5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「整理・整頓・清掃・洗浄・殺菌」が「躾」で維持し発展している　　　　　　　</a:t>
                      </a:r>
                      <a:endParaRPr kumimoji="1" lang="en-US" altLang="ja-JP" sz="1800" dirty="0"/>
                    </a:p>
                    <a:p>
                      <a:r>
                        <a:rPr kumimoji="1" lang="ja-JP" altLang="en-US" sz="1800" dirty="0"/>
                        <a:t>　製造環境</a:t>
                      </a:r>
                    </a:p>
                  </a:txBody>
                  <a:tcPr marL="91441" marR="91441" anchor="ctr"/>
                </a:tc>
                <a:extLst>
                  <a:ext uri="{0D108BD9-81ED-4DB2-BD59-A6C34878D82A}">
                    <a16:rowId xmlns:a16="http://schemas.microsoft.com/office/drawing/2014/main" val="1129107396"/>
                  </a:ext>
                </a:extLst>
              </a:tr>
              <a:tr h="887029">
                <a:tc>
                  <a:txBody>
                    <a:bodyPr/>
                    <a:lstStyle/>
                    <a:p>
                      <a:pPr marL="0" marR="0" lvl="0" indent="0" algn="ctr" defTabSz="5327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dirty="0"/>
                    </a:p>
                    <a:p>
                      <a:pPr algn="ctr"/>
                      <a:endParaRPr kumimoji="1" lang="ja-JP" altLang="en-US" sz="1800" dirty="0"/>
                    </a:p>
                  </a:txBody>
                  <a:tcPr marL="91441" marR="91441" anchor="ctr">
                    <a:solidFill>
                      <a:srgbClr val="C6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327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800" dirty="0"/>
                    </a:p>
                    <a:p>
                      <a:pPr marL="0" marR="0" lvl="0" indent="0" algn="l" defTabSz="5327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800" dirty="0"/>
                    </a:p>
                    <a:p>
                      <a:pPr marL="0" marR="0" lvl="0" indent="0" algn="l" defTabSz="5327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dirty="0"/>
                    </a:p>
                  </a:txBody>
                  <a:tcPr marL="91441" marR="91441" anchor="ctr"/>
                </a:tc>
                <a:extLst>
                  <a:ext uri="{0D108BD9-81ED-4DB2-BD59-A6C34878D82A}">
                    <a16:rowId xmlns:a16="http://schemas.microsoft.com/office/drawing/2014/main" val="2926422872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8C2BF9D-7119-47DC-91A6-24EBCB97D1A2}"/>
              </a:ext>
            </a:extLst>
          </p:cNvPr>
          <p:cNvSpPr txBox="1"/>
          <p:nvPr/>
        </p:nvSpPr>
        <p:spPr>
          <a:xfrm>
            <a:off x="2219199" y="6466418"/>
            <a:ext cx="8059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・清潔レベルを</a:t>
            </a:r>
            <a:r>
              <a:rPr kumimoji="1" lang="ja-JP" altLang="en-US" b="1" dirty="0"/>
              <a:t>「微生物」</a:t>
            </a:r>
            <a:r>
              <a:rPr kumimoji="1" lang="ja-JP" altLang="en-US" dirty="0"/>
              <a:t>レベルで考え</a:t>
            </a:r>
            <a:r>
              <a:rPr kumimoji="1" lang="en-US" altLang="ja-JP" dirty="0"/>
              <a:t> </a:t>
            </a:r>
            <a:r>
              <a:rPr kumimoji="1" lang="ja-JP" altLang="en-US" dirty="0"/>
              <a:t>そのために洗浄・殺菌を行います。</a:t>
            </a:r>
          </a:p>
          <a:p>
            <a:r>
              <a:rPr kumimoji="1" lang="ja-JP" altLang="en-US" dirty="0"/>
              <a:t>・維持管理は人間力の育成につながります。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5CFB025-8E5C-4E62-A916-8BB296A84DA6}"/>
              </a:ext>
            </a:extLst>
          </p:cNvPr>
          <p:cNvSpPr txBox="1"/>
          <p:nvPr/>
        </p:nvSpPr>
        <p:spPr>
          <a:xfrm>
            <a:off x="3551933" y="1052691"/>
            <a:ext cx="6727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食中毒を起こさないために一番必要なのは</a:t>
            </a:r>
            <a:r>
              <a:rPr kumimoji="1" lang="ja-JP" altLang="en-US" sz="2800" b="1" dirty="0">
                <a:solidFill>
                  <a:srgbClr val="FF0000"/>
                </a:solidFill>
              </a:rPr>
              <a:t>「清潔」</a:t>
            </a:r>
            <a:endParaRPr kumimoji="1" lang="en-US" altLang="ja-JP" sz="2800" b="1" dirty="0">
              <a:solidFill>
                <a:srgbClr val="FF0000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DC6D545-8BB4-4CD1-84D5-15E882350230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６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５</a:t>
            </a:r>
            <a:r>
              <a:rPr kumimoji="1" lang="en-US" altLang="ja-JP" sz="4000" b="1" dirty="0">
                <a:latin typeface="+mj-ea"/>
                <a:ea typeface="+mj-ea"/>
              </a:rPr>
              <a:t>S</a:t>
            </a:r>
            <a:r>
              <a:rPr kumimoji="1" lang="ja-JP" altLang="en-US" sz="4000" b="1" dirty="0">
                <a:latin typeface="+mj-ea"/>
                <a:ea typeface="+mj-ea"/>
              </a:rPr>
              <a:t>で改善しましょう</a:t>
            </a:r>
            <a:endParaRPr kumimoji="1" lang="ja-JP" altLang="en-US" sz="40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DD3FE86-D255-4BFB-AE7D-052A59347802}"/>
              </a:ext>
            </a:extLst>
          </p:cNvPr>
          <p:cNvSpPr txBox="1"/>
          <p:nvPr/>
        </p:nvSpPr>
        <p:spPr>
          <a:xfrm>
            <a:off x="11903777" y="0"/>
            <a:ext cx="153599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P9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0268019-7B64-4086-8723-3409D9C58BA0}"/>
              </a:ext>
            </a:extLst>
          </p:cNvPr>
          <p:cNvSpPr/>
          <p:nvPr/>
        </p:nvSpPr>
        <p:spPr>
          <a:xfrm>
            <a:off x="2219200" y="1590353"/>
            <a:ext cx="1390650" cy="3106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96FF6D1-5117-44E8-8650-37FAD8376A77}"/>
              </a:ext>
            </a:extLst>
          </p:cNvPr>
          <p:cNvSpPr/>
          <p:nvPr/>
        </p:nvSpPr>
        <p:spPr>
          <a:xfrm>
            <a:off x="2219198" y="1993864"/>
            <a:ext cx="1404113" cy="4240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CA59DF1-7C99-466F-B18C-8C848E6D28BE}"/>
              </a:ext>
            </a:extLst>
          </p:cNvPr>
          <p:cNvSpPr/>
          <p:nvPr/>
        </p:nvSpPr>
        <p:spPr>
          <a:xfrm>
            <a:off x="2205736" y="2497383"/>
            <a:ext cx="1404113" cy="4448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">
            <a:extLst>
              <a:ext uri="{FF2B5EF4-FFF2-40B4-BE49-F238E27FC236}">
                <a16:creationId xmlns:a16="http://schemas.microsoft.com/office/drawing/2014/main" id="{ABB95591-DFF2-4956-81FD-A86A30CFFD09}"/>
              </a:ext>
            </a:extLst>
          </p:cNvPr>
          <p:cNvSpPr/>
          <p:nvPr/>
        </p:nvSpPr>
        <p:spPr>
          <a:xfrm>
            <a:off x="2485858" y="3554136"/>
            <a:ext cx="8511465" cy="1033959"/>
          </a:xfrm>
          <a:prstGeom prst="roundRect">
            <a:avLst/>
          </a:prstGeom>
          <a:noFill/>
          <a:ln w="31750" cmpd="sng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14772"/>
            <a:endParaRPr lang="ja-JP" altLang="en-US" sz="1633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28B4441-21B2-4A79-9C45-B0E6DDCEC781}"/>
              </a:ext>
            </a:extLst>
          </p:cNvPr>
          <p:cNvSpPr/>
          <p:nvPr/>
        </p:nvSpPr>
        <p:spPr>
          <a:xfrm>
            <a:off x="2263652" y="4722255"/>
            <a:ext cx="1346197" cy="6305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A76375B-E054-4462-9264-1EF1C043516C}"/>
              </a:ext>
            </a:extLst>
          </p:cNvPr>
          <p:cNvSpPr/>
          <p:nvPr/>
        </p:nvSpPr>
        <p:spPr>
          <a:xfrm>
            <a:off x="3695700" y="5516064"/>
            <a:ext cx="7279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3232">
              <a:defRPr/>
            </a:pPr>
            <a:r>
              <a:rPr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「整頓・清掃・洗浄・殺菌におけるマニュアルや手順書</a:t>
            </a:r>
            <a:endParaRPr lang="en-US" altLang="ja-JP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defTabSz="483232">
              <a:defRPr/>
            </a:pPr>
            <a:r>
              <a:rPr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　　　　　　　　　　　　　　　　　　</a:t>
            </a:r>
            <a:r>
              <a:rPr lang="ja-JP" altLang="en-US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約束事・ルールを守ること</a:t>
            </a:r>
            <a:endParaRPr lang="en-US" altLang="ja-JP" dirty="0">
              <a:solidFill>
                <a:srgbClr val="FF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22E82A6-2254-43C0-92FD-8E76E120CC20}"/>
              </a:ext>
            </a:extLst>
          </p:cNvPr>
          <p:cNvSpPr/>
          <p:nvPr/>
        </p:nvSpPr>
        <p:spPr>
          <a:xfrm>
            <a:off x="3695700" y="3076356"/>
            <a:ext cx="5459780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4772"/>
            <a:r>
              <a:rPr lang="ja-JP" altLang="en-US" sz="1633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ゴミや埃などの異物を取り除き、綺麗に掃除すること</a:t>
            </a:r>
            <a:endParaRPr lang="en-US" altLang="ja-JP" sz="1633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E045CBC-BFF3-4867-8B02-0662AE2EC9B7}"/>
              </a:ext>
            </a:extLst>
          </p:cNvPr>
          <p:cNvSpPr/>
          <p:nvPr/>
        </p:nvSpPr>
        <p:spPr>
          <a:xfrm>
            <a:off x="2729001" y="5724298"/>
            <a:ext cx="415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83232">
              <a:defRPr/>
            </a:pPr>
            <a:r>
              <a:rPr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躾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0B36684-8D03-410C-8A47-9C67A4BC34CE}"/>
              </a:ext>
            </a:extLst>
          </p:cNvPr>
          <p:cNvSpPr/>
          <p:nvPr/>
        </p:nvSpPr>
        <p:spPr>
          <a:xfrm>
            <a:off x="2277114" y="5434070"/>
            <a:ext cx="1346197" cy="810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724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9673B36-0880-4E9A-9A16-4986A3BA76E2}"/>
              </a:ext>
            </a:extLst>
          </p:cNvPr>
          <p:cNvGrpSpPr/>
          <p:nvPr/>
        </p:nvGrpSpPr>
        <p:grpSpPr>
          <a:xfrm>
            <a:off x="1893814" y="504668"/>
            <a:ext cx="9652146" cy="5667195"/>
            <a:chOff x="458998" y="1085016"/>
            <a:chExt cx="20756142" cy="12186835"/>
          </a:xfrm>
        </p:grpSpPr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4DA802F9-6748-4EA5-B5F3-A34DC885CDDF}"/>
                </a:ext>
              </a:extLst>
            </p:cNvPr>
            <p:cNvSpPr/>
            <p:nvPr/>
          </p:nvSpPr>
          <p:spPr>
            <a:xfrm>
              <a:off x="8900326" y="4023822"/>
              <a:ext cx="10344903" cy="410417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976" dirty="0">
                  <a:solidFill>
                    <a:schemeClr val="tx1"/>
                  </a:solidFill>
                </a:rPr>
                <a:t>　　清潔とは　主観的</a:t>
              </a:r>
              <a:endParaRPr lang="en-US" altLang="ja-JP" sz="2976" dirty="0">
                <a:solidFill>
                  <a:schemeClr val="tx1"/>
                </a:solidFill>
              </a:endParaRPr>
            </a:p>
            <a:p>
              <a:r>
                <a:rPr lang="ja-JP" altLang="en-US" sz="2976" dirty="0">
                  <a:solidFill>
                    <a:schemeClr val="tx1"/>
                  </a:solidFill>
                </a:rPr>
                <a:t>　衛生的とは　客観的</a:t>
              </a:r>
            </a:p>
          </p:txBody>
        </p:sp>
        <p:pic>
          <p:nvPicPr>
            <p:cNvPr id="5" name="図 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174AB01-ECF7-4683-AD71-142EAC1C9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-1428" r="-960"/>
            <a:stretch/>
          </p:blipFill>
          <p:spPr>
            <a:xfrm>
              <a:off x="3718401" y="4631650"/>
              <a:ext cx="4449671" cy="3496349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50C6621D-CF90-46DB-B375-F3ED810EC301}"/>
                </a:ext>
              </a:extLst>
            </p:cNvPr>
            <p:cNvSpPr/>
            <p:nvPr/>
          </p:nvSpPr>
          <p:spPr>
            <a:xfrm>
              <a:off x="727555" y="1085016"/>
              <a:ext cx="12269008" cy="1214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3069" b="1" dirty="0">
                  <a:latin typeface="游ゴシック体"/>
                </a:rPr>
                <a:t>◆「</a:t>
              </a:r>
              <a:r>
                <a:rPr lang="ja-JP" altLang="en-US" sz="3069" b="1" dirty="0">
                  <a:solidFill>
                    <a:srgbClr val="FF0000"/>
                  </a:solidFill>
                  <a:latin typeface="游ゴシック体"/>
                </a:rPr>
                <a:t>清潔</a:t>
              </a:r>
              <a:r>
                <a:rPr lang="ja-JP" altLang="en-US" sz="3069" b="1" dirty="0">
                  <a:latin typeface="游ゴシック体"/>
                </a:rPr>
                <a:t>」と「</a:t>
              </a:r>
              <a:r>
                <a:rPr lang="ja-JP" altLang="en-US" sz="3069" b="1" dirty="0">
                  <a:solidFill>
                    <a:srgbClr val="0070C0"/>
                  </a:solidFill>
                  <a:latin typeface="游ゴシック体"/>
                </a:rPr>
                <a:t>衛生的</a:t>
              </a:r>
              <a:r>
                <a:rPr lang="ja-JP" altLang="en-US" sz="3069" b="1" dirty="0">
                  <a:latin typeface="游ゴシック体"/>
                </a:rPr>
                <a:t>」の違い</a:t>
              </a:r>
              <a:endParaRPr lang="ja-JP" altLang="en-US" sz="3069" b="1" dirty="0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948A765-ACE0-46B2-803E-5B9690E27F0D}"/>
                </a:ext>
              </a:extLst>
            </p:cNvPr>
            <p:cNvSpPr/>
            <p:nvPr/>
          </p:nvSpPr>
          <p:spPr>
            <a:xfrm>
              <a:off x="458998" y="10303462"/>
              <a:ext cx="20756142" cy="29683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2790" dirty="0">
                  <a:solidFill>
                    <a:srgbClr val="111111"/>
                  </a:solidFill>
                  <a:latin typeface="+mn-ea"/>
                </a:rPr>
                <a:t>・自分でキレイにしている時は</a:t>
              </a:r>
              <a:r>
                <a:rPr lang="ja-JP" altLang="en-US" sz="2790" b="1" dirty="0">
                  <a:solidFill>
                    <a:srgbClr val="364E96"/>
                  </a:solidFill>
                  <a:latin typeface="+mn-ea"/>
                </a:rPr>
                <a:t>「</a:t>
              </a:r>
              <a:r>
                <a:rPr lang="ja-JP" altLang="en-US" sz="2790" b="1" dirty="0">
                  <a:solidFill>
                    <a:srgbClr val="FF0000"/>
                  </a:solidFill>
                  <a:latin typeface="+mn-ea"/>
                </a:rPr>
                <a:t>清潔</a:t>
              </a:r>
              <a:r>
                <a:rPr lang="ja-JP" altLang="en-US" sz="2790" b="1" dirty="0">
                  <a:solidFill>
                    <a:srgbClr val="364E96"/>
                  </a:solidFill>
                  <a:latin typeface="+mn-ea"/>
                </a:rPr>
                <a:t>」</a:t>
              </a:r>
              <a:endParaRPr lang="en-US" altLang="ja-JP" sz="2790" b="1" dirty="0">
                <a:solidFill>
                  <a:srgbClr val="364E96"/>
                </a:solidFill>
                <a:latin typeface="+mn-ea"/>
              </a:endParaRPr>
            </a:p>
            <a:p>
              <a:r>
                <a:rPr lang="ja-JP" altLang="en-US" sz="2790" b="1" dirty="0">
                  <a:solidFill>
                    <a:srgbClr val="364E96"/>
                  </a:solidFill>
                  <a:latin typeface="+mn-ea"/>
                </a:rPr>
                <a:t>　</a:t>
              </a:r>
              <a:endParaRPr lang="en-US" altLang="ja-JP" sz="2790" b="1" dirty="0">
                <a:solidFill>
                  <a:srgbClr val="364E96"/>
                </a:solidFill>
                <a:latin typeface="+mn-ea"/>
              </a:endParaRPr>
            </a:p>
            <a:p>
              <a:r>
                <a:rPr lang="ja-JP" altLang="en-US" sz="2790" dirty="0">
                  <a:solidFill>
                    <a:srgbClr val="111111"/>
                  </a:solidFill>
                  <a:latin typeface="+mn-ea"/>
                </a:rPr>
                <a:t>・ルールに従い</a:t>
              </a:r>
              <a:r>
                <a:rPr lang="ja-JP" altLang="en-US" sz="2790" b="1" dirty="0">
                  <a:solidFill>
                    <a:srgbClr val="364E96"/>
                  </a:solidFill>
                  <a:latin typeface="+mn-ea"/>
                </a:rPr>
                <a:t>「</a:t>
              </a:r>
              <a:r>
                <a:rPr lang="ja-JP" altLang="en-US" sz="2790" b="1" dirty="0">
                  <a:latin typeface="+mn-ea"/>
                </a:rPr>
                <a:t>清潔さ</a:t>
              </a:r>
              <a:r>
                <a:rPr lang="ja-JP" altLang="en-US" sz="2790" b="1" dirty="0">
                  <a:solidFill>
                    <a:srgbClr val="364E96"/>
                  </a:solidFill>
                  <a:latin typeface="+mn-ea"/>
                </a:rPr>
                <a:t>」</a:t>
              </a:r>
              <a:r>
                <a:rPr lang="ja-JP" altLang="en-US" sz="2790" dirty="0">
                  <a:solidFill>
                    <a:srgbClr val="111111"/>
                  </a:solidFill>
                  <a:latin typeface="+mn-ea"/>
                </a:rPr>
                <a:t>を維持している時は</a:t>
              </a:r>
              <a:r>
                <a:rPr lang="ja-JP" altLang="en-US" sz="2790" b="1" dirty="0">
                  <a:solidFill>
                    <a:srgbClr val="364E96"/>
                  </a:solidFill>
                  <a:latin typeface="+mn-ea"/>
                </a:rPr>
                <a:t>「</a:t>
              </a:r>
              <a:r>
                <a:rPr lang="ja-JP" altLang="en-US" sz="2790" b="1" dirty="0">
                  <a:solidFill>
                    <a:srgbClr val="0070C0"/>
                  </a:solidFill>
                  <a:latin typeface="+mn-ea"/>
                </a:rPr>
                <a:t>衛生的</a:t>
              </a:r>
              <a:r>
                <a:rPr lang="ja-JP" altLang="en-US" sz="2232" b="1" dirty="0">
                  <a:solidFill>
                    <a:srgbClr val="364E96"/>
                  </a:solidFill>
                  <a:latin typeface="游ゴシック体"/>
                </a:rPr>
                <a:t>」</a:t>
              </a:r>
              <a:endParaRPr lang="ja-JP" altLang="en-US" sz="2232" dirty="0"/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948859E-A2D2-4B3E-B020-B066D6E3D6D9}"/>
              </a:ext>
            </a:extLst>
          </p:cNvPr>
          <p:cNvSpPr txBox="1"/>
          <p:nvPr/>
        </p:nvSpPr>
        <p:spPr>
          <a:xfrm>
            <a:off x="11697626" y="0"/>
            <a:ext cx="1742149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【</a:t>
            </a:r>
            <a:r>
              <a:rPr kumimoji="1" lang="ja-JP" altLang="en-US" sz="2000" b="1" dirty="0">
                <a:latin typeface="+mn-ea"/>
              </a:rPr>
              <a:t>参考資料</a:t>
            </a:r>
            <a:r>
              <a:rPr kumimoji="1" lang="en-US" altLang="ja-JP" sz="2000" b="1" dirty="0">
                <a:latin typeface="+mn-ea"/>
              </a:rPr>
              <a:t>】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4881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C68C652-5AF2-421A-BDE5-9A429ADBE059}"/>
              </a:ext>
            </a:extLst>
          </p:cNvPr>
          <p:cNvSpPr/>
          <p:nvPr/>
        </p:nvSpPr>
        <p:spPr>
          <a:xfrm>
            <a:off x="1681162" y="0"/>
            <a:ext cx="10079038" cy="8280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tx1"/>
                </a:solidFill>
                <a:latin typeface="+mn-ea"/>
              </a:rPr>
              <a:t>あなたのお店の 危険度チェック</a:t>
            </a:r>
            <a:endParaRPr lang="ja-JP" alt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EC856F-34D7-483F-9EF1-96D7B36A02B1}"/>
              </a:ext>
            </a:extLst>
          </p:cNvPr>
          <p:cNvSpPr txBox="1"/>
          <p:nvPr/>
        </p:nvSpPr>
        <p:spPr>
          <a:xfrm>
            <a:off x="3934509" y="865508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</a:rPr>
              <a:t>当てはまるものすべてにチェック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8195375-47C6-44E4-83A4-14E328BD6831}"/>
              </a:ext>
            </a:extLst>
          </p:cNvPr>
          <p:cNvGrpSpPr/>
          <p:nvPr/>
        </p:nvGrpSpPr>
        <p:grpSpPr>
          <a:xfrm>
            <a:off x="4058490" y="1524593"/>
            <a:ext cx="8558784" cy="5202423"/>
            <a:chOff x="459993" y="1251362"/>
            <a:chExt cx="8558782" cy="520242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74458EC-5599-4EC5-A6BB-A7978BF8B5F7}"/>
                </a:ext>
              </a:extLst>
            </p:cNvPr>
            <p:cNvSpPr txBox="1"/>
            <p:nvPr/>
          </p:nvSpPr>
          <p:spPr>
            <a:xfrm>
              <a:off x="459993" y="1729488"/>
              <a:ext cx="317716" cy="1476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799" dirty="0"/>
                <a:t>A</a:t>
              </a:r>
            </a:p>
            <a:p>
              <a:endParaRPr kumimoji="1" lang="en-US" altLang="ja-JP" sz="1799" dirty="0"/>
            </a:p>
            <a:p>
              <a:endParaRPr kumimoji="1" lang="en-US" altLang="ja-JP" sz="1799" dirty="0"/>
            </a:p>
            <a:p>
              <a:endParaRPr kumimoji="1" lang="en-US" altLang="ja-JP" sz="1799" dirty="0"/>
            </a:p>
            <a:p>
              <a:r>
                <a:rPr kumimoji="1" lang="en-US" altLang="ja-JP" sz="1799" dirty="0"/>
                <a:t>B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5B65973D-004B-4705-B6D5-364974881D18}"/>
                </a:ext>
              </a:extLst>
            </p:cNvPr>
            <p:cNvSpPr txBox="1"/>
            <p:nvPr/>
          </p:nvSpPr>
          <p:spPr>
            <a:xfrm>
              <a:off x="459993" y="4280512"/>
              <a:ext cx="958989" cy="1476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799" dirty="0"/>
                <a:t>C</a:t>
              </a:r>
            </a:p>
            <a:p>
              <a:endParaRPr kumimoji="1" lang="en-US" altLang="ja-JP" sz="1799" dirty="0"/>
            </a:p>
            <a:p>
              <a:endParaRPr kumimoji="1" lang="en-US" altLang="ja-JP" sz="1799" dirty="0"/>
            </a:p>
            <a:p>
              <a:endParaRPr kumimoji="1" lang="en-US" altLang="ja-JP" sz="1799" dirty="0"/>
            </a:p>
            <a:p>
              <a:r>
                <a:rPr kumimoji="1" lang="en-US" altLang="ja-JP" sz="1799" dirty="0"/>
                <a:t>D</a:t>
              </a:r>
              <a:endParaRPr kumimoji="1" lang="ja-JP" altLang="en-US" sz="1401" dirty="0"/>
            </a:p>
          </p:txBody>
        </p:sp>
        <p:pic>
          <p:nvPicPr>
            <p:cNvPr id="8" name="図 7" descr="テキスト, 領収書, クロスワードパズル が含まれている画像&#10;&#10;自動的に生成された説明">
              <a:extLst>
                <a:ext uri="{FF2B5EF4-FFF2-40B4-BE49-F238E27FC236}">
                  <a16:creationId xmlns:a16="http://schemas.microsoft.com/office/drawing/2014/main" id="{D78B9EAA-25AE-4748-9809-1E2E2124E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122" y="1251362"/>
              <a:ext cx="4430039" cy="5202423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4D8A6BA-EFC0-40F1-B549-0265647E1384}"/>
                </a:ext>
              </a:extLst>
            </p:cNvPr>
            <p:cNvSpPr txBox="1"/>
            <p:nvPr/>
          </p:nvSpPr>
          <p:spPr>
            <a:xfrm>
              <a:off x="6123185" y="5141347"/>
              <a:ext cx="2895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チェックの数  </a:t>
              </a:r>
              <a:r>
                <a:rPr kumimoji="1" lang="en-US" altLang="ja-JP" dirty="0"/>
                <a:t>× </a:t>
              </a:r>
              <a:r>
                <a:rPr kumimoji="1" lang="ja-JP" altLang="en-US" dirty="0"/>
                <a:t>１問５点</a:t>
              </a: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61D681-4F76-4084-9658-A5207608FC30}"/>
              </a:ext>
            </a:extLst>
          </p:cNvPr>
          <p:cNvSpPr txBox="1"/>
          <p:nvPr/>
        </p:nvSpPr>
        <p:spPr>
          <a:xfrm>
            <a:off x="11794773" y="-3234"/>
            <a:ext cx="1683474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P10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511E7F-F4E0-4800-9549-2162FB0FF0B3}"/>
              </a:ext>
            </a:extLst>
          </p:cNvPr>
          <p:cNvSpPr/>
          <p:nvPr/>
        </p:nvSpPr>
        <p:spPr>
          <a:xfrm>
            <a:off x="10362362" y="5789947"/>
            <a:ext cx="1614231" cy="606203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772"/>
            <a:r>
              <a:rPr lang="ja-JP" altLang="en-US" sz="1633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危険度</a:t>
            </a:r>
            <a:endParaRPr lang="en-US" altLang="ja-JP" sz="1633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algn="ctr" defTabSz="414772"/>
            <a:r>
              <a:rPr lang="ja-JP" altLang="en-US" sz="1633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　　　　点</a:t>
            </a:r>
          </a:p>
        </p:txBody>
      </p:sp>
    </p:spTree>
    <p:extLst>
      <p:ext uri="{BB962C8B-B14F-4D97-AF65-F5344CB8AC3E}">
        <p14:creationId xmlns:p14="http://schemas.microsoft.com/office/powerpoint/2010/main" val="422846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A6689D-1425-444D-92AE-1DF59C676505}"/>
              </a:ext>
            </a:extLst>
          </p:cNvPr>
          <p:cNvSpPr txBox="1"/>
          <p:nvPr/>
        </p:nvSpPr>
        <p:spPr>
          <a:xfrm>
            <a:off x="176" y="-1"/>
            <a:ext cx="13439422" cy="397673"/>
          </a:xfrm>
          <a:prstGeom prst="rect">
            <a:avLst/>
          </a:prstGeom>
          <a:solidFill>
            <a:srgbClr val="FFD966"/>
          </a:solidFill>
        </p:spPr>
        <p:txBody>
          <a:bodyPr wrap="square" rtlCol="0">
            <a:spAutoFit/>
          </a:bodyPr>
          <a:lstStyle/>
          <a:p>
            <a:pPr defTabSz="1007943">
              <a:defRPr/>
            </a:pPr>
            <a:r>
              <a:rPr kumimoji="1" lang="ja-JP" altLang="en-US" sz="1984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58F1E5-A29F-421C-BBF3-C904A049BFEC}"/>
              </a:ext>
            </a:extLst>
          </p:cNvPr>
          <p:cNvSpPr txBox="1"/>
          <p:nvPr/>
        </p:nvSpPr>
        <p:spPr>
          <a:xfrm rot="5400000">
            <a:off x="9861002" y="3567699"/>
            <a:ext cx="6750073" cy="397673"/>
          </a:xfrm>
          <a:prstGeom prst="rect">
            <a:avLst/>
          </a:prstGeom>
          <a:solidFill>
            <a:srgbClr val="FFD966"/>
          </a:solidFill>
        </p:spPr>
        <p:txBody>
          <a:bodyPr wrap="square" rtlCol="0">
            <a:spAutoFit/>
          </a:bodyPr>
          <a:lstStyle/>
          <a:p>
            <a:pPr defTabSz="1007943">
              <a:defRPr/>
            </a:pPr>
            <a:endParaRPr kumimoji="1" lang="ja-JP" altLang="en-US" sz="1984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147A554-2D06-43B9-8EF2-9A17453447E5}"/>
              </a:ext>
            </a:extLst>
          </p:cNvPr>
          <p:cNvSpPr txBox="1"/>
          <p:nvPr/>
        </p:nvSpPr>
        <p:spPr>
          <a:xfrm rot="5400000">
            <a:off x="-3295040" y="3707059"/>
            <a:ext cx="6997552" cy="397673"/>
          </a:xfrm>
          <a:prstGeom prst="rect">
            <a:avLst/>
          </a:prstGeom>
          <a:solidFill>
            <a:srgbClr val="FFD966"/>
          </a:solidFill>
        </p:spPr>
        <p:txBody>
          <a:bodyPr wrap="square" rtlCol="0">
            <a:spAutoFit/>
          </a:bodyPr>
          <a:lstStyle/>
          <a:p>
            <a:pPr defTabSz="1007943">
              <a:defRPr/>
            </a:pPr>
            <a:endParaRPr kumimoji="1" lang="ja-JP" altLang="en-US" sz="1984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B94DA34-9978-4A86-B7DB-EA64D8B9716F}"/>
              </a:ext>
            </a:extLst>
          </p:cNvPr>
          <p:cNvSpPr txBox="1"/>
          <p:nvPr/>
        </p:nvSpPr>
        <p:spPr>
          <a:xfrm>
            <a:off x="6400179" y="260254"/>
            <a:ext cx="6851556" cy="100828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defTabSz="1007943">
              <a:defRPr/>
            </a:pPr>
            <a:r>
              <a:rPr kumimoji="1" lang="ja-JP" altLang="en-US" sz="5952" b="1" dirty="0"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徳王 美紀 </a:t>
            </a:r>
            <a:r>
              <a:rPr kumimoji="1" lang="en-US" altLang="ja-JP" sz="3527" b="1" dirty="0"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Tokuou Miki</a:t>
            </a:r>
            <a:r>
              <a:rPr kumimoji="1" lang="ja-JP" altLang="en-US" sz="3527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紀</a:t>
            </a:r>
          </a:p>
        </p:txBody>
      </p:sp>
      <p:pic>
        <p:nvPicPr>
          <p:cNvPr id="7" name="コンテンツ プレースホルダー 13" descr="白いバックグラウンドの前に立っている女性&#10;&#10;中程度の精度で自動的に生成された説明">
            <a:extLst>
              <a:ext uri="{FF2B5EF4-FFF2-40B4-BE49-F238E27FC236}">
                <a16:creationId xmlns:a16="http://schemas.microsoft.com/office/drawing/2014/main" id="{2AA2536E-09F1-4044-B7E5-E403B44F9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 t="18099" r="12076"/>
          <a:stretch/>
        </p:blipFill>
        <p:spPr>
          <a:xfrm>
            <a:off x="997742" y="1278054"/>
            <a:ext cx="3567136" cy="3925738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0B3D1E4-208F-4C3D-A6ED-ECD9634DC1BC}"/>
              </a:ext>
            </a:extLst>
          </p:cNvPr>
          <p:cNvGrpSpPr/>
          <p:nvPr/>
        </p:nvGrpSpPr>
        <p:grpSpPr>
          <a:xfrm>
            <a:off x="6400180" y="1528798"/>
            <a:ext cx="6041853" cy="5283113"/>
            <a:chOff x="5805967" y="1394574"/>
            <a:chExt cx="5481060" cy="4792744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5E24143-405D-46A6-8D05-A451FC04B39F}"/>
                </a:ext>
              </a:extLst>
            </p:cNvPr>
            <p:cNvSpPr txBox="1"/>
            <p:nvPr/>
          </p:nvSpPr>
          <p:spPr>
            <a:xfrm>
              <a:off x="5805967" y="1394574"/>
              <a:ext cx="5481060" cy="4792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7943">
                <a:defRPr/>
              </a:pPr>
              <a:r>
                <a:rPr kumimoji="1" lang="ja-JP" altLang="en-US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看護師</a:t>
              </a:r>
              <a:r>
                <a:rPr kumimoji="1" lang="en-US" altLang="ja-JP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16</a:t>
              </a:r>
              <a:r>
                <a:rPr kumimoji="1" lang="ja-JP" altLang="en-US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年、パン教室講師</a:t>
              </a:r>
              <a:r>
                <a:rPr kumimoji="1" lang="en-US" altLang="ja-JP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23</a:t>
              </a:r>
              <a:r>
                <a:rPr kumimoji="1" lang="ja-JP" altLang="en-US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年</a:t>
              </a:r>
              <a:endParaRPr kumimoji="1" lang="en-US" altLang="ja-JP" sz="1984" b="1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endParaRPr>
            </a:p>
            <a:p>
              <a:pPr algn="ctr" defTabSz="1007943">
                <a:defRPr/>
              </a:pPr>
              <a:r>
                <a:rPr kumimoji="1" lang="ja-JP" altLang="en-US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衛生管理に携わる</a:t>
              </a:r>
              <a:endParaRPr kumimoji="1" lang="en-US" altLang="ja-JP" sz="1984" b="1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endParaRPr>
            </a:p>
            <a:p>
              <a:pPr algn="ctr" defTabSz="1007943">
                <a:defRPr/>
              </a:pPr>
              <a:endParaRPr kumimoji="1" lang="en-US" altLang="ja-JP" sz="1984" b="1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endParaRPr>
            </a:p>
            <a:p>
              <a:pPr algn="ctr" defTabSz="1007943">
                <a:defRPr/>
              </a:pPr>
              <a:endParaRPr kumimoji="1" lang="en-US" altLang="ja-JP" sz="1984" b="1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endParaRPr>
            </a:p>
            <a:p>
              <a:pPr algn="ctr" defTabSz="1007943">
                <a:defRPr/>
              </a:pPr>
              <a:r>
                <a:rPr kumimoji="1" lang="en-US" altLang="ja-JP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2019</a:t>
              </a:r>
              <a:r>
                <a:rPr kumimoji="1" lang="ja-JP" altLang="en-US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年春、飲食店の衛生管理状態を整理収納の面から改善したいと考えた。 </a:t>
              </a:r>
              <a:r>
                <a:rPr kumimoji="1" lang="en-US" altLang="ja-JP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HACCP</a:t>
              </a:r>
              <a:r>
                <a:rPr kumimoji="1" lang="ja-JP" altLang="en-US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責任者を資格を取得</a:t>
              </a:r>
              <a:endParaRPr kumimoji="1" lang="en-US" altLang="ja-JP" sz="1984" b="1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endParaRPr>
            </a:p>
            <a:p>
              <a:pPr algn="ctr" defTabSz="1007943">
                <a:defRPr/>
              </a:pPr>
              <a:endParaRPr kumimoji="1" lang="en-US" altLang="ja-JP" sz="1984" b="1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endParaRPr>
            </a:p>
            <a:p>
              <a:pPr algn="ctr" defTabSz="1007943">
                <a:defRPr/>
              </a:pPr>
              <a:endParaRPr kumimoji="1" lang="en-US" altLang="ja-JP" sz="1984" b="1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endParaRPr>
            </a:p>
            <a:p>
              <a:pPr algn="ctr" defTabSz="1007943">
                <a:defRPr/>
              </a:pPr>
              <a:r>
                <a:rPr kumimoji="1" lang="en-US" altLang="ja-JP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2019</a:t>
              </a:r>
              <a:r>
                <a:rPr kumimoji="1" lang="ja-JP" altLang="en-US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年秋、飲食店の改善整理スタート</a:t>
              </a:r>
              <a:endParaRPr kumimoji="1" lang="en-US" altLang="ja-JP" sz="1984" b="1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endParaRPr>
            </a:p>
            <a:p>
              <a:pPr algn="ctr" defTabSz="1007943">
                <a:defRPr/>
              </a:pPr>
              <a:r>
                <a:rPr kumimoji="1" lang="ja-JP" altLang="en-US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同じ</a:t>
              </a:r>
              <a:r>
                <a:rPr kumimoji="1" lang="en-US" altLang="ja-JP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HACCP</a:t>
              </a:r>
              <a:r>
                <a:rPr kumimoji="1" lang="ja-JP" altLang="en-US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の知識を持った仲間が必要と考える</a:t>
              </a:r>
              <a:endParaRPr kumimoji="1" lang="en-US" altLang="ja-JP" sz="1984" b="1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endParaRPr>
            </a:p>
            <a:p>
              <a:pPr algn="ctr" defTabSz="1007943">
                <a:defRPr/>
              </a:pPr>
              <a:endParaRPr kumimoji="1" lang="en-US" altLang="ja-JP" sz="1984" b="1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endParaRPr>
            </a:p>
            <a:p>
              <a:pPr algn="ctr" defTabSz="1007943">
                <a:defRPr/>
              </a:pPr>
              <a:endParaRPr kumimoji="1" lang="en-US" altLang="ja-JP" sz="1984" b="1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endParaRPr>
            </a:p>
            <a:p>
              <a:pPr algn="ctr" defTabSz="1007943">
                <a:defRPr/>
              </a:pPr>
              <a:r>
                <a:rPr kumimoji="1" lang="en-US" altLang="ja-JP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2020</a:t>
              </a:r>
              <a:r>
                <a:rPr kumimoji="1" lang="ja-JP" altLang="en-US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年</a:t>
              </a:r>
              <a:r>
                <a:rPr kumimoji="1" lang="en-US" altLang="ja-JP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3</a:t>
              </a:r>
              <a:r>
                <a:rPr kumimoji="1" lang="ja-JP" altLang="en-US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月改善整理コンサルタント協会設立</a:t>
              </a:r>
              <a:endParaRPr kumimoji="1" lang="en-US" altLang="ja-JP" sz="1984" b="1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endParaRPr>
            </a:p>
            <a:p>
              <a:pPr algn="ctr" defTabSz="1007943">
                <a:defRPr/>
              </a:pPr>
              <a:br>
                <a:rPr kumimoji="1" lang="en-US" altLang="ja-JP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</a:br>
              <a:r>
                <a:rPr kumimoji="1" lang="ja-JP" altLang="en-US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飲食事業向け改善整理作業と</a:t>
              </a:r>
              <a:r>
                <a:rPr kumimoji="1" lang="en-US" altLang="ja-JP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HACCP</a:t>
              </a:r>
              <a:r>
                <a:rPr kumimoji="1" lang="ja-JP" altLang="en-US" sz="1984" b="1" dirty="0">
                  <a:solidFill>
                    <a:prstClr val="black"/>
                  </a:solidFill>
                  <a:latin typeface="游ゴシック Light" panose="020B0300000000000000" pitchFamily="50" charset="-128"/>
                  <a:ea typeface="游ゴシック Light" panose="020B0300000000000000" pitchFamily="50" charset="-128"/>
                </a:rPr>
                <a:t>講座を開催　　できるコンサルタントの育成に取り組んでいる</a:t>
              </a:r>
              <a:endParaRPr kumimoji="1" lang="en-US" altLang="ja-JP" sz="1984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endParaRPr>
            </a:p>
            <a:p>
              <a:pPr algn="ctr" defTabSz="1007943">
                <a:defRPr/>
              </a:pPr>
              <a:endParaRPr kumimoji="1" lang="ja-JP" altLang="en-US" sz="1984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" name="四角形: 角を丸くする 9">
              <a:extLst>
                <a:ext uri="{FF2B5EF4-FFF2-40B4-BE49-F238E27FC236}">
                  <a16:creationId xmlns:a16="http://schemas.microsoft.com/office/drawing/2014/main" id="{2A9B3A8A-58B6-460F-8094-1CEA3B389CCB}"/>
                </a:ext>
              </a:extLst>
            </p:cNvPr>
            <p:cNvSpPr/>
            <p:nvPr/>
          </p:nvSpPr>
          <p:spPr>
            <a:xfrm>
              <a:off x="8349291" y="2040430"/>
              <a:ext cx="121264" cy="468000"/>
            </a:xfrm>
            <a:prstGeom prst="round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>
                <a:defRPr/>
              </a:pPr>
              <a:endParaRPr kumimoji="1" lang="ja-JP" altLang="en-US" sz="1984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5" name="四角形: 角を丸くする 14">
              <a:extLst>
                <a:ext uri="{FF2B5EF4-FFF2-40B4-BE49-F238E27FC236}">
                  <a16:creationId xmlns:a16="http://schemas.microsoft.com/office/drawing/2014/main" id="{77BA2832-9D67-4029-9431-976AD7D4EC16}"/>
                </a:ext>
              </a:extLst>
            </p:cNvPr>
            <p:cNvSpPr/>
            <p:nvPr/>
          </p:nvSpPr>
          <p:spPr>
            <a:xfrm>
              <a:off x="8357029" y="3154286"/>
              <a:ext cx="105785" cy="468000"/>
            </a:xfrm>
            <a:prstGeom prst="round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>
                <a:defRPr/>
              </a:pPr>
              <a:endParaRPr kumimoji="1" lang="ja-JP" altLang="en-US" sz="1984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6" name="四角形: 角を丸くする 15">
              <a:extLst>
                <a:ext uri="{FF2B5EF4-FFF2-40B4-BE49-F238E27FC236}">
                  <a16:creationId xmlns:a16="http://schemas.microsoft.com/office/drawing/2014/main" id="{9A767B22-36C9-4B52-A097-4BE911514A3B}"/>
                </a:ext>
              </a:extLst>
            </p:cNvPr>
            <p:cNvSpPr/>
            <p:nvPr/>
          </p:nvSpPr>
          <p:spPr>
            <a:xfrm flipH="1">
              <a:off x="8349289" y="4268142"/>
              <a:ext cx="113525" cy="468000"/>
            </a:xfrm>
            <a:prstGeom prst="round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>
                <a:defRPr/>
              </a:pPr>
              <a:endParaRPr kumimoji="1" lang="ja-JP" altLang="en-US" sz="1984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41135B6-2400-4C27-BE5F-0E7CE4D089F0}"/>
              </a:ext>
            </a:extLst>
          </p:cNvPr>
          <p:cNvSpPr txBox="1"/>
          <p:nvPr/>
        </p:nvSpPr>
        <p:spPr>
          <a:xfrm>
            <a:off x="822634" y="5294763"/>
            <a:ext cx="4108817" cy="1732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07943">
              <a:defRPr/>
            </a:pPr>
            <a:r>
              <a:rPr kumimoji="1" lang="ja-JP" altLang="en-US" sz="1764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神戸市在住</a:t>
            </a:r>
            <a:endParaRPr kumimoji="1" lang="en-US" altLang="ja-JP" sz="1764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  <a:p>
            <a:pPr algn="ctr" defTabSz="1007943">
              <a:defRPr/>
            </a:pPr>
            <a:endParaRPr kumimoji="1" lang="en-US" altLang="ja-JP" sz="1764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  <a:p>
            <a:pPr algn="ctr" defTabSz="1007943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+mn-ea"/>
              </a:rPr>
              <a:t>整理収納アドバイザー</a:t>
            </a:r>
            <a:endParaRPr kumimoji="1" lang="en-US" altLang="ja-JP" dirty="0">
              <a:solidFill>
                <a:prstClr val="black"/>
              </a:solidFill>
              <a:latin typeface="+mn-ea"/>
            </a:endParaRPr>
          </a:p>
          <a:p>
            <a:pPr algn="ctr" defTabSz="503972">
              <a:defRPr/>
            </a:pPr>
            <a:r>
              <a:rPr lang="ja-JP" altLang="en-US" dirty="0">
                <a:solidFill>
                  <a:prstClr val="black"/>
                </a:solidFill>
                <a:latin typeface="+mn-ea"/>
              </a:rPr>
              <a:t>改善整理コンサルタント協会代表理事</a:t>
            </a:r>
            <a:endParaRPr lang="en-US" altLang="ja-JP" dirty="0">
              <a:solidFill>
                <a:prstClr val="black"/>
              </a:solidFill>
              <a:latin typeface="+mn-ea"/>
            </a:endParaRPr>
          </a:p>
          <a:p>
            <a:pPr algn="ctr" defTabSz="503972">
              <a:defRPr/>
            </a:pPr>
            <a:endParaRPr lang="en-US" altLang="ja-JP" sz="1764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  <a:p>
            <a:pPr algn="ctr" defTabSz="1007943">
              <a:defRPr/>
            </a:pPr>
            <a:endParaRPr kumimoji="1" lang="ja-JP" altLang="en-US" sz="1764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3516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8545A6A2-A536-48F6-AF1A-CC92BF506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030" y="466725"/>
            <a:ext cx="10097446" cy="2430587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BF6DE809-64E4-4E9C-A7B1-D93A7BA088E8}"/>
              </a:ext>
            </a:extLst>
          </p:cNvPr>
          <p:cNvGrpSpPr/>
          <p:nvPr/>
        </p:nvGrpSpPr>
        <p:grpSpPr>
          <a:xfrm>
            <a:off x="2840651" y="3814405"/>
            <a:ext cx="8964773" cy="2639644"/>
            <a:chOff x="377094" y="1876086"/>
            <a:chExt cx="4909396" cy="1049091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023BBC06-67BA-4793-A448-C7CD0FD9031B}"/>
                </a:ext>
              </a:extLst>
            </p:cNvPr>
            <p:cNvSpPr/>
            <p:nvPr/>
          </p:nvSpPr>
          <p:spPr>
            <a:xfrm>
              <a:off x="377094" y="1876086"/>
              <a:ext cx="4524983" cy="1049091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4000"/>
            </a:p>
          </p:txBody>
        </p: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8DE9FEC1-7F8E-4EE1-8059-B9A95E1BD052}"/>
                </a:ext>
              </a:extLst>
            </p:cNvPr>
            <p:cNvCxnSpPr>
              <a:cxnSpLocks/>
            </p:cNvCxnSpPr>
            <p:nvPr/>
          </p:nvCxnSpPr>
          <p:spPr>
            <a:xfrm>
              <a:off x="1942479" y="2057519"/>
              <a:ext cx="686398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8C39AED4-1E7E-4A1A-90EC-EACD0ACFF3A3}"/>
                </a:ext>
              </a:extLst>
            </p:cNvPr>
            <p:cNvCxnSpPr>
              <a:cxnSpLocks/>
            </p:cNvCxnSpPr>
            <p:nvPr/>
          </p:nvCxnSpPr>
          <p:spPr>
            <a:xfrm>
              <a:off x="1967176" y="2775750"/>
              <a:ext cx="66170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AB8B8E70-2422-4789-9ECA-983D5C9DFE65}"/>
                </a:ext>
              </a:extLst>
            </p:cNvPr>
            <p:cNvCxnSpPr>
              <a:cxnSpLocks/>
            </p:cNvCxnSpPr>
            <p:nvPr/>
          </p:nvCxnSpPr>
          <p:spPr>
            <a:xfrm>
              <a:off x="2080981" y="2285917"/>
              <a:ext cx="54789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A45756BB-866E-4CC4-80C6-A550475FFA60}"/>
                </a:ext>
              </a:extLst>
            </p:cNvPr>
            <p:cNvCxnSpPr>
              <a:cxnSpLocks/>
            </p:cNvCxnSpPr>
            <p:nvPr/>
          </p:nvCxnSpPr>
          <p:spPr>
            <a:xfrm>
              <a:off x="2080981" y="2530834"/>
              <a:ext cx="54789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3B6F3924-4862-4CB4-A282-7B56D90B1699}"/>
                </a:ext>
              </a:extLst>
            </p:cNvPr>
            <p:cNvGrpSpPr/>
            <p:nvPr/>
          </p:nvGrpSpPr>
          <p:grpSpPr>
            <a:xfrm>
              <a:off x="2627084" y="1989352"/>
              <a:ext cx="2659406" cy="883510"/>
              <a:chOff x="2589649" y="1981754"/>
              <a:chExt cx="2659406" cy="883510"/>
            </a:xfrm>
          </p:grpSpPr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040816D4-833E-4A92-8A3A-8D8FA2FFA8C7}"/>
                  </a:ext>
                </a:extLst>
              </p:cNvPr>
              <p:cNvSpPr txBox="1"/>
              <p:nvPr/>
            </p:nvSpPr>
            <p:spPr>
              <a:xfrm>
                <a:off x="2597638" y="2204084"/>
                <a:ext cx="2651417" cy="183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/>
                  <a:t>衛生的</a:t>
                </a:r>
                <a:r>
                  <a:rPr kumimoji="1" lang="ja-JP" altLang="en-US" sz="2400" dirty="0"/>
                  <a:t>な管理が重要です</a:t>
                </a:r>
                <a:endParaRPr kumimoji="1" lang="en-US" altLang="ja-JP" sz="2400" dirty="0"/>
              </a:p>
            </p:txBody>
          </p:sp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76B2AF21-64D0-47FA-8064-475B5C94D67E}"/>
                  </a:ext>
                </a:extLst>
              </p:cNvPr>
              <p:cNvSpPr txBox="1"/>
              <p:nvPr/>
            </p:nvSpPr>
            <p:spPr>
              <a:xfrm>
                <a:off x="2597638" y="2442932"/>
                <a:ext cx="2651417" cy="183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/>
                  <a:t>清潔 </a:t>
                </a:r>
                <a:r>
                  <a:rPr kumimoji="1" lang="en-US" altLang="ja-JP" sz="2400" dirty="0"/>
                  <a:t>/</a:t>
                </a:r>
                <a:r>
                  <a:rPr kumimoji="1" lang="ja-JP" altLang="en-US" sz="2400" dirty="0"/>
                  <a:t>汚染が</a:t>
                </a:r>
                <a:r>
                  <a:rPr kumimoji="1" lang="ja-JP" altLang="en-US" sz="2400"/>
                  <a:t>交差しない</a:t>
                </a:r>
                <a:endParaRPr kumimoji="1" lang="en-US" altLang="ja-JP" sz="2400" dirty="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43E833E6-D24C-4334-9224-B01FA9275F6D}"/>
                  </a:ext>
                </a:extLst>
              </p:cNvPr>
              <p:cNvSpPr txBox="1"/>
              <p:nvPr/>
            </p:nvSpPr>
            <p:spPr>
              <a:xfrm>
                <a:off x="2597638" y="1981754"/>
                <a:ext cx="2651417" cy="183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/>
                  <a:t>経費削減に</a:t>
                </a:r>
                <a:r>
                  <a:rPr kumimoji="1" lang="ja-JP" altLang="en-US" sz="2400"/>
                  <a:t>もなります</a:t>
                </a:r>
                <a:endParaRPr kumimoji="1" lang="en-US" altLang="ja-JP" sz="2400" dirty="0"/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6FFC71DD-32F0-4E4A-A793-C61E87D32A76}"/>
                  </a:ext>
                </a:extLst>
              </p:cNvPr>
              <p:cNvSpPr txBox="1"/>
              <p:nvPr/>
            </p:nvSpPr>
            <p:spPr>
              <a:xfrm>
                <a:off x="2589649" y="2681781"/>
                <a:ext cx="2651417" cy="183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/>
                  <a:t>虫</a:t>
                </a:r>
                <a:r>
                  <a:rPr kumimoji="1" lang="en-US" altLang="ja-JP" sz="2400" dirty="0"/>
                  <a:t>/</a:t>
                </a:r>
                <a:r>
                  <a:rPr kumimoji="1" lang="ja-JP" altLang="en-US" sz="2400" dirty="0"/>
                  <a:t>鼠</a:t>
                </a:r>
                <a:r>
                  <a:rPr kumimoji="1" lang="en-US" altLang="ja-JP" sz="2400" dirty="0"/>
                  <a:t>/</a:t>
                </a:r>
                <a:r>
                  <a:rPr kumimoji="1" lang="ja-JP" altLang="en-US" sz="2400" dirty="0"/>
                  <a:t>微生物</a:t>
                </a:r>
                <a:r>
                  <a:rPr kumimoji="1" lang="ja-JP" altLang="en-US" sz="2400"/>
                  <a:t>から守ります</a:t>
                </a:r>
                <a:endParaRPr kumimoji="1" lang="ja-JP" altLang="en-US" sz="2400" dirty="0"/>
              </a:p>
            </p:txBody>
          </p:sp>
        </p:grp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0E32D627-3527-4439-8050-9561656DD7E0}"/>
                </a:ext>
              </a:extLst>
            </p:cNvPr>
            <p:cNvSpPr txBox="1"/>
            <p:nvPr/>
          </p:nvSpPr>
          <p:spPr>
            <a:xfrm>
              <a:off x="403593" y="1953520"/>
              <a:ext cx="2031765" cy="2324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en-US" altLang="ja-JP" sz="3200" dirty="0"/>
                <a:t>A:</a:t>
              </a:r>
              <a:r>
                <a:rPr kumimoji="1" lang="en-US" altLang="ja-JP" sz="2800" dirty="0"/>
                <a:t>  </a:t>
              </a:r>
              <a:r>
                <a:rPr kumimoji="1" lang="ja-JP" altLang="en-US" sz="2800" dirty="0"/>
                <a:t>原材料の管理</a:t>
              </a:r>
              <a:endParaRPr kumimoji="1" lang="en-US" altLang="ja-JP" sz="2800" dirty="0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55EA0089-2B40-4E85-8C50-D0E78B08C4EF}"/>
                </a:ext>
              </a:extLst>
            </p:cNvPr>
            <p:cNvSpPr txBox="1"/>
            <p:nvPr/>
          </p:nvSpPr>
          <p:spPr>
            <a:xfrm>
              <a:off x="406796" y="2191493"/>
              <a:ext cx="1857808" cy="2324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en-US" altLang="ja-JP" sz="3200" dirty="0"/>
                <a:t>B:</a:t>
              </a:r>
              <a:r>
                <a:rPr kumimoji="1" lang="en-US" altLang="ja-JP" sz="2800" dirty="0"/>
                <a:t>  </a:t>
              </a:r>
              <a:r>
                <a:rPr kumimoji="1" lang="ja-JP" altLang="en-US" sz="2800" dirty="0"/>
                <a:t>掃除 </a:t>
              </a:r>
              <a:r>
                <a:rPr kumimoji="1" lang="en-US" altLang="ja-JP" sz="2800" dirty="0"/>
                <a:t>/ </a:t>
              </a:r>
              <a:r>
                <a:rPr kumimoji="1" lang="ja-JP" altLang="en-US" sz="2800" dirty="0"/>
                <a:t>道具</a:t>
              </a:r>
              <a:r>
                <a:rPr kumimoji="1" lang="ja-JP" altLang="en-US" sz="2800"/>
                <a:t>管理　　</a:t>
              </a:r>
              <a:endParaRPr kumimoji="1" lang="en-US" altLang="ja-JP" sz="2800" dirty="0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ED31D133-2532-46B6-96F9-BC2E9033D540}"/>
                </a:ext>
              </a:extLst>
            </p:cNvPr>
            <p:cNvSpPr txBox="1"/>
            <p:nvPr/>
          </p:nvSpPr>
          <p:spPr>
            <a:xfrm>
              <a:off x="406798" y="2429470"/>
              <a:ext cx="2031765" cy="2324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en-US" altLang="ja-JP" sz="3200" dirty="0"/>
                <a:t>C:</a:t>
              </a:r>
              <a:r>
                <a:rPr kumimoji="1" lang="en-US" altLang="ja-JP" sz="2800" dirty="0"/>
                <a:t>  </a:t>
              </a:r>
              <a:r>
                <a:rPr kumimoji="1" lang="ja-JP" altLang="en-US" sz="2800" dirty="0"/>
                <a:t>動線 </a:t>
              </a:r>
              <a:r>
                <a:rPr kumimoji="1" lang="en-US" altLang="ja-JP" sz="2800" dirty="0"/>
                <a:t>/ </a:t>
              </a:r>
              <a:r>
                <a:rPr kumimoji="1" lang="ja-JP" altLang="en-US" sz="2800" dirty="0"/>
                <a:t>交差</a:t>
              </a:r>
              <a:r>
                <a:rPr kumimoji="1" lang="ja-JP" altLang="en-US" sz="2800"/>
                <a:t>汚染　　</a:t>
              </a:r>
              <a:endParaRPr kumimoji="1" lang="en-US" altLang="ja-JP" sz="2800" dirty="0"/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C647EAAF-7C53-43F2-AE5E-1C8F07EF82AB}"/>
                </a:ext>
              </a:extLst>
            </p:cNvPr>
            <p:cNvSpPr txBox="1"/>
            <p:nvPr/>
          </p:nvSpPr>
          <p:spPr>
            <a:xfrm>
              <a:off x="406798" y="2667447"/>
              <a:ext cx="2031765" cy="2324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en-US" altLang="ja-JP" sz="3200" dirty="0"/>
                <a:t>D:</a:t>
              </a:r>
              <a:r>
                <a:rPr kumimoji="1" lang="en-US" altLang="ja-JP" sz="2800" dirty="0"/>
                <a:t>  </a:t>
              </a:r>
              <a:r>
                <a:rPr kumimoji="1" lang="ja-JP" altLang="en-US" sz="2800" dirty="0"/>
                <a:t>器具類の管理</a:t>
              </a: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A37819F-444D-4ED6-8202-4EAB67BC6E1B}"/>
              </a:ext>
            </a:extLst>
          </p:cNvPr>
          <p:cNvSpPr txBox="1"/>
          <p:nvPr/>
        </p:nvSpPr>
        <p:spPr>
          <a:xfrm>
            <a:off x="11794773" y="-3234"/>
            <a:ext cx="1683474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P11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19" name="星: 32 pt 18">
            <a:extLst>
              <a:ext uri="{FF2B5EF4-FFF2-40B4-BE49-F238E27FC236}">
                <a16:creationId xmlns:a16="http://schemas.microsoft.com/office/drawing/2014/main" id="{7B99BF08-D8BB-4DAB-A197-5E609CAA6E4B}"/>
              </a:ext>
            </a:extLst>
          </p:cNvPr>
          <p:cNvSpPr/>
          <p:nvPr/>
        </p:nvSpPr>
        <p:spPr>
          <a:xfrm>
            <a:off x="9337983" y="1022764"/>
            <a:ext cx="2467441" cy="2294034"/>
          </a:xfrm>
          <a:prstGeom prst="star32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937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9">
            <a:extLst>
              <a:ext uri="{FF2B5EF4-FFF2-40B4-BE49-F238E27FC236}">
                <a16:creationId xmlns:a16="http://schemas.microsoft.com/office/drawing/2014/main" id="{F3C784D0-20CD-455B-81D9-3B1F952F6530}"/>
              </a:ext>
            </a:extLst>
          </p:cNvPr>
          <p:cNvSpPr txBox="1"/>
          <p:nvPr/>
        </p:nvSpPr>
        <p:spPr>
          <a:xfrm>
            <a:off x="2865409" y="1064737"/>
            <a:ext cx="7708954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2400" dirty="0">
                <a:solidFill>
                  <a:srgbClr val="FF0000"/>
                </a:solidFill>
              </a:rPr>
              <a:t>清潔区域と汚染区域が交わらないようにしましょう</a:t>
            </a:r>
            <a:endParaRPr kumimoji="1"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1A4242F-06E6-447E-8F2D-8B48A63140B0}"/>
              </a:ext>
            </a:extLst>
          </p:cNvPr>
          <p:cNvSpPr/>
          <p:nvPr/>
        </p:nvSpPr>
        <p:spPr>
          <a:xfrm>
            <a:off x="1680367" y="312943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７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「清潔区域」意識していますか？</a:t>
            </a:r>
            <a:endParaRPr kumimoji="1" lang="ja-JP" altLang="en-US" sz="4000" b="1" dirty="0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401E249A-BF19-48DB-A0DF-8582CD764366}"/>
              </a:ext>
            </a:extLst>
          </p:cNvPr>
          <p:cNvGrpSpPr/>
          <p:nvPr/>
        </p:nvGrpSpPr>
        <p:grpSpPr>
          <a:xfrm>
            <a:off x="2601127" y="1622195"/>
            <a:ext cx="8691555" cy="5388679"/>
            <a:chOff x="926984" y="1180405"/>
            <a:chExt cx="8691555" cy="5388679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49DE691D-4AE6-4E86-B45E-D0A6738330CC}"/>
                </a:ext>
              </a:extLst>
            </p:cNvPr>
            <p:cNvSpPr txBox="1"/>
            <p:nvPr/>
          </p:nvSpPr>
          <p:spPr>
            <a:xfrm>
              <a:off x="3391783" y="1180405"/>
              <a:ext cx="61385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/>
                <a:t>材料の搬入  </a:t>
              </a:r>
              <a:r>
                <a:rPr kumimoji="1" lang="en-US" altLang="ja-JP" sz="2800" dirty="0"/>
                <a:t>/</a:t>
              </a:r>
              <a:r>
                <a:rPr kumimoji="1" lang="ja-JP" altLang="en-US" sz="2800" dirty="0"/>
                <a:t>  材料の洗浄</a:t>
              </a:r>
              <a:endParaRPr kumimoji="1" lang="en-US" altLang="ja-JP" sz="2800" dirty="0"/>
            </a:p>
            <a:p>
              <a:r>
                <a:rPr kumimoji="1" lang="ja-JP" altLang="en-US" sz="2800" dirty="0"/>
                <a:t>更衣室　トイレ  </a:t>
              </a:r>
              <a:r>
                <a:rPr kumimoji="1" lang="en-US" altLang="ja-JP" sz="2800" dirty="0"/>
                <a:t>/</a:t>
              </a:r>
              <a:r>
                <a:rPr kumimoji="1" lang="ja-JP" altLang="en-US" sz="2800" dirty="0"/>
                <a:t>  外部と接する場所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D2B43C3A-99D1-44B7-9C4D-C939735B89C8}"/>
                </a:ext>
              </a:extLst>
            </p:cNvPr>
            <p:cNvSpPr txBox="1"/>
            <p:nvPr/>
          </p:nvSpPr>
          <p:spPr>
            <a:xfrm>
              <a:off x="3391783" y="2363302"/>
              <a:ext cx="60563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/>
                <a:t>冷蔵庫・冷凍庫  </a:t>
              </a:r>
              <a:r>
                <a:rPr kumimoji="1" lang="en-US" altLang="ja-JP" sz="2800" dirty="0"/>
                <a:t>/</a:t>
              </a:r>
              <a:r>
                <a:rPr kumimoji="1" lang="ja-JP" altLang="en-US" sz="2800" dirty="0"/>
                <a:t>  調理の下準備</a:t>
              </a:r>
              <a:endParaRPr kumimoji="1" lang="en-US" altLang="ja-JP" sz="2800" dirty="0"/>
            </a:p>
            <a:p>
              <a:r>
                <a:rPr kumimoji="1" lang="ja-JP" altLang="en-US" sz="2800" dirty="0"/>
                <a:t>ドリンクコーナー</a:t>
              </a:r>
            </a:p>
          </p:txBody>
        </p:sp>
        <p:sp>
          <p:nvSpPr>
            <p:cNvPr id="20" name="テキスト ボックス 5">
              <a:extLst>
                <a:ext uri="{FF2B5EF4-FFF2-40B4-BE49-F238E27FC236}">
                  <a16:creationId xmlns:a16="http://schemas.microsoft.com/office/drawing/2014/main" id="{DA65617C-1A31-4A85-A2A5-90CF6764B08F}"/>
                </a:ext>
              </a:extLst>
            </p:cNvPr>
            <p:cNvSpPr txBox="1"/>
            <p:nvPr/>
          </p:nvSpPr>
          <p:spPr>
            <a:xfrm>
              <a:off x="3391783" y="3606964"/>
              <a:ext cx="6226756" cy="95410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2800" dirty="0"/>
                <a:t>生で提供する調理</a:t>
              </a:r>
              <a:r>
                <a:rPr kumimoji="1" lang="en-US" altLang="ja-JP" sz="2800" dirty="0"/>
                <a:t>  /  </a:t>
              </a:r>
              <a:r>
                <a:rPr kumimoji="1" lang="ja-JP" altLang="en-US" sz="2800" dirty="0"/>
                <a:t>加熱する調理</a:t>
              </a:r>
              <a:endParaRPr kumimoji="1" lang="en-US" altLang="ja-JP" sz="2800" dirty="0"/>
            </a:p>
            <a:p>
              <a:r>
                <a:rPr kumimoji="1" lang="ja-JP" altLang="en-US" sz="2800" dirty="0"/>
                <a:t>盛り付け  </a:t>
              </a:r>
              <a:r>
                <a:rPr kumimoji="1" lang="en-US" altLang="ja-JP" sz="2800" dirty="0"/>
                <a:t>/  </a:t>
              </a:r>
              <a:r>
                <a:rPr kumimoji="1" lang="ja-JP" altLang="en-US" sz="2800" dirty="0"/>
                <a:t>包装</a:t>
              </a:r>
            </a:p>
          </p:txBody>
        </p:sp>
        <p:sp>
          <p:nvSpPr>
            <p:cNvPr id="21" name="テキスト ボックス 6">
              <a:extLst>
                <a:ext uri="{FF2B5EF4-FFF2-40B4-BE49-F238E27FC236}">
                  <a16:creationId xmlns:a16="http://schemas.microsoft.com/office/drawing/2014/main" id="{2AF2CAE4-1E2C-4596-AF10-5178FEF9879C}"/>
                </a:ext>
              </a:extLst>
            </p:cNvPr>
            <p:cNvSpPr txBox="1"/>
            <p:nvPr/>
          </p:nvSpPr>
          <p:spPr>
            <a:xfrm>
              <a:off x="3391783" y="5993755"/>
              <a:ext cx="4363595" cy="52322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2800" dirty="0"/>
                <a:t>洗い場  </a:t>
              </a:r>
              <a:r>
                <a:rPr kumimoji="1" lang="en-US" altLang="ja-JP" sz="2800" dirty="0"/>
                <a:t>/</a:t>
              </a:r>
              <a:r>
                <a:rPr kumimoji="1" lang="ja-JP" altLang="en-US" sz="2800" dirty="0"/>
                <a:t>  ゴミ出し</a:t>
              </a:r>
              <a:r>
                <a:rPr kumimoji="1" lang="en-US" altLang="ja-JP" sz="2800" dirty="0"/>
                <a:t> / </a:t>
              </a:r>
              <a:r>
                <a:rPr kumimoji="1" lang="ja-JP" altLang="en-US" sz="2800" dirty="0"/>
                <a:t>出荷</a:t>
              </a:r>
            </a:p>
          </p:txBody>
        </p:sp>
        <p:sp>
          <p:nvSpPr>
            <p:cNvPr id="23" name="テキスト ボックス 5">
              <a:extLst>
                <a:ext uri="{FF2B5EF4-FFF2-40B4-BE49-F238E27FC236}">
                  <a16:creationId xmlns:a16="http://schemas.microsoft.com/office/drawing/2014/main" id="{35D34A30-DD67-4EBA-966F-78817E249DD2}"/>
                </a:ext>
              </a:extLst>
            </p:cNvPr>
            <p:cNvSpPr txBox="1"/>
            <p:nvPr/>
          </p:nvSpPr>
          <p:spPr>
            <a:xfrm>
              <a:off x="3391783" y="4978777"/>
              <a:ext cx="4658426" cy="52322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2800" dirty="0"/>
                <a:t>配膳  </a:t>
              </a:r>
              <a:r>
                <a:rPr kumimoji="1" lang="en-US" altLang="ja-JP" sz="2800" dirty="0"/>
                <a:t>/  </a:t>
              </a:r>
              <a:r>
                <a:rPr kumimoji="1" lang="ja-JP" altLang="en-US" sz="2800" dirty="0"/>
                <a:t>販売商品の袋詰め</a:t>
              </a:r>
              <a:endParaRPr kumimoji="1" lang="en-US" altLang="ja-JP" sz="2800" dirty="0"/>
            </a:p>
          </p:txBody>
        </p: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B5C3DF10-5726-4951-9DB7-07C7216A495A}"/>
                </a:ext>
              </a:extLst>
            </p:cNvPr>
            <p:cNvGrpSpPr/>
            <p:nvPr/>
          </p:nvGrpSpPr>
          <p:grpSpPr>
            <a:xfrm>
              <a:off x="926984" y="1201515"/>
              <a:ext cx="2127004" cy="5367569"/>
              <a:chOff x="926984" y="1201515"/>
              <a:chExt cx="2127004" cy="5367569"/>
            </a:xfrm>
          </p:grpSpPr>
          <p:sp>
            <p:nvSpPr>
              <p:cNvPr id="26" name="右矢印 51">
                <a:extLst>
                  <a:ext uri="{FF2B5EF4-FFF2-40B4-BE49-F238E27FC236}">
                    <a16:creationId xmlns:a16="http://schemas.microsoft.com/office/drawing/2014/main" id="{A42DCA0A-D317-41D3-B589-C0EA951E207C}"/>
                  </a:ext>
                </a:extLst>
              </p:cNvPr>
              <p:cNvSpPr/>
              <p:nvPr/>
            </p:nvSpPr>
            <p:spPr>
              <a:xfrm rot="5400000" flipV="1">
                <a:off x="810321" y="4789979"/>
                <a:ext cx="2357243" cy="377597"/>
              </a:xfrm>
              <a:prstGeom prst="rightArrow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右矢印 13">
                <a:extLst>
                  <a:ext uri="{FF2B5EF4-FFF2-40B4-BE49-F238E27FC236}">
                    <a16:creationId xmlns:a16="http://schemas.microsoft.com/office/drawing/2014/main" id="{F626F632-186F-4F11-BF83-D19CC153DF56}"/>
                  </a:ext>
                </a:extLst>
              </p:cNvPr>
              <p:cNvSpPr/>
              <p:nvPr/>
            </p:nvSpPr>
            <p:spPr>
              <a:xfrm rot="5400000" flipV="1">
                <a:off x="833434" y="2317513"/>
                <a:ext cx="2311013" cy="377598"/>
              </a:xfrm>
              <a:prstGeom prst="rightArrow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角丸四角形 36">
                <a:extLst>
                  <a:ext uri="{FF2B5EF4-FFF2-40B4-BE49-F238E27FC236}">
                    <a16:creationId xmlns:a16="http://schemas.microsoft.com/office/drawing/2014/main" id="{68BCE9F1-71E2-4B9E-863A-9FB3CD7E85E9}"/>
                  </a:ext>
                </a:extLst>
              </p:cNvPr>
              <p:cNvSpPr/>
              <p:nvPr/>
            </p:nvSpPr>
            <p:spPr>
              <a:xfrm>
                <a:off x="962944" y="5931186"/>
                <a:ext cx="2052000" cy="637898"/>
              </a:xfrm>
              <a:prstGeom prst="roundRect">
                <a:avLst/>
              </a:prstGeom>
              <a:solidFill>
                <a:srgbClr val="ECB2B2"/>
              </a:solidFill>
              <a:ln w="285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00" dirty="0"/>
                  <a:t>汚染区域</a:t>
                </a:r>
              </a:p>
            </p:txBody>
          </p:sp>
          <p:sp>
            <p:nvSpPr>
              <p:cNvPr id="29" name="角丸四角形 4">
                <a:extLst>
                  <a:ext uri="{FF2B5EF4-FFF2-40B4-BE49-F238E27FC236}">
                    <a16:creationId xmlns:a16="http://schemas.microsoft.com/office/drawing/2014/main" id="{6247796C-6D8B-46C9-9E33-893F1CDBC12A}"/>
                  </a:ext>
                </a:extLst>
              </p:cNvPr>
              <p:cNvSpPr/>
              <p:nvPr/>
            </p:nvSpPr>
            <p:spPr>
              <a:xfrm>
                <a:off x="1001988" y="1201515"/>
                <a:ext cx="2052000" cy="637898"/>
              </a:xfrm>
              <a:prstGeom prst="roundRect">
                <a:avLst/>
              </a:prstGeom>
              <a:solidFill>
                <a:srgbClr val="ECB2B2"/>
              </a:solidFill>
              <a:ln w="285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00" dirty="0"/>
                  <a:t>汚染区域</a:t>
                </a:r>
              </a:p>
            </p:txBody>
          </p:sp>
          <p:sp>
            <p:nvSpPr>
              <p:cNvPr id="30" name="角丸四角形 35">
                <a:extLst>
                  <a:ext uri="{FF2B5EF4-FFF2-40B4-BE49-F238E27FC236}">
                    <a16:creationId xmlns:a16="http://schemas.microsoft.com/office/drawing/2014/main" id="{27CB5E1E-7CEA-420A-B3CE-617E7FD99374}"/>
                  </a:ext>
                </a:extLst>
              </p:cNvPr>
              <p:cNvSpPr/>
              <p:nvPr/>
            </p:nvSpPr>
            <p:spPr>
              <a:xfrm>
                <a:off x="962944" y="3566351"/>
                <a:ext cx="2052000" cy="637898"/>
              </a:xfrm>
              <a:prstGeom prst="roundRect">
                <a:avLst/>
              </a:prstGeom>
              <a:solidFill>
                <a:srgbClr val="C6F5FE"/>
              </a:solidFill>
              <a:ln w="285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00" dirty="0"/>
                  <a:t>清潔区域</a:t>
                </a:r>
              </a:p>
            </p:txBody>
          </p:sp>
          <p:sp>
            <p:nvSpPr>
              <p:cNvPr id="31" name="角丸四角形 43">
                <a:extLst>
                  <a:ext uri="{FF2B5EF4-FFF2-40B4-BE49-F238E27FC236}">
                    <a16:creationId xmlns:a16="http://schemas.microsoft.com/office/drawing/2014/main" id="{89B821A8-A903-4DBA-9222-10F111EF9B5C}"/>
                  </a:ext>
                </a:extLst>
              </p:cNvPr>
              <p:cNvSpPr/>
              <p:nvPr/>
            </p:nvSpPr>
            <p:spPr>
              <a:xfrm>
                <a:off x="962943" y="2383933"/>
                <a:ext cx="2052000" cy="63789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00" dirty="0"/>
                  <a:t>準清潔区域</a:t>
                </a:r>
              </a:p>
            </p:txBody>
          </p:sp>
          <p:sp>
            <p:nvSpPr>
              <p:cNvPr id="32" name="角丸四角形 43">
                <a:extLst>
                  <a:ext uri="{FF2B5EF4-FFF2-40B4-BE49-F238E27FC236}">
                    <a16:creationId xmlns:a16="http://schemas.microsoft.com/office/drawing/2014/main" id="{F1E64A87-0E9C-4CFF-BA06-B5A5656128DA}"/>
                  </a:ext>
                </a:extLst>
              </p:cNvPr>
              <p:cNvSpPr/>
              <p:nvPr/>
            </p:nvSpPr>
            <p:spPr>
              <a:xfrm>
                <a:off x="926984" y="4796294"/>
                <a:ext cx="2052000" cy="63789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00" dirty="0"/>
                  <a:t>準清潔区域</a:t>
                </a:r>
              </a:p>
            </p:txBody>
          </p:sp>
        </p:grp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E7F13C0-521C-4FF2-89D6-3816BB091EED}"/>
              </a:ext>
            </a:extLst>
          </p:cNvPr>
          <p:cNvSpPr txBox="1"/>
          <p:nvPr/>
        </p:nvSpPr>
        <p:spPr>
          <a:xfrm>
            <a:off x="11794773" y="-3234"/>
            <a:ext cx="1683474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P11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A1FA7B8-C121-4C80-9C08-EC33AF378433}"/>
              </a:ext>
            </a:extLst>
          </p:cNvPr>
          <p:cNvSpPr/>
          <p:nvPr/>
        </p:nvSpPr>
        <p:spPr>
          <a:xfrm>
            <a:off x="2147093" y="3989439"/>
            <a:ext cx="9465215" cy="9393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840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FA0A5A-52CE-4011-A59D-CF23582FF0AD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８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食材の保管方法</a:t>
            </a:r>
            <a:endParaRPr kumimoji="1" lang="ja-JP" altLang="en-US" sz="4000" b="1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0C04802-EFC8-477D-A23B-FF8D5749FDC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55031" y="2210884"/>
            <a:ext cx="9137650" cy="409830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AE6F9AB-EFCF-40DE-967D-5109AA65F1AE}"/>
              </a:ext>
            </a:extLst>
          </p:cNvPr>
          <p:cNvSpPr txBox="1"/>
          <p:nvPr/>
        </p:nvSpPr>
        <p:spPr>
          <a:xfrm>
            <a:off x="2305046" y="1052015"/>
            <a:ext cx="7286423" cy="1200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・段ボール、トロ箱を調理台に置かない</a:t>
            </a:r>
            <a:endParaRPr kumimoji="1" lang="en-US" altLang="ja-JP" sz="2800" dirty="0"/>
          </a:p>
          <a:p>
            <a:pPr defTabSz="457186">
              <a:defRPr/>
            </a:pPr>
            <a:r>
              <a:rPr kumimoji="1" lang="ja-JP" altLang="en-US" sz="2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・交差汚染</a:t>
            </a:r>
            <a:r>
              <a:rPr kumimoji="1" lang="en-US" altLang="ja-JP" sz="2800" dirty="0">
                <a:solidFill>
                  <a:prstClr val="black"/>
                </a:solidFill>
                <a:latin typeface="+mn-ea"/>
              </a:rPr>
              <a:t>(※)</a:t>
            </a:r>
            <a:r>
              <a:rPr kumimoji="1" lang="ja-JP" altLang="en-US" sz="2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をしない</a:t>
            </a:r>
            <a:endParaRPr kumimoji="1" lang="en-US" altLang="ja-JP" sz="28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endParaRPr kumimoji="1" lang="en-US" altLang="ja-JP" sz="160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FC4B45-A043-4E7A-9248-4AB6AE5AB3D9}"/>
              </a:ext>
            </a:extLst>
          </p:cNvPr>
          <p:cNvSpPr txBox="1"/>
          <p:nvPr/>
        </p:nvSpPr>
        <p:spPr>
          <a:xfrm>
            <a:off x="4177845" y="6455340"/>
            <a:ext cx="506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受入場所を確保しましょう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7472D5-C8FA-4AAD-B851-709D93DB7DCE}"/>
              </a:ext>
            </a:extLst>
          </p:cNvPr>
          <p:cNvSpPr txBox="1"/>
          <p:nvPr/>
        </p:nvSpPr>
        <p:spPr>
          <a:xfrm>
            <a:off x="6859852" y="1626110"/>
            <a:ext cx="4899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+mn-ea"/>
              </a:rPr>
              <a:t>※</a:t>
            </a:r>
            <a:r>
              <a:rPr kumimoji="1" lang="ja-JP" altLang="en-US" sz="1600" dirty="0">
                <a:latin typeface="+mn-ea"/>
              </a:rPr>
              <a:t>交差汚染：汚染している可能性のあるものが</a:t>
            </a:r>
            <a:br>
              <a:rPr kumimoji="1" lang="en-US" altLang="ja-JP" sz="1600" dirty="0">
                <a:latin typeface="+mn-ea"/>
              </a:rPr>
            </a:br>
            <a:r>
              <a:rPr kumimoji="1" lang="ja-JP" altLang="en-US" sz="1600" dirty="0">
                <a:latin typeface="+mn-ea"/>
              </a:rPr>
              <a:t>　清潔ゾーンと交差すること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0F38CC5-30FF-460E-AEF3-5DBD20DA95C1}"/>
              </a:ext>
            </a:extLst>
          </p:cNvPr>
          <p:cNvSpPr txBox="1"/>
          <p:nvPr/>
        </p:nvSpPr>
        <p:spPr>
          <a:xfrm>
            <a:off x="11753179" y="13098"/>
            <a:ext cx="17049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P12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1999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80D88A3-563A-4340-B5B9-F8946EA33282}"/>
              </a:ext>
            </a:extLst>
          </p:cNvPr>
          <p:cNvSpPr txBox="1"/>
          <p:nvPr/>
        </p:nvSpPr>
        <p:spPr>
          <a:xfrm>
            <a:off x="1978300" y="1077303"/>
            <a:ext cx="9470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dirty="0"/>
              <a:t>食材の保管は段ボールから出しましょう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C7818A0-CA87-4DE9-842E-593B4D0CCA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461"/>
          <a:stretch/>
        </p:blipFill>
        <p:spPr>
          <a:xfrm>
            <a:off x="2184994" y="2459205"/>
            <a:ext cx="3855427" cy="456182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BFFEB77-EF2C-4B3E-B26C-996BFC8D64CF}"/>
              </a:ext>
            </a:extLst>
          </p:cNvPr>
          <p:cNvSpPr txBox="1"/>
          <p:nvPr/>
        </p:nvSpPr>
        <p:spPr>
          <a:xfrm>
            <a:off x="5821408" y="2261773"/>
            <a:ext cx="6359149" cy="4616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・調味料の開封日・使用期限を記入</a:t>
            </a:r>
            <a:endParaRPr kumimoji="1" lang="en-US" altLang="ja-JP" sz="2800" dirty="0"/>
          </a:p>
          <a:p>
            <a:endParaRPr kumimoji="1" lang="en-US" altLang="ja-JP" sz="2800" dirty="0"/>
          </a:p>
          <a:p>
            <a:r>
              <a:rPr kumimoji="1" lang="ja-JP" altLang="en-US" sz="2800" dirty="0"/>
              <a:t>・種類ごとに保存場所を分ける</a:t>
            </a:r>
            <a:endParaRPr kumimoji="1" lang="en-US" altLang="ja-JP" sz="2800" dirty="0"/>
          </a:p>
          <a:p>
            <a:endParaRPr kumimoji="1" lang="en-US" altLang="ja-JP" sz="2800" dirty="0"/>
          </a:p>
          <a:p>
            <a:r>
              <a:rPr kumimoji="1" lang="ja-JP" altLang="en-US" sz="2800" dirty="0"/>
              <a:t>・運搬されてきた箱を使わない</a:t>
            </a:r>
            <a:endParaRPr kumimoji="1" lang="en-US" altLang="ja-JP" sz="2800" dirty="0"/>
          </a:p>
          <a:p>
            <a:endParaRPr kumimoji="1" lang="en-US" altLang="ja-JP" sz="2800" dirty="0"/>
          </a:p>
          <a:p>
            <a:r>
              <a:rPr kumimoji="1" lang="ja-JP" altLang="en-US" sz="2800" dirty="0"/>
              <a:t>・食材は保管容器に移す</a:t>
            </a:r>
            <a:endParaRPr kumimoji="1" lang="en-US" altLang="ja-JP" sz="2800" dirty="0"/>
          </a:p>
          <a:p>
            <a:endParaRPr kumimoji="1" lang="en-US" altLang="ja-JP" sz="2800" dirty="0"/>
          </a:p>
          <a:p>
            <a:r>
              <a:rPr kumimoji="1" lang="ja-JP" altLang="en-US" sz="2800" dirty="0"/>
              <a:t>・先入れ先出し管理</a:t>
            </a:r>
            <a:endParaRPr kumimoji="1" lang="en-US" altLang="ja-JP" sz="2800" dirty="0"/>
          </a:p>
          <a:p>
            <a:r>
              <a:rPr kumimoji="1" lang="ja-JP" altLang="en-US" sz="2800" dirty="0"/>
              <a:t>　</a:t>
            </a:r>
            <a:r>
              <a:rPr kumimoji="1" lang="en-US" altLang="ja-JP" sz="2800" dirty="0"/>
              <a:t>(</a:t>
            </a:r>
            <a:r>
              <a:rPr kumimoji="1" lang="ja-JP" altLang="en-US" sz="2800" dirty="0"/>
              <a:t>賞味期限の早いものから使う</a:t>
            </a:r>
            <a:r>
              <a:rPr kumimoji="1" lang="en-US" altLang="ja-JP" sz="2800" dirty="0"/>
              <a:t>)</a:t>
            </a:r>
          </a:p>
          <a:p>
            <a:endParaRPr kumimoji="1" lang="ja-JP" altLang="en-US" sz="140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19B7808-EBF9-4428-BAF9-91CD509C1D25}"/>
              </a:ext>
            </a:extLst>
          </p:cNvPr>
          <p:cNvSpPr txBox="1"/>
          <p:nvPr/>
        </p:nvSpPr>
        <p:spPr>
          <a:xfrm>
            <a:off x="2180102" y="2971353"/>
            <a:ext cx="38603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画像提供：エレクター株式会社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57A1099-9B66-4804-A0CF-CDC935651F4D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８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食材の保管方法</a:t>
            </a:r>
            <a:endParaRPr kumimoji="1" lang="ja-JP" altLang="en-US" sz="40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612D75-A6D4-463E-B87A-E625DCBE5CF1}"/>
              </a:ext>
            </a:extLst>
          </p:cNvPr>
          <p:cNvSpPr txBox="1"/>
          <p:nvPr/>
        </p:nvSpPr>
        <p:spPr>
          <a:xfrm>
            <a:off x="11753179" y="13098"/>
            <a:ext cx="17049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P12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61225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4A13D8B-F66A-4D5E-9E7F-F650B26B911D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８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食材の保管方法</a:t>
            </a:r>
            <a:endParaRPr kumimoji="1" lang="ja-JP" altLang="en-US" sz="40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77E578-7E1F-44BA-BA6B-270F07A4D7A8}"/>
              </a:ext>
            </a:extLst>
          </p:cNvPr>
          <p:cNvSpPr txBox="1"/>
          <p:nvPr/>
        </p:nvSpPr>
        <p:spPr>
          <a:xfrm>
            <a:off x="2155032" y="1216037"/>
            <a:ext cx="8199587" cy="261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6">
              <a:defRPr/>
            </a:pPr>
            <a:r>
              <a:rPr kumimoji="1" lang="ja-JP" altLang="en-US" sz="28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冷蔵庫の保存場所を決めましょう</a:t>
            </a:r>
            <a:endParaRPr kumimoji="1" lang="en-US" altLang="ja-JP" sz="2800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+mn-ea"/>
              </a:rPr>
              <a:t>　</a:t>
            </a:r>
            <a:endParaRPr kumimoji="1" lang="en-US" altLang="ja-JP" sz="2400" dirty="0">
              <a:solidFill>
                <a:prstClr val="black"/>
              </a:solidFill>
              <a:latin typeface="+mn-ea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+mn-ea"/>
              </a:rPr>
              <a:t>・冷蔵庫の中に</a:t>
            </a:r>
            <a:r>
              <a:rPr kumimoji="1" lang="ja-JP" altLang="en-US" sz="2400" dirty="0">
                <a:solidFill>
                  <a:srgbClr val="FF0000"/>
                </a:solidFill>
                <a:latin typeface="+mn-ea"/>
              </a:rPr>
              <a:t>段ボールをそのまま入れない</a:t>
            </a:r>
            <a:endParaRPr kumimoji="1" lang="en-US" altLang="ja-JP" sz="2400" dirty="0">
              <a:solidFill>
                <a:srgbClr val="FF0000"/>
              </a:solidFill>
              <a:latin typeface="+mn-ea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+mn-ea"/>
              </a:rPr>
              <a:t>・</a:t>
            </a:r>
            <a:r>
              <a:rPr kumimoji="1" lang="ja-JP" altLang="en-US" sz="2400" dirty="0">
                <a:solidFill>
                  <a:srgbClr val="FF0000"/>
                </a:solidFill>
                <a:latin typeface="+mn-ea"/>
              </a:rPr>
              <a:t>生で提供するものは  冷蔵庫の上段</a:t>
            </a:r>
            <a:r>
              <a:rPr kumimoji="1" lang="ja-JP" altLang="en-US" sz="2400" dirty="0">
                <a:solidFill>
                  <a:prstClr val="black"/>
                </a:solidFill>
                <a:latin typeface="+mn-ea"/>
              </a:rPr>
              <a:t>管理にする</a:t>
            </a:r>
            <a:endParaRPr kumimoji="1" lang="en-US" altLang="ja-JP" sz="2400" dirty="0">
              <a:solidFill>
                <a:prstClr val="black"/>
              </a:solidFill>
              <a:latin typeface="+mn-ea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+mn-ea"/>
              </a:rPr>
              <a:t>　</a:t>
            </a:r>
            <a:r>
              <a:rPr kumimoji="1" lang="ja-JP" altLang="en-US" sz="2800" dirty="0">
                <a:solidFill>
                  <a:prstClr val="black"/>
                </a:solidFill>
                <a:latin typeface="+mn-ea"/>
              </a:rPr>
              <a:t>　</a:t>
            </a:r>
            <a:r>
              <a:rPr kumimoji="1" lang="ja-JP" altLang="en-US" sz="2000" dirty="0">
                <a:solidFill>
                  <a:prstClr val="black"/>
                </a:solidFill>
                <a:latin typeface="+mn-ea"/>
              </a:rPr>
              <a:t>例）サラダ、果物など「火」を通さないモノ</a:t>
            </a:r>
            <a:endParaRPr kumimoji="1" lang="en-US" altLang="ja-JP" sz="2000" dirty="0">
              <a:solidFill>
                <a:prstClr val="black"/>
              </a:solidFill>
              <a:latin typeface="+mn-ea"/>
            </a:endParaRPr>
          </a:p>
          <a:p>
            <a:pPr defTabSz="457186"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+mn-ea"/>
              </a:rPr>
              <a:t>　　　　  刺身、豆腐、ポテトサラダなど調理済みのモノ</a:t>
            </a:r>
          </a:p>
          <a:p>
            <a:pPr defTabSz="457186">
              <a:defRPr/>
            </a:pPr>
            <a:endParaRPr kumimoji="1" lang="en-US" altLang="ja-JP" sz="160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589022A-6BDE-4274-989E-97D461607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235" y="4343772"/>
            <a:ext cx="2942521" cy="249311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0357F85-6BDC-4F10-AF1D-7F768F23322E}"/>
              </a:ext>
            </a:extLst>
          </p:cNvPr>
          <p:cNvSpPr txBox="1"/>
          <p:nvPr/>
        </p:nvSpPr>
        <p:spPr>
          <a:xfrm>
            <a:off x="3286765" y="3876622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solidFill>
                  <a:srgbClr val="FF0000"/>
                </a:solidFill>
              </a:rPr>
              <a:t>　</a:t>
            </a:r>
            <a:r>
              <a:rPr kumimoji="1" lang="ja-JP" altLang="en-US" sz="2400" dirty="0">
                <a:solidFill>
                  <a:srgbClr val="FF0000"/>
                </a:solidFill>
              </a:rPr>
              <a:t>交差汚染しない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2DB35A1-167E-4E19-96C8-B272A4BB1606}"/>
              </a:ext>
            </a:extLst>
          </p:cNvPr>
          <p:cNvSpPr txBox="1"/>
          <p:nvPr/>
        </p:nvSpPr>
        <p:spPr>
          <a:xfrm>
            <a:off x="11753179" y="13098"/>
            <a:ext cx="17049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P13</a:t>
            </a:r>
            <a:endParaRPr kumimoji="1" lang="ja-JP" altLang="en-US" sz="2000" b="1" dirty="0">
              <a:latin typeface="+mn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323365F-DA02-17D8-6490-87FAE2C54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000" y="4474546"/>
            <a:ext cx="3472361" cy="2231570"/>
          </a:xfrm>
          <a:prstGeom prst="rect">
            <a:avLst/>
          </a:prstGeom>
        </p:spPr>
      </p:pic>
      <p:sp>
        <p:nvSpPr>
          <p:cNvPr id="2" name="乗算記号 1">
            <a:extLst>
              <a:ext uri="{FF2B5EF4-FFF2-40B4-BE49-F238E27FC236}">
                <a16:creationId xmlns:a16="http://schemas.microsoft.com/office/drawing/2014/main" id="{F7D29280-B899-4768-9B1F-EDF145A35358}"/>
              </a:ext>
            </a:extLst>
          </p:cNvPr>
          <p:cNvSpPr/>
          <p:nvPr/>
        </p:nvSpPr>
        <p:spPr>
          <a:xfrm>
            <a:off x="7047916" y="3882906"/>
            <a:ext cx="2069699" cy="2009902"/>
          </a:xfrm>
          <a:prstGeom prst="mathMultiply">
            <a:avLst>
              <a:gd name="adj1" fmla="val 5742"/>
            </a:avLst>
          </a:prstGeom>
          <a:solidFill>
            <a:srgbClr val="FF2600"/>
          </a:solidFill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981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CEEB8F9-5F70-4610-B50C-D86F3966C2B5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８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食材の保管方法</a:t>
            </a:r>
            <a:endParaRPr kumimoji="1" lang="ja-JP" altLang="en-US" sz="40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79A281-695A-4141-83C5-726CCD2C6DC5}"/>
              </a:ext>
            </a:extLst>
          </p:cNvPr>
          <p:cNvSpPr txBox="1"/>
          <p:nvPr/>
        </p:nvSpPr>
        <p:spPr>
          <a:xfrm>
            <a:off x="2195990" y="5817626"/>
            <a:ext cx="903534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+mn-ea"/>
              </a:rPr>
              <a:t>・</a:t>
            </a:r>
            <a:r>
              <a:rPr kumimoji="1" lang="ja-JP" altLang="en-US" sz="2400" dirty="0">
                <a:latin typeface="+mn-ea"/>
              </a:rPr>
              <a:t>調味料など 食材は床面</a:t>
            </a:r>
            <a:r>
              <a:rPr kumimoji="1" lang="en-US" altLang="ja-JP" sz="2400" dirty="0">
                <a:latin typeface="+mn-ea"/>
              </a:rPr>
              <a:t>60㎝</a:t>
            </a:r>
            <a:r>
              <a:rPr kumimoji="1" lang="ja-JP" altLang="en-US" sz="2400" dirty="0">
                <a:latin typeface="+mn-ea"/>
              </a:rPr>
              <a:t>以上の高さに置きましょう</a:t>
            </a:r>
            <a:endParaRPr kumimoji="1" lang="en-US" altLang="ja-JP" sz="2400" dirty="0">
              <a:latin typeface="+mn-ea"/>
            </a:endParaRPr>
          </a:p>
          <a:p>
            <a:r>
              <a:rPr kumimoji="1" lang="ja-JP" altLang="en-US" sz="2400" dirty="0">
                <a:latin typeface="+mn-ea"/>
              </a:rPr>
              <a:t>　どうしても無理な場合は</a:t>
            </a:r>
            <a:r>
              <a:rPr kumimoji="1" lang="en-US" altLang="ja-JP" sz="2400" dirty="0">
                <a:latin typeface="+mn-ea"/>
              </a:rPr>
              <a:t>30㎝</a:t>
            </a:r>
            <a:r>
              <a:rPr kumimoji="1" lang="ja-JP" altLang="en-US" sz="2400" dirty="0">
                <a:latin typeface="+mn-ea"/>
              </a:rPr>
              <a:t>以上の高さに置きます</a:t>
            </a:r>
            <a:endParaRPr kumimoji="1" lang="en-US" altLang="ja-JP" sz="2400" dirty="0">
              <a:latin typeface="+mn-ea"/>
            </a:endParaRPr>
          </a:p>
          <a:p>
            <a:r>
              <a:rPr kumimoji="1" lang="ja-JP" altLang="en-US" sz="2400" dirty="0">
                <a:latin typeface="+mn-ea"/>
              </a:rPr>
              <a:t>　紙製包材の食材（調味料等）は</a:t>
            </a:r>
            <a:r>
              <a:rPr kumimoji="1" lang="en-US" altLang="ja-JP" sz="2400" dirty="0">
                <a:latin typeface="+mn-ea"/>
              </a:rPr>
              <a:t>60</a:t>
            </a:r>
            <a:r>
              <a:rPr kumimoji="1" lang="ja-JP" altLang="en-US" sz="2400" dirty="0">
                <a:latin typeface="+mn-ea"/>
              </a:rPr>
              <a:t>㎝以上の高さに保管します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F05216C-D848-4925-96D7-C7D0B52A3D96}"/>
              </a:ext>
            </a:extLst>
          </p:cNvPr>
          <p:cNvGrpSpPr/>
          <p:nvPr/>
        </p:nvGrpSpPr>
        <p:grpSpPr>
          <a:xfrm>
            <a:off x="2777651" y="2244741"/>
            <a:ext cx="3588607" cy="3178349"/>
            <a:chOff x="2910096" y="5609335"/>
            <a:chExt cx="1924026" cy="1665756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C058A521-0044-423C-8B25-805A059D62B5}"/>
                </a:ext>
              </a:extLst>
            </p:cNvPr>
            <p:cNvGrpSpPr/>
            <p:nvPr/>
          </p:nvGrpSpPr>
          <p:grpSpPr>
            <a:xfrm>
              <a:off x="2910096" y="5609335"/>
              <a:ext cx="1924026" cy="1642489"/>
              <a:chOff x="482885" y="2042623"/>
              <a:chExt cx="2342508" cy="2707411"/>
            </a:xfrm>
          </p:grpSpPr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124162B7-074C-43AA-BB66-BB1A1F648F0F}"/>
                  </a:ext>
                </a:extLst>
              </p:cNvPr>
              <p:cNvGrpSpPr/>
              <p:nvPr/>
            </p:nvGrpSpPr>
            <p:grpSpPr>
              <a:xfrm>
                <a:off x="482885" y="3133612"/>
                <a:ext cx="2342508" cy="1616422"/>
                <a:chOff x="482885" y="3133618"/>
                <a:chExt cx="2342508" cy="965478"/>
              </a:xfrm>
            </p:grpSpPr>
            <p:sp>
              <p:nvSpPr>
                <p:cNvPr id="13" name="正方形/長方形 12">
                  <a:extLst>
                    <a:ext uri="{FF2B5EF4-FFF2-40B4-BE49-F238E27FC236}">
                      <a16:creationId xmlns:a16="http://schemas.microsoft.com/office/drawing/2014/main" id="{1EF97D7E-2C92-4E13-8F51-5490FD4AEFA7}"/>
                    </a:ext>
                  </a:extLst>
                </p:cNvPr>
                <p:cNvSpPr/>
                <p:nvPr/>
              </p:nvSpPr>
              <p:spPr>
                <a:xfrm>
                  <a:off x="482885" y="3172422"/>
                  <a:ext cx="95156" cy="92667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799"/>
                </a:p>
              </p:txBody>
            </p:sp>
            <p:sp>
              <p:nvSpPr>
                <p:cNvPr id="14" name="正方形/長方形 13">
                  <a:extLst>
                    <a:ext uri="{FF2B5EF4-FFF2-40B4-BE49-F238E27FC236}">
                      <a16:creationId xmlns:a16="http://schemas.microsoft.com/office/drawing/2014/main" id="{91098966-DC55-469D-8D49-6C1C77163905}"/>
                    </a:ext>
                  </a:extLst>
                </p:cNvPr>
                <p:cNvSpPr/>
                <p:nvPr/>
              </p:nvSpPr>
              <p:spPr>
                <a:xfrm>
                  <a:off x="2712353" y="3145388"/>
                  <a:ext cx="113040" cy="95370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799"/>
                </a:p>
              </p:txBody>
            </p:sp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B234E3F8-C86F-42EC-9D67-1044FF0E5F37}"/>
                    </a:ext>
                  </a:extLst>
                </p:cNvPr>
                <p:cNvSpPr/>
                <p:nvPr/>
              </p:nvSpPr>
              <p:spPr>
                <a:xfrm>
                  <a:off x="482885" y="3133618"/>
                  <a:ext cx="2342508" cy="8219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799"/>
                </a:p>
              </p:txBody>
            </p:sp>
          </p:grpSp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37DBA4A7-C0BD-49A3-A5CF-1EFEC3F7BD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0" t="6902" r="4589" b="8243"/>
              <a:stretch/>
            </p:blipFill>
            <p:spPr>
              <a:xfrm>
                <a:off x="771863" y="2133371"/>
                <a:ext cx="982141" cy="992470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0EB749AC-0B38-4928-A10E-A523B0101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813" b="92500" l="7187" r="95469">
                            <a14:foregroundMark x1="11406" y1="19219" x2="18125" y2="15937"/>
                            <a14:foregroundMark x1="17500" y1="15937" x2="17813" y2="8750"/>
                            <a14:foregroundMark x1="18750" y1="7813" x2="27187" y2="7969"/>
                            <a14:foregroundMark x1="27500" y1="8594" x2="27813" y2="16094"/>
                            <a14:foregroundMark x1="27813" y1="15937" x2="36719" y2="23438"/>
                            <a14:foregroundMark x1="36719" y1="23438" x2="43906" y2="17656"/>
                            <a14:foregroundMark x1="44531" y1="17500" x2="45000" y2="12344"/>
                            <a14:foregroundMark x1="45000" y1="12344" x2="45469" y2="8750"/>
                            <a14:foregroundMark x1="45469" y1="8594" x2="53750" y2="7969"/>
                            <a14:foregroundMark x1="55156" y1="8438" x2="56719" y2="15313"/>
                            <a14:foregroundMark x1="55781" y1="16250" x2="63906" y2="23750"/>
                            <a14:foregroundMark x1="82656" y1="16250" x2="94375" y2="28594"/>
                            <a14:foregroundMark x1="92500" y1="29375" x2="94375" y2="46094"/>
                            <a14:foregroundMark x1="95469" y1="52344" x2="94688" y2="76563"/>
                            <a14:foregroundMark x1="94531" y1="77031" x2="94063" y2="86094"/>
                            <a14:foregroundMark x1="57031" y1="91875" x2="93594" y2="87969"/>
                            <a14:foregroundMark x1="35156" y1="89375" x2="51094" y2="92656"/>
                            <a14:foregroundMark x1="7656" y1="88281" x2="31563" y2="89688"/>
                            <a14:foregroundMark x1="8125" y1="55937" x2="8281" y2="79844"/>
                            <a14:foregroundMark x1="7656" y1="87969" x2="7187" y2="78438"/>
                            <a14:foregroundMark x1="28906" y1="44844" x2="31094" y2="25156"/>
                            <a14:foregroundMark x1="58438" y1="47656" x2="57500" y2="29219"/>
                            <a14:foregroundMark x1="89844" y1="47188" x2="84063" y2="317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0513" y="2042623"/>
                <a:ext cx="1039430" cy="1179708"/>
              </a:xfrm>
              <a:prstGeom prst="rect">
                <a:avLst/>
              </a:prstGeom>
            </p:spPr>
          </p:pic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80FA33E-8CE8-46B2-B986-05099E293968}"/>
                </a:ext>
              </a:extLst>
            </p:cNvPr>
            <p:cNvSpPr txBox="1"/>
            <p:nvPr/>
          </p:nvSpPr>
          <p:spPr>
            <a:xfrm>
              <a:off x="3150525" y="6629942"/>
              <a:ext cx="1534298" cy="645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799" dirty="0">
                  <a:latin typeface="+mn-ea"/>
                </a:rPr>
                <a:t>   </a:t>
              </a:r>
              <a:r>
                <a:rPr kumimoji="1" lang="en-US" altLang="ja-JP" sz="2800" dirty="0">
                  <a:latin typeface="+mn-ea"/>
                </a:rPr>
                <a:t>60</a:t>
              </a:r>
              <a:r>
                <a:rPr kumimoji="1" lang="ja-JP" altLang="en-US" sz="2800" dirty="0">
                  <a:latin typeface="+mn-ea"/>
                </a:rPr>
                <a:t>㎝</a:t>
              </a:r>
              <a:endParaRPr kumimoji="1" lang="en-US" altLang="ja-JP" sz="2800" dirty="0">
                <a:latin typeface="+mn-ea"/>
              </a:endParaRPr>
            </a:p>
            <a:p>
              <a:r>
                <a:rPr kumimoji="1" lang="ja-JP" altLang="en-US" sz="2800" dirty="0">
                  <a:latin typeface="+mn-ea"/>
                </a:rPr>
                <a:t>（</a:t>
              </a:r>
              <a:r>
                <a:rPr kumimoji="1" lang="en-US" altLang="ja-JP" sz="2800" dirty="0">
                  <a:latin typeface="+mn-ea"/>
                </a:rPr>
                <a:t>30</a:t>
              </a:r>
              <a:r>
                <a:rPr kumimoji="1" lang="ja-JP" altLang="en-US" sz="2800" dirty="0">
                  <a:latin typeface="+mn-ea"/>
                </a:rPr>
                <a:t>㎝）以上</a:t>
              </a:r>
              <a:endParaRPr kumimoji="1" lang="en-US" altLang="ja-JP" sz="2800" dirty="0">
                <a:latin typeface="+mn-ea"/>
              </a:endParaRPr>
            </a:p>
            <a:p>
              <a:endParaRPr kumimoji="1" lang="ja-JP" altLang="en-US" sz="1799" dirty="0">
                <a:latin typeface="+mn-ea"/>
              </a:endParaRPr>
            </a:p>
          </p:txBody>
        </p:sp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0590ADAB-E584-432B-BBD9-0713BC273F7D}"/>
                </a:ext>
              </a:extLst>
            </p:cNvPr>
            <p:cNvCxnSpPr>
              <a:cxnSpLocks/>
            </p:cNvCxnSpPr>
            <p:nvPr/>
          </p:nvCxnSpPr>
          <p:spPr>
            <a:xfrm>
              <a:off x="3179593" y="6257270"/>
              <a:ext cx="0" cy="99455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93417AE-9ED5-4F5D-83B4-2E9AB51D67B2}"/>
              </a:ext>
            </a:extLst>
          </p:cNvPr>
          <p:cNvSpPr txBox="1"/>
          <p:nvPr/>
        </p:nvSpPr>
        <p:spPr>
          <a:xfrm>
            <a:off x="2333557" y="1236561"/>
            <a:ext cx="7007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食材の保管場所の高さに気を付けましょう</a:t>
            </a: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75DDADA3-02B7-42E1-917F-456A7C28FD9D}"/>
              </a:ext>
            </a:extLst>
          </p:cNvPr>
          <p:cNvGrpSpPr/>
          <p:nvPr/>
        </p:nvGrpSpPr>
        <p:grpSpPr>
          <a:xfrm>
            <a:off x="7415299" y="1746071"/>
            <a:ext cx="4407300" cy="3604427"/>
            <a:chOff x="6433874" y="3224961"/>
            <a:chExt cx="3022327" cy="2309293"/>
          </a:xfrm>
        </p:grpSpPr>
        <p:sp>
          <p:nvSpPr>
            <p:cNvPr id="34" name="円柱 33">
              <a:extLst>
                <a:ext uri="{FF2B5EF4-FFF2-40B4-BE49-F238E27FC236}">
                  <a16:creationId xmlns:a16="http://schemas.microsoft.com/office/drawing/2014/main" id="{FF98FEED-2C63-4202-817E-22672618E7B7}"/>
                </a:ext>
              </a:extLst>
            </p:cNvPr>
            <p:cNvSpPr/>
            <p:nvPr/>
          </p:nvSpPr>
          <p:spPr>
            <a:xfrm>
              <a:off x="6457294" y="4610924"/>
              <a:ext cx="99356" cy="923329"/>
            </a:xfrm>
            <a:prstGeom prst="ca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99"/>
            </a:p>
          </p:txBody>
        </p: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E71537B0-FA5A-46D6-8B12-ADA6F25E338C}"/>
                </a:ext>
              </a:extLst>
            </p:cNvPr>
            <p:cNvGrpSpPr/>
            <p:nvPr/>
          </p:nvGrpSpPr>
          <p:grpSpPr>
            <a:xfrm>
              <a:off x="6433874" y="3224961"/>
              <a:ext cx="3022327" cy="2309293"/>
              <a:chOff x="2699485" y="4026298"/>
              <a:chExt cx="3022327" cy="2309293"/>
            </a:xfrm>
          </p:grpSpPr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8AB06DC-CF73-45A2-A510-F7CC8673AC68}"/>
                  </a:ext>
                </a:extLst>
              </p:cNvPr>
              <p:cNvSpPr txBox="1"/>
              <p:nvPr/>
            </p:nvSpPr>
            <p:spPr>
              <a:xfrm>
                <a:off x="3039205" y="4026298"/>
                <a:ext cx="2682607" cy="586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400" dirty="0">
                    <a:latin typeface="+mn-ea"/>
                  </a:rPr>
                  <a:t>盛り付けは床面より</a:t>
                </a:r>
                <a:endParaRPr kumimoji="1" lang="en-US" altLang="ja-JP" sz="2400" dirty="0">
                  <a:latin typeface="+mn-ea"/>
                </a:endParaRPr>
              </a:p>
              <a:p>
                <a:pPr algn="ctr"/>
                <a:r>
                  <a:rPr kumimoji="1" lang="en-US" altLang="ja-JP" sz="2400" dirty="0">
                    <a:latin typeface="+mn-ea"/>
                  </a:rPr>
                  <a:t>60cm</a:t>
                </a:r>
                <a:r>
                  <a:rPr kumimoji="1" lang="ja-JP" altLang="en-US" sz="2400" dirty="0">
                    <a:latin typeface="+mn-ea"/>
                  </a:rPr>
                  <a:t>以上の高さでする</a:t>
                </a:r>
                <a:endParaRPr kumimoji="1" lang="en-US" altLang="ja-JP" sz="2400" dirty="0">
                  <a:latin typeface="+mn-ea"/>
                </a:endParaRPr>
              </a:p>
            </p:txBody>
          </p: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BF58A26E-6444-4270-85B0-B38B6364DB0B}"/>
                  </a:ext>
                </a:extLst>
              </p:cNvPr>
              <p:cNvGrpSpPr/>
              <p:nvPr/>
            </p:nvGrpSpPr>
            <p:grpSpPr>
              <a:xfrm>
                <a:off x="2699485" y="4505644"/>
                <a:ext cx="2394894" cy="1829947"/>
                <a:chOff x="-2817653" y="3602196"/>
                <a:chExt cx="2228218" cy="1635792"/>
              </a:xfrm>
            </p:grpSpPr>
            <p:grpSp>
              <p:nvGrpSpPr>
                <p:cNvPr id="20" name="グループ化 19">
                  <a:extLst>
                    <a:ext uri="{FF2B5EF4-FFF2-40B4-BE49-F238E27FC236}">
                      <a16:creationId xmlns:a16="http://schemas.microsoft.com/office/drawing/2014/main" id="{4DB935B3-3CB8-40A3-A2FD-7BBBC201BB5D}"/>
                    </a:ext>
                  </a:extLst>
                </p:cNvPr>
                <p:cNvGrpSpPr/>
                <p:nvPr/>
              </p:nvGrpSpPr>
              <p:grpSpPr>
                <a:xfrm>
                  <a:off x="-2817653" y="3602196"/>
                  <a:ext cx="2228218" cy="1635792"/>
                  <a:chOff x="261726" y="3642188"/>
                  <a:chExt cx="2228218" cy="1635792"/>
                </a:xfrm>
              </p:grpSpPr>
              <p:grpSp>
                <p:nvGrpSpPr>
                  <p:cNvPr id="25" name="グループ化 24">
                    <a:extLst>
                      <a:ext uri="{FF2B5EF4-FFF2-40B4-BE49-F238E27FC236}">
                        <a16:creationId xmlns:a16="http://schemas.microsoft.com/office/drawing/2014/main" id="{B9652E3E-B868-41FB-94CA-5AFDDF9851EE}"/>
                      </a:ext>
                    </a:extLst>
                  </p:cNvPr>
                  <p:cNvGrpSpPr/>
                  <p:nvPr/>
                </p:nvGrpSpPr>
                <p:grpSpPr>
                  <a:xfrm>
                    <a:off x="261726" y="3650564"/>
                    <a:ext cx="2228218" cy="1627416"/>
                    <a:chOff x="-2026253" y="904766"/>
                    <a:chExt cx="2214572" cy="1627416"/>
                  </a:xfrm>
                </p:grpSpPr>
                <p:grpSp>
                  <p:nvGrpSpPr>
                    <p:cNvPr id="28" name="グループ化 27">
                      <a:extLst>
                        <a:ext uri="{FF2B5EF4-FFF2-40B4-BE49-F238E27FC236}">
                          <a16:creationId xmlns:a16="http://schemas.microsoft.com/office/drawing/2014/main" id="{505BFB7E-E4DC-4836-8841-61A11F0448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026253" y="1316752"/>
                      <a:ext cx="2187788" cy="1215430"/>
                      <a:chOff x="-1525801" y="987568"/>
                      <a:chExt cx="1742102" cy="1215430"/>
                    </a:xfrm>
                    <a:solidFill>
                      <a:schemeClr val="accent4">
                        <a:lumMod val="60000"/>
                        <a:lumOff val="40000"/>
                      </a:schemeClr>
                    </a:solidFill>
                  </p:grpSpPr>
                  <p:sp>
                    <p:nvSpPr>
                      <p:cNvPr id="30" name="円柱 29">
                        <a:extLst>
                          <a:ext uri="{FF2B5EF4-FFF2-40B4-BE49-F238E27FC236}">
                            <a16:creationId xmlns:a16="http://schemas.microsoft.com/office/drawing/2014/main" id="{BEEEDF0C-73E7-4163-B0B4-68C7AEA55F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184049" y="1040410"/>
                        <a:ext cx="45719" cy="775736"/>
                      </a:xfrm>
                      <a:prstGeom prst="can">
                        <a:avLst/>
                      </a:prstGeom>
                      <a:grpFill/>
                      <a:ln>
                        <a:solidFill>
                          <a:schemeClr val="accent4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799"/>
                      </a:p>
                    </p:txBody>
                  </p:sp>
                  <p:sp>
                    <p:nvSpPr>
                      <p:cNvPr id="31" name="円柱 30">
                        <a:extLst>
                          <a:ext uri="{FF2B5EF4-FFF2-40B4-BE49-F238E27FC236}">
                            <a16:creationId xmlns:a16="http://schemas.microsoft.com/office/drawing/2014/main" id="{EC85EC51-149E-4AAB-9E08-B3A534FCC0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48449" y="1377633"/>
                        <a:ext cx="73159" cy="825365"/>
                      </a:xfrm>
                      <a:prstGeom prst="can">
                        <a:avLst/>
                      </a:prstGeom>
                      <a:grpFill/>
                      <a:ln>
                        <a:solidFill>
                          <a:schemeClr val="accent4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799"/>
                      </a:p>
                    </p:txBody>
                  </p:sp>
                  <p:sp>
                    <p:nvSpPr>
                      <p:cNvPr id="32" name="円柱 31">
                        <a:extLst>
                          <a:ext uri="{FF2B5EF4-FFF2-40B4-BE49-F238E27FC236}">
                            <a16:creationId xmlns:a16="http://schemas.microsoft.com/office/drawing/2014/main" id="{175B43CD-82B2-484A-94C7-05DA2CA58D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26" y="997763"/>
                        <a:ext cx="45719" cy="775736"/>
                      </a:xfrm>
                      <a:prstGeom prst="can">
                        <a:avLst/>
                      </a:prstGeom>
                      <a:grpFill/>
                      <a:ln>
                        <a:solidFill>
                          <a:schemeClr val="accent4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799"/>
                      </a:p>
                    </p:txBody>
                  </p:sp>
                  <p:sp>
                    <p:nvSpPr>
                      <p:cNvPr id="33" name="平行四辺形 32">
                        <a:extLst>
                          <a:ext uri="{FF2B5EF4-FFF2-40B4-BE49-F238E27FC236}">
                            <a16:creationId xmlns:a16="http://schemas.microsoft.com/office/drawing/2014/main" id="{CF3B4237-388A-48A6-A4F3-6CA987A1A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525801" y="987568"/>
                        <a:ext cx="1742102" cy="406718"/>
                      </a:xfrm>
                      <a:prstGeom prst="parallelogram">
                        <a:avLst>
                          <a:gd name="adj" fmla="val 96577"/>
                        </a:avLst>
                      </a:prstGeom>
                      <a:grpFill/>
                      <a:ln cap="rnd">
                        <a:solidFill>
                          <a:schemeClr val="accent4">
                            <a:lumMod val="75000"/>
                          </a:schemeClr>
                        </a:solidFill>
                        <a:round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799"/>
                      </a:p>
                    </p:txBody>
                  </p:sp>
                </p:grpSp>
                <p:pic>
                  <p:nvPicPr>
                    <p:cNvPr id="29" name="図 28">
                      <a:extLst>
                        <a:ext uri="{FF2B5EF4-FFF2-40B4-BE49-F238E27FC236}">
                          <a16:creationId xmlns:a16="http://schemas.microsoft.com/office/drawing/2014/main" id="{143D7353-C0C8-45B1-97AB-DF17B9FA9B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631269" y="904766"/>
                      <a:ext cx="819588" cy="819588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6" name="図 25">
                    <a:extLst>
                      <a:ext uri="{FF2B5EF4-FFF2-40B4-BE49-F238E27FC236}">
                        <a16:creationId xmlns:a16="http://schemas.microsoft.com/office/drawing/2014/main" id="{610EC164-C84D-4CF4-879B-8CFF86FBC1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130883" y="3642189"/>
                    <a:ext cx="828102" cy="816935"/>
                  </a:xfrm>
                  <a:prstGeom prst="rect">
                    <a:avLst/>
                  </a:prstGeom>
                </p:spPr>
              </p:pic>
              <p:pic>
                <p:nvPicPr>
                  <p:cNvPr id="27" name="図 26">
                    <a:extLst>
                      <a:ext uri="{FF2B5EF4-FFF2-40B4-BE49-F238E27FC236}">
                        <a16:creationId xmlns:a16="http://schemas.microsoft.com/office/drawing/2014/main" id="{B689BD16-913A-40E1-8C4C-F80149A673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27052" y="3642188"/>
                    <a:ext cx="828102" cy="81693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" name="グループ化 20">
                  <a:extLst>
                    <a:ext uri="{FF2B5EF4-FFF2-40B4-BE49-F238E27FC236}">
                      <a16:creationId xmlns:a16="http://schemas.microsoft.com/office/drawing/2014/main" id="{E4A17A56-087F-4F0A-BBA6-32DE9046B3A8}"/>
                    </a:ext>
                  </a:extLst>
                </p:cNvPr>
                <p:cNvGrpSpPr/>
                <p:nvPr/>
              </p:nvGrpSpPr>
              <p:grpSpPr>
                <a:xfrm>
                  <a:off x="-2677001" y="3872386"/>
                  <a:ext cx="1800625" cy="770242"/>
                  <a:chOff x="4322610" y="6711189"/>
                  <a:chExt cx="1800625" cy="770242"/>
                </a:xfrm>
              </p:grpSpPr>
              <p:pic>
                <p:nvPicPr>
                  <p:cNvPr id="22" name="図 21">
                    <a:extLst>
                      <a:ext uri="{FF2B5EF4-FFF2-40B4-BE49-F238E27FC236}">
                        <a16:creationId xmlns:a16="http://schemas.microsoft.com/office/drawing/2014/main" id="{31DCE9CB-B458-477C-8BB7-5FCDBBAB7A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43140" y="6728348"/>
                    <a:ext cx="751878" cy="753083"/>
                  </a:xfrm>
                  <a:prstGeom prst="rect">
                    <a:avLst/>
                  </a:prstGeom>
                </p:spPr>
              </p:pic>
              <p:pic>
                <p:nvPicPr>
                  <p:cNvPr id="23" name="図 22">
                    <a:extLst>
                      <a:ext uri="{FF2B5EF4-FFF2-40B4-BE49-F238E27FC236}">
                        <a16:creationId xmlns:a16="http://schemas.microsoft.com/office/drawing/2014/main" id="{F65A128A-095C-4C7B-B27A-E9ACB92FB0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322610" y="6711189"/>
                    <a:ext cx="749873" cy="749873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図 23">
                    <a:extLst>
                      <a:ext uri="{FF2B5EF4-FFF2-40B4-BE49-F238E27FC236}">
                        <a16:creationId xmlns:a16="http://schemas.microsoft.com/office/drawing/2014/main" id="{7E0E7457-76B8-4890-A93B-8C4BBAE316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368742" y="6729954"/>
                    <a:ext cx="754493" cy="749873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2953F1FF-1FDD-4F7F-AC34-99E5B202F72D}"/>
              </a:ext>
            </a:extLst>
          </p:cNvPr>
          <p:cNvGrpSpPr/>
          <p:nvPr/>
        </p:nvGrpSpPr>
        <p:grpSpPr>
          <a:xfrm>
            <a:off x="7768104" y="3779833"/>
            <a:ext cx="1672993" cy="1649851"/>
            <a:chOff x="2984657" y="5236432"/>
            <a:chExt cx="1628424" cy="1047967"/>
          </a:xfrm>
        </p:grpSpPr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332D3C74-9AC0-4817-B74D-07F5C2A0B9BB}"/>
                </a:ext>
              </a:extLst>
            </p:cNvPr>
            <p:cNvSpPr txBox="1"/>
            <p:nvPr/>
          </p:nvSpPr>
          <p:spPr>
            <a:xfrm>
              <a:off x="2994739" y="5810991"/>
              <a:ext cx="1618342" cy="358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>
                  <a:latin typeface="+mn-ea"/>
                </a:rPr>
                <a:t>60</a:t>
              </a:r>
              <a:r>
                <a:rPr kumimoji="1" lang="ja-JP" altLang="en-US" sz="2800" dirty="0">
                  <a:latin typeface="+mn-ea"/>
                </a:rPr>
                <a:t>㎝以上</a:t>
              </a:r>
            </a:p>
          </p:txBody>
        </p: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5EA3A933-E265-4EBB-B480-8E30F864BFFD}"/>
                </a:ext>
              </a:extLst>
            </p:cNvPr>
            <p:cNvCxnSpPr>
              <a:cxnSpLocks/>
            </p:cNvCxnSpPr>
            <p:nvPr/>
          </p:nvCxnSpPr>
          <p:spPr>
            <a:xfrm>
              <a:off x="2984657" y="5236432"/>
              <a:ext cx="0" cy="104796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E71E50C-973F-4CB5-825C-438ABB688F11}"/>
              </a:ext>
            </a:extLst>
          </p:cNvPr>
          <p:cNvSpPr txBox="1"/>
          <p:nvPr/>
        </p:nvSpPr>
        <p:spPr>
          <a:xfrm>
            <a:off x="11753179" y="13098"/>
            <a:ext cx="17049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P13</a:t>
            </a:r>
            <a:endParaRPr kumimoji="1" lang="ja-JP" altLang="en-US" sz="2000" b="1" dirty="0">
              <a:latin typeface="+mn-ea"/>
            </a:endParaRPr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FA90F450-AD2E-4A68-A402-8AE7DE00340E}"/>
              </a:ext>
            </a:extLst>
          </p:cNvPr>
          <p:cNvCxnSpPr>
            <a:stCxn id="13" idx="2"/>
          </p:cNvCxnSpPr>
          <p:nvPr/>
        </p:nvCxnSpPr>
        <p:spPr>
          <a:xfrm>
            <a:off x="2850538" y="5378695"/>
            <a:ext cx="8261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1A1147F3-595B-42F0-821B-955C3D61EC26}"/>
              </a:ext>
            </a:extLst>
          </p:cNvPr>
          <p:cNvCxnSpPr/>
          <p:nvPr/>
        </p:nvCxnSpPr>
        <p:spPr>
          <a:xfrm>
            <a:off x="7449451" y="5392019"/>
            <a:ext cx="8261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802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8EC3722-CBB2-424E-859B-7B49824A28F8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９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器具類（什器）の保管方法</a:t>
            </a:r>
            <a:endParaRPr kumimoji="1" lang="ja-JP" altLang="en-US" sz="40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CEA01CB-7C04-48B7-9800-92CBC064A53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" b="6201"/>
          <a:stretch/>
        </p:blipFill>
        <p:spPr>
          <a:xfrm>
            <a:off x="5420360" y="1865178"/>
            <a:ext cx="2510989" cy="21847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212A908-C730-4B45-A2E3-031A0BF2F04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52994" y="1865179"/>
            <a:ext cx="2493565" cy="218473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DC51DA-3928-4FFD-848D-F1FD3358D0FE}"/>
              </a:ext>
            </a:extLst>
          </p:cNvPr>
          <p:cNvSpPr txBox="1"/>
          <p:nvPr/>
        </p:nvSpPr>
        <p:spPr>
          <a:xfrm>
            <a:off x="1714444" y="1103289"/>
            <a:ext cx="3490426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6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フードパックは床面</a:t>
            </a:r>
            <a:r>
              <a:rPr kumimoji="1" lang="en-US" altLang="ja-JP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60</a:t>
            </a:r>
            <a:r>
              <a:rPr kumimoji="1" lang="ja-JP" altLang="en-US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㎝</a:t>
            </a:r>
            <a:r>
              <a:rPr kumimoji="1" lang="ja-JP" altLang="en-US" sz="2000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以上</a:t>
            </a:r>
            <a:endParaRPr kumimoji="1" lang="en-US" altLang="ja-JP" sz="2000" dirty="0">
              <a:solidFill>
                <a:prstClr val="black"/>
              </a:solidFill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  <a:p>
            <a:pPr defTabSz="457186"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に保管 </a:t>
            </a:r>
            <a:r>
              <a:rPr kumimoji="1" lang="en-US" altLang="ja-JP" sz="2000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※</a:t>
            </a:r>
            <a:r>
              <a:rPr kumimoji="1" lang="ja-JP" altLang="en-US" sz="2000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床置き禁止　</a:t>
            </a:r>
            <a:r>
              <a:rPr kumimoji="1" lang="ja-JP" altLang="en-US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　</a:t>
            </a:r>
            <a:endParaRPr kumimoji="1" lang="en-US" altLang="ja-JP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r>
              <a:rPr kumimoji="1" lang="ja-JP" altLang="en-US" sz="1401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　　　　　　　　　　　　　　</a:t>
            </a:r>
            <a:endParaRPr kumimoji="1" lang="en-US" altLang="ja-JP" sz="140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2D516806-1FB3-4BA6-9B30-8CD243F6DA81}"/>
              </a:ext>
            </a:extLst>
          </p:cNvPr>
          <p:cNvGrpSpPr/>
          <p:nvPr/>
        </p:nvGrpSpPr>
        <p:grpSpPr>
          <a:xfrm>
            <a:off x="2045304" y="5271470"/>
            <a:ext cx="2206287" cy="1840388"/>
            <a:chOff x="309093" y="5509033"/>
            <a:chExt cx="2542407" cy="1912697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0EC0C48-2FB9-458A-A486-8B8766C02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200" b="75000" l="15200" r="69800">
                          <a14:foregroundMark x1="19000" y1="61000" x2="19000" y2="61000"/>
                          <a14:foregroundMark x1="21200" y1="63000" x2="15800" y2="61000"/>
                          <a14:foregroundMark x1="52200" y1="74200" x2="69800" y2="62600"/>
                          <a14:backgroundMark x1="52000" y1="73800" x2="65600" y2="66800"/>
                          <a14:backgroundMark x1="49400" y1="73600" x2="72600" y2="59800"/>
                          <a14:backgroundMark x1="57200" y1="72800" x2="55000" y2="72000"/>
                          <a14:backgroundMark x1="54400" y1="73600" x2="70400" y2="60800"/>
                          <a14:backgroundMark x1="64000" y1="67200" x2="72400" y2="63800"/>
                          <a14:backgroundMark x1="66600" y1="62800" x2="72200" y2="59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1" t="44792" r="42547" b="21560"/>
            <a:stretch/>
          </p:blipFill>
          <p:spPr>
            <a:xfrm>
              <a:off x="309093" y="5880065"/>
              <a:ext cx="2528538" cy="1541665"/>
            </a:xfrm>
            <a:prstGeom prst="rect">
              <a:avLst/>
            </a:prstGeom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00D70451-9BC3-4F27-9D72-A9D31C8A0A1C}"/>
                </a:ext>
              </a:extLst>
            </p:cNvPr>
            <p:cNvGrpSpPr/>
            <p:nvPr/>
          </p:nvGrpSpPr>
          <p:grpSpPr>
            <a:xfrm rot="11197733">
              <a:off x="1002398" y="5509033"/>
              <a:ext cx="1849102" cy="1256791"/>
              <a:chOff x="-1491742" y="4172213"/>
              <a:chExt cx="2449898" cy="1929088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7B6CF798-D717-442F-8539-D32388A5BF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36526" l="33867" r="66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73" r="33556" b="62804"/>
              <a:stretch/>
            </p:blipFill>
            <p:spPr>
              <a:xfrm rot="16853842">
                <a:off x="-513329" y="4629816"/>
                <a:ext cx="1756596" cy="1186374"/>
              </a:xfrm>
              <a:prstGeom prst="rect">
                <a:avLst/>
              </a:prstGeom>
            </p:spPr>
          </p:pic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F41EC6DE-26A2-4277-A88A-75B8922824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36971" l="0" r="326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343" b="62804"/>
              <a:stretch/>
            </p:blipFill>
            <p:spPr>
              <a:xfrm rot="16848192">
                <a:off x="-1101703" y="4496334"/>
                <a:ext cx="1686575" cy="1186374"/>
              </a:xfrm>
              <a:prstGeom prst="rect">
                <a:avLst/>
              </a:prstGeom>
            </p:spPr>
          </p:pic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2E93BAEA-6665-46AC-AAED-FB19C596AC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23" b="35412" l="672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343" b="62804"/>
              <a:stretch/>
            </p:blipFill>
            <p:spPr>
              <a:xfrm rot="16868277">
                <a:off x="-1741843" y="4422314"/>
                <a:ext cx="1686575" cy="1186374"/>
              </a:xfrm>
              <a:prstGeom prst="rect">
                <a:avLst/>
              </a:prstGeom>
            </p:spPr>
          </p:pic>
        </p:grpSp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EB61CAD2-C5BF-4E28-846A-14818B86498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5024"/>
          <a:stretch/>
        </p:blipFill>
        <p:spPr>
          <a:xfrm>
            <a:off x="8605150" y="2230816"/>
            <a:ext cx="2816304" cy="1944913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71E9C00-D31F-48E2-87B2-8496C22C3C0E}"/>
              </a:ext>
            </a:extLst>
          </p:cNvPr>
          <p:cNvSpPr txBox="1"/>
          <p:nvPr/>
        </p:nvSpPr>
        <p:spPr>
          <a:xfrm>
            <a:off x="5204870" y="1111917"/>
            <a:ext cx="3035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6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使用しない食器・器具類は</a:t>
            </a: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収納ケースなどに収納する</a:t>
            </a:r>
            <a:endParaRPr kumimoji="1" lang="en-US" altLang="ja-JP" dirty="0">
              <a:solidFill>
                <a:prstClr val="black"/>
              </a:solidFill>
              <a:latin typeface="游ゴシック"/>
              <a:ea typeface="游ゴシック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DEA55F3-318E-46C8-A1B2-A96FD4A9F1BC}"/>
              </a:ext>
            </a:extLst>
          </p:cNvPr>
          <p:cNvSpPr txBox="1"/>
          <p:nvPr/>
        </p:nvSpPr>
        <p:spPr>
          <a:xfrm>
            <a:off x="2197492" y="4201441"/>
            <a:ext cx="24092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6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まな板や、スポンジ　　等は用途別に色分け　　し立てて乾燥させる</a:t>
            </a:r>
            <a:endParaRPr kumimoji="1" lang="en-US" altLang="ja-JP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D56C300-8082-4774-95F8-5079A71981CD}"/>
              </a:ext>
            </a:extLst>
          </p:cNvPr>
          <p:cNvSpPr txBox="1"/>
          <p:nvPr/>
        </p:nvSpPr>
        <p:spPr>
          <a:xfrm>
            <a:off x="8695296" y="1111917"/>
            <a:ext cx="2334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6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バット・ボウル・鍋などは逆さに向ける  　　　　 </a:t>
            </a:r>
            <a:endParaRPr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B911A53-C0CB-4494-B552-F384DD884129}"/>
              </a:ext>
            </a:extLst>
          </p:cNvPr>
          <p:cNvSpPr txBox="1"/>
          <p:nvPr/>
        </p:nvSpPr>
        <p:spPr>
          <a:xfrm>
            <a:off x="11753179" y="13098"/>
            <a:ext cx="17049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P14</a:t>
            </a:r>
            <a:endParaRPr kumimoji="1" lang="ja-JP" altLang="en-US" sz="2000" b="1" dirty="0">
              <a:latin typeface="+mn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EC51AB9-7862-577D-542F-CFF7B2E8D5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8361" y="4812520"/>
            <a:ext cx="2490599" cy="218473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E985C71-76F8-A539-F3AC-43B07F97B095}"/>
              </a:ext>
            </a:extLst>
          </p:cNvPr>
          <p:cNvSpPr txBox="1"/>
          <p:nvPr/>
        </p:nvSpPr>
        <p:spPr>
          <a:xfrm>
            <a:off x="5245440" y="421835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保存容器の破損は、異物</a:t>
            </a:r>
            <a:endParaRPr kumimoji="1" lang="en-US" altLang="ja-JP" dirty="0"/>
          </a:p>
          <a:p>
            <a:r>
              <a:rPr kumimoji="1" lang="ja-JP" altLang="en-US" dirty="0"/>
              <a:t>混入に繋がるので交換する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ACF490-7EC7-77B3-3381-D9C9C3C00425}"/>
              </a:ext>
            </a:extLst>
          </p:cNvPr>
          <p:cNvSpPr txBox="1"/>
          <p:nvPr/>
        </p:nvSpPr>
        <p:spPr>
          <a:xfrm>
            <a:off x="9044492" y="4201441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食器類は床面</a:t>
            </a:r>
            <a:r>
              <a:rPr kumimoji="1" lang="en-US" altLang="ja-JP" dirty="0"/>
              <a:t>60㎝</a:t>
            </a:r>
          </a:p>
          <a:p>
            <a:r>
              <a:rPr kumimoji="1" lang="ja-JP" altLang="en-US" dirty="0"/>
              <a:t>以上に保管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376C704-3E6A-E001-1471-3304FAB412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6457" y="4847772"/>
            <a:ext cx="2490599" cy="217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35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AAD0274-F0A0-4FD2-8B87-BD2C5E6D6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50"/>
          <a:stretch/>
        </p:blipFill>
        <p:spPr>
          <a:xfrm>
            <a:off x="2051063" y="1561672"/>
            <a:ext cx="9337648" cy="4859676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1C65092-A6E6-4571-B9F6-B603867DBA40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９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器具類（什器）の保管方法</a:t>
            </a:r>
            <a:endParaRPr kumimoji="1" lang="ja-JP" altLang="en-US" sz="40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517549-CE7F-4C3B-9F66-53AEED8DB8A4}"/>
              </a:ext>
            </a:extLst>
          </p:cNvPr>
          <p:cNvSpPr txBox="1"/>
          <p:nvPr/>
        </p:nvSpPr>
        <p:spPr>
          <a:xfrm>
            <a:off x="11753179" y="13098"/>
            <a:ext cx="17049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P15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4090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4BDE57A-026B-45C5-814F-FAF4BA0A75BD}"/>
              </a:ext>
            </a:extLst>
          </p:cNvPr>
          <p:cNvGrpSpPr/>
          <p:nvPr/>
        </p:nvGrpSpPr>
        <p:grpSpPr>
          <a:xfrm>
            <a:off x="1988380" y="1252070"/>
            <a:ext cx="10887833" cy="4721067"/>
            <a:chOff x="308012" y="1246526"/>
            <a:chExt cx="10887833" cy="4721067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0ABA3B1B-8D70-4CB8-AE74-6ED010D530A2}"/>
                </a:ext>
              </a:extLst>
            </p:cNvPr>
            <p:cNvGrpSpPr/>
            <p:nvPr/>
          </p:nvGrpSpPr>
          <p:grpSpPr>
            <a:xfrm>
              <a:off x="308012" y="1246526"/>
              <a:ext cx="8754274" cy="4721067"/>
              <a:chOff x="963943" y="1780782"/>
              <a:chExt cx="8969985" cy="4721067"/>
            </a:xfrm>
          </p:grpSpPr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E6D9E72-2B54-41D7-93BB-AEFEB507BD2E}"/>
                  </a:ext>
                </a:extLst>
              </p:cNvPr>
              <p:cNvSpPr txBox="1"/>
              <p:nvPr/>
            </p:nvSpPr>
            <p:spPr>
              <a:xfrm>
                <a:off x="1859401" y="1780782"/>
                <a:ext cx="80745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800" dirty="0"/>
                  <a:t>職場環境を整えるためにはこの</a:t>
                </a:r>
                <a:r>
                  <a:rPr kumimoji="1" lang="ja-JP" altLang="en-US" sz="3600" b="1" dirty="0">
                    <a:solidFill>
                      <a:srgbClr val="FF2600"/>
                    </a:solidFill>
                  </a:rPr>
                  <a:t>３定</a:t>
                </a:r>
                <a:r>
                  <a:rPr kumimoji="1" lang="ja-JP" altLang="en-US" sz="2800" dirty="0"/>
                  <a:t>が必須です</a:t>
                </a:r>
                <a:endParaRPr lang="en-US" altLang="ja-JP" sz="2800" dirty="0"/>
              </a:p>
            </p:txBody>
          </p:sp>
          <p:grpSp>
            <p:nvGrpSpPr>
              <p:cNvPr id="9" name="グループ化 8">
                <a:extLst>
                  <a:ext uri="{FF2B5EF4-FFF2-40B4-BE49-F238E27FC236}">
                    <a16:creationId xmlns:a16="http://schemas.microsoft.com/office/drawing/2014/main" id="{43C62123-1531-4D40-9920-B83EF417D31C}"/>
                  </a:ext>
                </a:extLst>
              </p:cNvPr>
              <p:cNvGrpSpPr/>
              <p:nvPr/>
            </p:nvGrpSpPr>
            <p:grpSpPr>
              <a:xfrm>
                <a:off x="963943" y="2846647"/>
                <a:ext cx="4143966" cy="3655202"/>
                <a:chOff x="1596835" y="2919015"/>
                <a:chExt cx="3727830" cy="3173437"/>
              </a:xfrm>
            </p:grpSpPr>
            <p:grpSp>
              <p:nvGrpSpPr>
                <p:cNvPr id="11" name="グループ化 10">
                  <a:extLst>
                    <a:ext uri="{FF2B5EF4-FFF2-40B4-BE49-F238E27FC236}">
                      <a16:creationId xmlns:a16="http://schemas.microsoft.com/office/drawing/2014/main" id="{55DBAD64-D59E-461C-B989-EF916CC2E247}"/>
                    </a:ext>
                  </a:extLst>
                </p:cNvPr>
                <p:cNvGrpSpPr/>
                <p:nvPr/>
              </p:nvGrpSpPr>
              <p:grpSpPr>
                <a:xfrm>
                  <a:off x="1596835" y="2919015"/>
                  <a:ext cx="3727830" cy="3173437"/>
                  <a:chOff x="2525986" y="2243061"/>
                  <a:chExt cx="4377208" cy="3827069"/>
                </a:xfrm>
              </p:grpSpPr>
              <p:pic>
                <p:nvPicPr>
                  <p:cNvPr id="13" name="図 12" descr="記号, スポーツゲーム, テーブル が含まれている画像&#10;&#10;自動的に生成された説明">
                    <a:extLst>
                      <a:ext uri="{FF2B5EF4-FFF2-40B4-BE49-F238E27FC236}">
                        <a16:creationId xmlns:a16="http://schemas.microsoft.com/office/drawing/2014/main" id="{BA9E3FB7-63F0-49EA-B68B-F12FAACFBB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24587"/>
                  <a:stretch/>
                </p:blipFill>
                <p:spPr>
                  <a:xfrm>
                    <a:off x="2525986" y="3204554"/>
                    <a:ext cx="4377208" cy="2865576"/>
                  </a:xfrm>
                  <a:prstGeom prst="rect">
                    <a:avLst/>
                  </a:prstGeom>
                </p:spPr>
              </p:pic>
              <p:sp>
                <p:nvSpPr>
                  <p:cNvPr id="14" name="円/楕円 13">
                    <a:extLst>
                      <a:ext uri="{FF2B5EF4-FFF2-40B4-BE49-F238E27FC236}">
                        <a16:creationId xmlns:a16="http://schemas.microsoft.com/office/drawing/2014/main" id="{6E0EA01D-E46B-440C-9496-BBBEE17ACF51}"/>
                      </a:ext>
                    </a:extLst>
                  </p:cNvPr>
                  <p:cNvSpPr/>
                  <p:nvPr/>
                </p:nvSpPr>
                <p:spPr>
                  <a:xfrm>
                    <a:off x="4041312" y="2243061"/>
                    <a:ext cx="1398304" cy="1343228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</p:grpSp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8DCDBFE-B6B0-483B-BE21-042C4BB4C29C}"/>
                    </a:ext>
                  </a:extLst>
                </p:cNvPr>
                <p:cNvSpPr txBox="1"/>
                <p:nvPr/>
              </p:nvSpPr>
              <p:spPr>
                <a:xfrm>
                  <a:off x="2999742" y="3195351"/>
                  <a:ext cx="1190859" cy="5611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3600" dirty="0">
                      <a:solidFill>
                        <a:schemeClr val="bg1"/>
                      </a:solidFill>
                    </a:rPr>
                    <a:t>定位</a:t>
                  </a:r>
                </a:p>
              </p:txBody>
            </p:sp>
          </p:grp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E0E8B00-11B1-4BCF-A9C1-B4077D455F2A}"/>
                  </a:ext>
                </a:extLst>
              </p:cNvPr>
              <p:cNvSpPr txBox="1"/>
              <p:nvPr/>
            </p:nvSpPr>
            <p:spPr>
              <a:xfrm>
                <a:off x="6158646" y="3185164"/>
                <a:ext cx="3575808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800" dirty="0"/>
                  <a:t>定位：</a:t>
                </a:r>
                <a:endParaRPr kumimoji="1" lang="en-US" altLang="ja-JP" sz="2800" dirty="0"/>
              </a:p>
              <a:p>
                <a:endParaRPr kumimoji="1" lang="en-US" altLang="ja-JP" sz="2800" dirty="0"/>
              </a:p>
              <a:p>
                <a:endParaRPr kumimoji="1" lang="en-US" altLang="ja-JP" sz="2800" dirty="0"/>
              </a:p>
              <a:p>
                <a:r>
                  <a:rPr kumimoji="1" lang="ja-JP" altLang="en-US" sz="2800" dirty="0"/>
                  <a:t>定品：</a:t>
                </a:r>
                <a:endParaRPr kumimoji="1" lang="en-US" altLang="ja-JP" sz="2800" dirty="0"/>
              </a:p>
              <a:p>
                <a:endParaRPr kumimoji="1" lang="en-US" altLang="ja-JP" sz="2800" dirty="0"/>
              </a:p>
              <a:p>
                <a:endParaRPr kumimoji="1" lang="en-US" altLang="ja-JP" sz="2800" dirty="0"/>
              </a:p>
              <a:p>
                <a:r>
                  <a:rPr kumimoji="1" lang="ja-JP" altLang="en-US" sz="2800" dirty="0"/>
                  <a:t>定量：</a:t>
                </a:r>
              </a:p>
            </p:txBody>
          </p:sp>
        </p:grp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5F361156-46F6-4E2E-983C-E0E224A9A9DF}"/>
                </a:ext>
              </a:extLst>
            </p:cNvPr>
            <p:cNvCxnSpPr>
              <a:cxnSpLocks/>
            </p:cNvCxnSpPr>
            <p:nvPr/>
          </p:nvCxnSpPr>
          <p:spPr>
            <a:xfrm>
              <a:off x="5431144" y="3229304"/>
              <a:ext cx="576470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CB27835F-7979-46E1-8399-1AFC16EA729B}"/>
                </a:ext>
              </a:extLst>
            </p:cNvPr>
            <p:cNvCxnSpPr>
              <a:cxnSpLocks/>
            </p:cNvCxnSpPr>
            <p:nvPr/>
          </p:nvCxnSpPr>
          <p:spPr>
            <a:xfrm>
              <a:off x="5404469" y="4504099"/>
              <a:ext cx="57913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95EFA756-1952-46D6-994C-3F51E4D772DB}"/>
                </a:ext>
              </a:extLst>
            </p:cNvPr>
            <p:cNvCxnSpPr>
              <a:cxnSpLocks/>
            </p:cNvCxnSpPr>
            <p:nvPr/>
          </p:nvCxnSpPr>
          <p:spPr>
            <a:xfrm>
              <a:off x="5404467" y="5759451"/>
              <a:ext cx="579137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49E8092-33BF-48B5-8A2C-14DB36DCC0B0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９</a:t>
            </a:r>
            <a:r>
              <a:rPr kumimoji="1" lang="en-US" altLang="ja-JP" sz="4000" b="1" dirty="0">
                <a:latin typeface="+mj-ea"/>
                <a:ea typeface="+mj-ea"/>
              </a:rPr>
              <a:t>.</a:t>
            </a:r>
            <a:r>
              <a:rPr kumimoji="1" lang="ja-JP" altLang="en-US" sz="4000" b="1" dirty="0">
                <a:latin typeface="+mj-ea"/>
                <a:ea typeface="+mj-ea"/>
              </a:rPr>
              <a:t>食材の保管方法</a:t>
            </a:r>
            <a:endParaRPr kumimoji="1" lang="ja-JP" altLang="en-US" sz="400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57BAE0-C00D-4FFE-9EB2-A2C605144400}"/>
              </a:ext>
            </a:extLst>
          </p:cNvPr>
          <p:cNvSpPr txBox="1"/>
          <p:nvPr/>
        </p:nvSpPr>
        <p:spPr>
          <a:xfrm>
            <a:off x="11753179" y="13098"/>
            <a:ext cx="17049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P15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822ED29-632B-4917-B3E9-177EE40E762B}"/>
              </a:ext>
            </a:extLst>
          </p:cNvPr>
          <p:cNvSpPr txBox="1"/>
          <p:nvPr/>
        </p:nvSpPr>
        <p:spPr>
          <a:xfrm>
            <a:off x="8803068" y="2521837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/>
            <a:r>
              <a:rPr kumimoji="1" lang="ja-JP" altLang="en-US" sz="3600" b="1" dirty="0">
                <a:solidFill>
                  <a:prstClr val="black"/>
                </a:solidFill>
              </a:rPr>
              <a:t>決まった場所に</a:t>
            </a:r>
            <a:endParaRPr kumimoji="1" lang="en-US" altLang="ja-JP" sz="3600" b="1" dirty="0">
              <a:solidFill>
                <a:prstClr val="black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6318FB1-49F0-494C-A265-1788728730D2}"/>
              </a:ext>
            </a:extLst>
          </p:cNvPr>
          <p:cNvSpPr txBox="1"/>
          <p:nvPr/>
        </p:nvSpPr>
        <p:spPr>
          <a:xfrm>
            <a:off x="8803068" y="385237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決まったモノ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6A8C934-D47C-4E27-905C-36A0FF2E7CD5}"/>
              </a:ext>
            </a:extLst>
          </p:cNvPr>
          <p:cNvSpPr txBox="1"/>
          <p:nvPr/>
        </p:nvSpPr>
        <p:spPr>
          <a:xfrm>
            <a:off x="8887606" y="5127164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/>
              <a:t>決まった量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BDA39A8-56B8-47F4-B048-D4D10C2EFFDB}"/>
              </a:ext>
            </a:extLst>
          </p:cNvPr>
          <p:cNvSpPr txBox="1"/>
          <p:nvPr/>
        </p:nvSpPr>
        <p:spPr>
          <a:xfrm>
            <a:off x="2675835" y="6050858"/>
            <a:ext cx="2961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4772"/>
            <a:r>
              <a:rPr lang="ja-JP" altLang="en-US" sz="28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管理のコツ </a:t>
            </a:r>
            <a:r>
              <a:rPr lang="en-US" altLang="ja-JP" sz="28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lang="ja-JP" altLang="en-US" sz="28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３定</a:t>
            </a:r>
          </a:p>
        </p:txBody>
      </p:sp>
    </p:spTree>
    <p:extLst>
      <p:ext uri="{BB962C8B-B14F-4D97-AF65-F5344CB8AC3E}">
        <p14:creationId xmlns:p14="http://schemas.microsoft.com/office/powerpoint/2010/main" val="51866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10AF2C66-9192-4E2B-A3B8-2D221EBF4C3C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10.</a:t>
            </a:r>
            <a:r>
              <a:rPr kumimoji="1" lang="ja-JP" altLang="en-US" sz="4000" b="1" dirty="0">
                <a:latin typeface="+mj-ea"/>
                <a:ea typeface="+mj-ea"/>
              </a:rPr>
              <a:t>台、棚板の高さ</a:t>
            </a:r>
            <a:endParaRPr kumimoji="1" lang="ja-JP" altLang="en-US" sz="4000" b="1" dirty="0"/>
          </a:p>
        </p:txBody>
      </p:sp>
      <p:pic>
        <p:nvPicPr>
          <p:cNvPr id="73" name="図 72">
            <a:extLst>
              <a:ext uri="{FF2B5EF4-FFF2-40B4-BE49-F238E27FC236}">
                <a16:creationId xmlns:a16="http://schemas.microsoft.com/office/drawing/2014/main" id="{B4B9A9D1-E053-4A15-A693-8891C7F068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6" b="50000"/>
          <a:stretch/>
        </p:blipFill>
        <p:spPr>
          <a:xfrm>
            <a:off x="1920243" y="2424702"/>
            <a:ext cx="9599289" cy="4181582"/>
          </a:xfrm>
          <a:prstGeom prst="rect">
            <a:avLst/>
          </a:prstGeom>
        </p:spPr>
      </p:pic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4E1C7A98-39B7-4F21-A1E5-D02900BAF305}"/>
              </a:ext>
            </a:extLst>
          </p:cNvPr>
          <p:cNvSpPr txBox="1"/>
          <p:nvPr/>
        </p:nvSpPr>
        <p:spPr>
          <a:xfrm>
            <a:off x="1953383" y="1148679"/>
            <a:ext cx="952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跳ね水による汚染、巻き上げによる異物混入、土壌菌汚染</a:t>
            </a:r>
          </a:p>
        </p:txBody>
      </p:sp>
      <p:sp>
        <p:nvSpPr>
          <p:cNvPr id="75" name="テキスト ボックス 276">
            <a:extLst>
              <a:ext uri="{FF2B5EF4-FFF2-40B4-BE49-F238E27FC236}">
                <a16:creationId xmlns:a16="http://schemas.microsoft.com/office/drawing/2014/main" id="{21B19630-C81B-4439-9FEE-B5474710D448}"/>
              </a:ext>
            </a:extLst>
          </p:cNvPr>
          <p:cNvSpPr txBox="1"/>
          <p:nvPr/>
        </p:nvSpPr>
        <p:spPr>
          <a:xfrm>
            <a:off x="8513862" y="6862319"/>
            <a:ext cx="2160079" cy="2655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200" kern="100" dirty="0">
                <a:latin typeface="游明朝" panose="02020400000000000000" pitchFamily="18" charset="-128"/>
                <a:ea typeface="Yu Gothic" panose="020B0400000000000000" pitchFamily="34" charset="-128"/>
                <a:cs typeface="Times New Roman" panose="02020603050405020304" pitchFamily="18" charset="0"/>
              </a:rPr>
              <a:t>図表</a:t>
            </a:r>
            <a:r>
              <a:rPr lang="en-US" sz="1200" kern="100" dirty="0">
                <a:latin typeface="游明朝" panose="02020400000000000000" pitchFamily="18" charset="-128"/>
                <a:ea typeface="Yu Gothic" panose="020B0400000000000000" pitchFamily="34" charset="-128"/>
                <a:cs typeface="Times New Roman" panose="02020603050405020304" pitchFamily="18" charset="0"/>
              </a:rPr>
              <a:t>:</a:t>
            </a:r>
            <a:r>
              <a:rPr lang="ja-JP" altLang="en-US" sz="1200" kern="100" dirty="0">
                <a:latin typeface="游明朝" panose="02020400000000000000" pitchFamily="18" charset="-128"/>
                <a:ea typeface="Yu Gothic" panose="020B0400000000000000" pitchFamily="34" charset="-128"/>
                <a:cs typeface="Times New Roman" panose="02020603050405020304" pitchFamily="18" charset="0"/>
              </a:rPr>
              <a:t>跳ね水・食材・台の高さ関係説明</a:t>
            </a:r>
            <a:endParaRPr lang="ja-JP" altLang="en-US" sz="1200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20FC9F4-71AA-4B4B-8D71-957E6F12F693}"/>
              </a:ext>
            </a:extLst>
          </p:cNvPr>
          <p:cNvSpPr txBox="1"/>
          <p:nvPr/>
        </p:nvSpPr>
        <p:spPr>
          <a:xfrm>
            <a:off x="11753179" y="13098"/>
            <a:ext cx="17049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P16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EFBACC1-3BD7-4FBD-ACA8-70FB52DDD098}"/>
              </a:ext>
            </a:extLst>
          </p:cNvPr>
          <p:cNvSpPr/>
          <p:nvPr/>
        </p:nvSpPr>
        <p:spPr>
          <a:xfrm>
            <a:off x="1953383" y="1671899"/>
            <a:ext cx="959928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21A522D8-A58A-45BB-A903-9C1583FD387C}"/>
              </a:ext>
            </a:extLst>
          </p:cNvPr>
          <p:cNvSpPr/>
          <p:nvPr/>
        </p:nvSpPr>
        <p:spPr>
          <a:xfrm>
            <a:off x="4953001" y="5524500"/>
            <a:ext cx="1447800" cy="838200"/>
          </a:xfrm>
          <a:prstGeom prst="ellipse">
            <a:avLst/>
          </a:prstGeom>
          <a:noFill/>
          <a:ln w="38100"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4EA38D1-2A4B-41D8-8355-D137F680BEFE}"/>
              </a:ext>
            </a:extLst>
          </p:cNvPr>
          <p:cNvSpPr/>
          <p:nvPr/>
        </p:nvSpPr>
        <p:spPr>
          <a:xfrm>
            <a:off x="9689152" y="5524500"/>
            <a:ext cx="1447800" cy="838200"/>
          </a:xfrm>
          <a:prstGeom prst="ellipse">
            <a:avLst/>
          </a:prstGeom>
          <a:noFill/>
          <a:ln w="38100"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385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FA3ECA38-7D25-44DF-B232-B399471B8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518" y="403225"/>
            <a:ext cx="8694738" cy="146050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講座内でお伝え出来る事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E12EE53-7A81-4FFA-A318-13A6F85DC4FF}"/>
              </a:ext>
            </a:extLst>
          </p:cNvPr>
          <p:cNvSpPr txBox="1"/>
          <p:nvPr/>
        </p:nvSpPr>
        <p:spPr>
          <a:xfrm>
            <a:off x="2411913" y="2548848"/>
            <a:ext cx="9197885" cy="2212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+mn-ea"/>
              </a:rPr>
              <a:t>・</a:t>
            </a:r>
            <a:r>
              <a:rPr kumimoji="1" lang="en-US" altLang="ja-JP" sz="3600" dirty="0">
                <a:latin typeface="+mn-ea"/>
              </a:rPr>
              <a:t>HACCP</a:t>
            </a:r>
            <a:r>
              <a:rPr kumimoji="1" lang="ja-JP" altLang="en-US" sz="3600" dirty="0">
                <a:latin typeface="+mn-ea"/>
              </a:rPr>
              <a:t>の考え方を取り入れた</a:t>
            </a:r>
            <a:endParaRPr kumimoji="1" lang="en-US" altLang="ja-JP" sz="3600" dirty="0">
              <a:latin typeface="+mn-ea"/>
            </a:endParaRPr>
          </a:p>
          <a:p>
            <a:endParaRPr kumimoji="1" lang="en-US" altLang="ja-JP" sz="3600" dirty="0">
              <a:latin typeface="+mn-ea"/>
            </a:endParaRPr>
          </a:p>
          <a:p>
            <a:r>
              <a:rPr kumimoji="1" lang="ja-JP" altLang="en-US" sz="3600" dirty="0">
                <a:latin typeface="+mn-ea"/>
              </a:rPr>
              <a:t>　衛生的な整理整頓の方法、効果について。</a:t>
            </a:r>
            <a:endParaRPr kumimoji="1" lang="en-US" altLang="ja-JP" sz="3600" dirty="0">
              <a:latin typeface="+mn-ea"/>
            </a:endParaRPr>
          </a:p>
          <a:p>
            <a:endParaRPr kumimoji="1" lang="ja-JP" altLang="en-US" sz="2976" dirty="0"/>
          </a:p>
        </p:txBody>
      </p:sp>
    </p:spTree>
    <p:extLst>
      <p:ext uri="{BB962C8B-B14F-4D97-AF65-F5344CB8AC3E}">
        <p14:creationId xmlns:p14="http://schemas.microsoft.com/office/powerpoint/2010/main" val="2408541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9063F6E-208F-41C5-AC72-216449E45C58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10.</a:t>
            </a:r>
            <a:r>
              <a:rPr kumimoji="1" lang="ja-JP" altLang="en-US" sz="4000" b="1" dirty="0">
                <a:latin typeface="+mj-ea"/>
                <a:ea typeface="+mj-ea"/>
              </a:rPr>
              <a:t>台、棚板の高さ</a:t>
            </a:r>
            <a:endParaRPr kumimoji="1" lang="ja-JP" altLang="en-US" sz="40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FD7AC36-B7A0-425B-AB14-54A0C581F0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899"/>
          <a:stretch/>
        </p:blipFill>
        <p:spPr>
          <a:xfrm>
            <a:off x="2408788" y="1190749"/>
            <a:ext cx="8609744" cy="563129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E6DBBD-829B-4051-8DA0-6BE0D3258BA8}"/>
              </a:ext>
            </a:extLst>
          </p:cNvPr>
          <p:cNvSpPr txBox="1"/>
          <p:nvPr/>
        </p:nvSpPr>
        <p:spPr>
          <a:xfrm>
            <a:off x="11753179" y="13098"/>
            <a:ext cx="17049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P16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21E5F22-0733-43A0-AEA5-386951DC0D2A}"/>
              </a:ext>
            </a:extLst>
          </p:cNvPr>
          <p:cNvSpPr txBox="1"/>
          <p:nvPr/>
        </p:nvSpPr>
        <p:spPr>
          <a:xfrm>
            <a:off x="3564694" y="6175711"/>
            <a:ext cx="104708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+mn-ea"/>
              </a:rPr>
              <a:t> </a:t>
            </a:r>
            <a:r>
              <a:rPr kumimoji="1" lang="en-US" altLang="ja-JP" sz="4000" dirty="0">
                <a:solidFill>
                  <a:srgbClr val="FF0000"/>
                </a:solidFill>
                <a:latin typeface="+mn-ea"/>
              </a:rPr>
              <a:t>15 </a:t>
            </a:r>
            <a:endParaRPr kumimoji="1" lang="ja-JP" altLang="en-US" sz="4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20C0A4E-17F5-45E9-8910-74E7504C316C}"/>
              </a:ext>
            </a:extLst>
          </p:cNvPr>
          <p:cNvSpPr txBox="1"/>
          <p:nvPr/>
        </p:nvSpPr>
        <p:spPr>
          <a:xfrm>
            <a:off x="7434488" y="6175711"/>
            <a:ext cx="104708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4000" dirty="0">
                <a:solidFill>
                  <a:srgbClr val="FF0000"/>
                </a:solidFill>
                <a:latin typeface="+mn-ea"/>
              </a:rPr>
              <a:t> 30 </a:t>
            </a:r>
            <a:endParaRPr kumimoji="1" lang="ja-JP" altLang="en-US" sz="4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8003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B883E79-29E0-46AD-A254-6AEE17BFFA5C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11.</a:t>
            </a:r>
            <a:r>
              <a:rPr kumimoji="1" lang="ja-JP" altLang="en-US" sz="4000" b="1" dirty="0">
                <a:latin typeface="+mj-ea"/>
                <a:ea typeface="+mj-ea"/>
              </a:rPr>
              <a:t>清掃道具・ユニフォーム管理</a:t>
            </a:r>
            <a:endParaRPr kumimoji="1" lang="ja-JP" altLang="en-US" sz="40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346AB3-4DFE-40BF-99A9-85D4ADCB1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6" b="52025"/>
          <a:stretch/>
        </p:blipFill>
        <p:spPr>
          <a:xfrm>
            <a:off x="2241473" y="2787219"/>
            <a:ext cx="8956828" cy="364440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5E6CFA-1698-4534-AC15-E284D79967F8}"/>
              </a:ext>
            </a:extLst>
          </p:cNvPr>
          <p:cNvSpPr txBox="1"/>
          <p:nvPr/>
        </p:nvSpPr>
        <p:spPr>
          <a:xfrm>
            <a:off x="2631375" y="1376105"/>
            <a:ext cx="88024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・風通しをよくするために吊り下げて保管しましょう</a:t>
            </a:r>
            <a:endParaRPr kumimoji="1" lang="en-US" altLang="ja-JP" sz="2800" dirty="0"/>
          </a:p>
          <a:p>
            <a:r>
              <a:rPr kumimoji="1" lang="ja-JP" altLang="en-US" sz="2800" dirty="0"/>
              <a:t>・場所で使い分けるようにしましょう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18F8738-8136-4795-AE50-89A576A1DAF7}"/>
              </a:ext>
            </a:extLst>
          </p:cNvPr>
          <p:cNvSpPr/>
          <p:nvPr/>
        </p:nvSpPr>
        <p:spPr>
          <a:xfrm>
            <a:off x="9496713" y="6850877"/>
            <a:ext cx="17959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ja-JP" sz="1200" kern="100" dirty="0">
                <a:latin typeface="游明朝" panose="02020400000000000000" pitchFamily="18" charset="-128"/>
                <a:ea typeface="Yu Gothic" panose="020B0400000000000000" pitchFamily="34" charset="-128"/>
                <a:cs typeface="Times New Roman" panose="02020603050405020304" pitchFamily="18" charset="0"/>
              </a:rPr>
              <a:t>図表：</a:t>
            </a:r>
            <a:r>
              <a:rPr lang="ja-JP" altLang="en-US" sz="1200" kern="100" dirty="0">
                <a:latin typeface="游明朝" panose="02020400000000000000" pitchFamily="18" charset="-128"/>
                <a:ea typeface="Yu Gothic" panose="020B0400000000000000" pitchFamily="34" charset="-128"/>
                <a:cs typeface="Times New Roman" panose="02020603050405020304" pitchFamily="18" charset="0"/>
              </a:rPr>
              <a:t>掃除道具収納</a:t>
            </a:r>
            <a:endParaRPr lang="ja-JP" altLang="ja-JP" sz="1200" kern="100" dirty="0">
              <a:latin typeface="Yu Gothic Medium" panose="020B0500000000000000" pitchFamily="50" charset="-128"/>
              <a:ea typeface="Yu Gothic Medium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6FDA1C-AE35-4945-95DE-D73EF289A12E}"/>
              </a:ext>
            </a:extLst>
          </p:cNvPr>
          <p:cNvSpPr txBox="1"/>
          <p:nvPr/>
        </p:nvSpPr>
        <p:spPr>
          <a:xfrm>
            <a:off x="11753179" y="13098"/>
            <a:ext cx="17049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P17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41F507E-A21F-4A39-9E55-11A03097B9FB}"/>
              </a:ext>
            </a:extLst>
          </p:cNvPr>
          <p:cNvSpPr txBox="1"/>
          <p:nvPr/>
        </p:nvSpPr>
        <p:spPr>
          <a:xfrm>
            <a:off x="7660700" y="246932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</a:rPr>
              <a:t>乾燥させる</a:t>
            </a:r>
          </a:p>
        </p:txBody>
      </p:sp>
    </p:spTree>
    <p:extLst>
      <p:ext uri="{BB962C8B-B14F-4D97-AF65-F5344CB8AC3E}">
        <p14:creationId xmlns:p14="http://schemas.microsoft.com/office/powerpoint/2010/main" val="219885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5D15B54-6DA4-496A-B6BD-AEA8891A2CA0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11.</a:t>
            </a:r>
            <a:r>
              <a:rPr kumimoji="1" lang="ja-JP" altLang="en-US" sz="4000" b="1" dirty="0">
                <a:latin typeface="+mj-ea"/>
                <a:ea typeface="+mj-ea"/>
              </a:rPr>
              <a:t>清掃道具・ユニフォーム管理</a:t>
            </a:r>
            <a:endParaRPr kumimoji="1" lang="ja-JP" altLang="en-US" sz="40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46FD30D-2C5F-469D-8524-A64F32E9FDDD}"/>
              </a:ext>
            </a:extLst>
          </p:cNvPr>
          <p:cNvSpPr txBox="1"/>
          <p:nvPr/>
        </p:nvSpPr>
        <p:spPr>
          <a:xfrm>
            <a:off x="3375983" y="1210445"/>
            <a:ext cx="667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rgbClr val="FF0000"/>
                </a:solidFill>
              </a:rPr>
              <a:t>清潔</a:t>
            </a:r>
            <a:r>
              <a:rPr kumimoji="1" lang="ja-JP" altLang="en-US" sz="2400" dirty="0"/>
              <a:t>なユフォームの着用  管理が大切です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6995684-B51D-4FE8-B8C5-09DB6B8158A4}"/>
              </a:ext>
            </a:extLst>
          </p:cNvPr>
          <p:cNvGrpSpPr/>
          <p:nvPr/>
        </p:nvGrpSpPr>
        <p:grpSpPr>
          <a:xfrm>
            <a:off x="2382353" y="1867120"/>
            <a:ext cx="8910328" cy="5040274"/>
            <a:chOff x="701985" y="2057505"/>
            <a:chExt cx="8910328" cy="5040274"/>
          </a:xfrm>
        </p:grpSpPr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5157B493-C1E9-4F3C-96BF-3F9F9BD0FCE5}"/>
                </a:ext>
              </a:extLst>
            </p:cNvPr>
            <p:cNvSpPr/>
            <p:nvPr/>
          </p:nvSpPr>
          <p:spPr>
            <a:xfrm>
              <a:off x="6494475" y="2345521"/>
              <a:ext cx="1701114" cy="2619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>
                <a:solidFill>
                  <a:srgbClr val="FFC000"/>
                </a:solidFill>
              </a:endParaRPr>
            </a:p>
          </p:txBody>
        </p: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84D0FC93-2EFD-45D1-B01F-4D479FC2CDBC}"/>
                </a:ext>
              </a:extLst>
            </p:cNvPr>
            <p:cNvSpPr/>
            <p:nvPr/>
          </p:nvSpPr>
          <p:spPr>
            <a:xfrm>
              <a:off x="1801601" y="2370221"/>
              <a:ext cx="1701114" cy="2619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9" name="図 8" descr="人, 男, 立つ, 持つ が含まれている画像&#10;&#10;自動的に生成された説明">
              <a:extLst>
                <a:ext uri="{FF2B5EF4-FFF2-40B4-BE49-F238E27FC236}">
                  <a16:creationId xmlns:a16="http://schemas.microsoft.com/office/drawing/2014/main" id="{DBF2594C-9893-45D6-80B1-12296DA36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985" y="2802540"/>
              <a:ext cx="4241250" cy="4295239"/>
            </a:xfrm>
            <a:prstGeom prst="rect">
              <a:avLst/>
            </a:prstGeom>
          </p:spPr>
        </p:pic>
        <p:pic>
          <p:nvPicPr>
            <p:cNvPr id="10" name="図 9" descr="レンガ, タイル張り, 茶色, 流し が含まれている画像&#10;&#10;自動的に生成された説明">
              <a:extLst>
                <a:ext uri="{FF2B5EF4-FFF2-40B4-BE49-F238E27FC236}">
                  <a16:creationId xmlns:a16="http://schemas.microsoft.com/office/drawing/2014/main" id="{D390807D-E224-419A-B385-2D7C322F5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5804" y="2802540"/>
              <a:ext cx="4476509" cy="4295239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1805676-9770-4C2B-A115-067877421FC8}"/>
                </a:ext>
              </a:extLst>
            </p:cNvPr>
            <p:cNvSpPr txBox="1"/>
            <p:nvPr/>
          </p:nvSpPr>
          <p:spPr>
            <a:xfrm>
              <a:off x="1958542" y="2057505"/>
              <a:ext cx="14945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dirty="0"/>
                <a:t>Before</a:t>
              </a:r>
              <a:endParaRPr kumimoji="1" lang="ja-JP" altLang="en-US" sz="3600" dirty="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8A6FCEEC-624D-425B-A574-4DDC42192AE8}"/>
                </a:ext>
              </a:extLst>
            </p:cNvPr>
            <p:cNvSpPr txBox="1"/>
            <p:nvPr/>
          </p:nvSpPr>
          <p:spPr>
            <a:xfrm>
              <a:off x="6715081" y="2062465"/>
              <a:ext cx="14945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dirty="0"/>
                <a:t>After</a:t>
              </a:r>
              <a:endParaRPr kumimoji="1" lang="ja-JP" altLang="en-US" sz="3600" dirty="0"/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A587C16-9A0B-4DB9-A4EC-75730FC855FF}"/>
              </a:ext>
            </a:extLst>
          </p:cNvPr>
          <p:cNvSpPr txBox="1"/>
          <p:nvPr/>
        </p:nvSpPr>
        <p:spPr>
          <a:xfrm>
            <a:off x="11753179" y="13098"/>
            <a:ext cx="17049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P17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16920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D16599A-C746-49B1-BB20-19593812D04C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12.</a:t>
            </a:r>
            <a:r>
              <a:rPr kumimoji="1" lang="ja-JP" altLang="en-US" sz="4000" b="1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清潔な店舗とお客様目線</a:t>
            </a:r>
            <a:endParaRPr kumimoji="1" lang="ja-JP" altLang="en-US" sz="40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FFD0E0-D733-46FC-9ACB-39CF58471DD8}"/>
              </a:ext>
            </a:extLst>
          </p:cNvPr>
          <p:cNvSpPr txBox="1"/>
          <p:nvPr/>
        </p:nvSpPr>
        <p:spPr>
          <a:xfrm>
            <a:off x="1924966" y="919098"/>
            <a:ext cx="9715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・飲食店に関係のないモノを徹底的になくしましょう</a:t>
            </a:r>
            <a:endParaRPr kumimoji="1" lang="en-US" altLang="ja-JP" sz="2800" dirty="0"/>
          </a:p>
          <a:p>
            <a:r>
              <a:rPr kumimoji="1" lang="ja-JP" altLang="en-US" sz="2800" dirty="0"/>
              <a:t>・お客様の目線で店内を再確認しましょう</a:t>
            </a:r>
            <a:endParaRPr kumimoji="1" lang="en-US" altLang="ja-JP" sz="2800" dirty="0"/>
          </a:p>
          <a:p>
            <a:r>
              <a:rPr kumimoji="1" lang="ja-JP" altLang="en-US" sz="2800" dirty="0"/>
              <a:t>　　例）入口から画像を撮って 確認してみる</a:t>
            </a:r>
            <a:endParaRPr kumimoji="1" lang="en-US" altLang="ja-JP" sz="28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42BA8C7-CE77-49F2-93D7-C3439EAD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0" b="36499"/>
          <a:stretch/>
        </p:blipFill>
        <p:spPr>
          <a:xfrm>
            <a:off x="1924966" y="2304093"/>
            <a:ext cx="9577388" cy="4654119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E6060A74-A10A-4881-9862-839EB6576AAA}"/>
              </a:ext>
            </a:extLst>
          </p:cNvPr>
          <p:cNvCxnSpPr/>
          <p:nvPr/>
        </p:nvCxnSpPr>
        <p:spPr>
          <a:xfrm>
            <a:off x="7924800" y="2304093"/>
            <a:ext cx="0" cy="25155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矢印: 右 6">
            <a:extLst>
              <a:ext uri="{FF2B5EF4-FFF2-40B4-BE49-F238E27FC236}">
                <a16:creationId xmlns:a16="http://schemas.microsoft.com/office/drawing/2014/main" id="{BA796048-247B-47B8-975A-D523059B9097}"/>
              </a:ext>
            </a:extLst>
          </p:cNvPr>
          <p:cNvSpPr/>
          <p:nvPr/>
        </p:nvSpPr>
        <p:spPr>
          <a:xfrm>
            <a:off x="8077201" y="2990177"/>
            <a:ext cx="537240" cy="573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FB5363CF-39E8-4D88-BF0D-F3192CE6F8E4}"/>
              </a:ext>
            </a:extLst>
          </p:cNvPr>
          <p:cNvSpPr/>
          <p:nvPr/>
        </p:nvSpPr>
        <p:spPr>
          <a:xfrm rot="10800000">
            <a:off x="7249840" y="2990177"/>
            <a:ext cx="537240" cy="573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2765BB0-FF4B-4BE2-BDF5-E7491F8BE8C4}"/>
              </a:ext>
            </a:extLst>
          </p:cNvPr>
          <p:cNvSpPr txBox="1"/>
          <p:nvPr/>
        </p:nvSpPr>
        <p:spPr>
          <a:xfrm>
            <a:off x="6301964" y="3066877"/>
            <a:ext cx="9028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/>
              <a:t>お金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5643646-7A01-43CB-B244-EF2203F9D671}"/>
              </a:ext>
            </a:extLst>
          </p:cNvPr>
          <p:cNvSpPr txBox="1"/>
          <p:nvPr/>
        </p:nvSpPr>
        <p:spPr>
          <a:xfrm>
            <a:off x="8614441" y="3066877"/>
            <a:ext cx="162095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/>
              <a:t>ドリンク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530A031A-A746-4453-B9D0-711A6DC67FAE}"/>
              </a:ext>
            </a:extLst>
          </p:cNvPr>
          <p:cNvSpPr/>
          <p:nvPr/>
        </p:nvSpPr>
        <p:spPr>
          <a:xfrm>
            <a:off x="3843985" y="4819650"/>
            <a:ext cx="1399347" cy="22341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9F65A52-4B15-4BBE-8A35-B71ECF96264C}"/>
              </a:ext>
            </a:extLst>
          </p:cNvPr>
          <p:cNvSpPr txBox="1"/>
          <p:nvPr/>
        </p:nvSpPr>
        <p:spPr>
          <a:xfrm>
            <a:off x="3843985" y="4200392"/>
            <a:ext cx="902811" cy="523220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レジ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D5651D4-C20E-496F-80C1-A9B5DEDC3895}"/>
              </a:ext>
            </a:extLst>
          </p:cNvPr>
          <p:cNvSpPr txBox="1"/>
          <p:nvPr/>
        </p:nvSpPr>
        <p:spPr>
          <a:xfrm>
            <a:off x="5632761" y="410793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</a:rPr>
              <a:t>食器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66D6041-31A9-4B59-BB8F-6F0A6741EBE1}"/>
              </a:ext>
            </a:extLst>
          </p:cNvPr>
          <p:cNvSpPr txBox="1"/>
          <p:nvPr/>
        </p:nvSpPr>
        <p:spPr>
          <a:xfrm>
            <a:off x="3843985" y="5419575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</a:rPr>
              <a:t>文具類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3539DD-217A-468D-B996-2508D9A1E5B4}"/>
              </a:ext>
            </a:extLst>
          </p:cNvPr>
          <p:cNvSpPr txBox="1"/>
          <p:nvPr/>
        </p:nvSpPr>
        <p:spPr>
          <a:xfrm>
            <a:off x="11753179" y="13098"/>
            <a:ext cx="17049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P18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6062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D16599A-C746-49B1-BB20-19593812D04C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12.</a:t>
            </a:r>
            <a:r>
              <a:rPr kumimoji="1" lang="ja-JP" altLang="en-US" sz="4000" b="1" dirty="0">
                <a:solidFill>
                  <a:prstClr val="white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清潔な店舗とお客様目線</a:t>
            </a:r>
            <a:endParaRPr kumimoji="1" lang="ja-JP" altLang="en-US" sz="40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FFD0E0-D733-46FC-9ACB-39CF58471DD8}"/>
              </a:ext>
            </a:extLst>
          </p:cNvPr>
          <p:cNvSpPr txBox="1"/>
          <p:nvPr/>
        </p:nvSpPr>
        <p:spPr>
          <a:xfrm>
            <a:off x="1924966" y="919098"/>
            <a:ext cx="11038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・入口に資材、材料が置かれたままに なっていませんか？</a:t>
            </a:r>
            <a:endParaRPr kumimoji="1" lang="en-US" altLang="ja-JP" sz="2800" dirty="0"/>
          </a:p>
          <a:p>
            <a:r>
              <a:rPr kumimoji="1" lang="ja-JP" altLang="en-US" sz="2800" dirty="0"/>
              <a:t>・レジ周り・テーブル上のモノからお店のレベルを見られています</a:t>
            </a:r>
            <a:endParaRPr kumimoji="1" lang="en-US" altLang="ja-JP" sz="2800" dirty="0"/>
          </a:p>
          <a:p>
            <a:r>
              <a:rPr kumimoji="1" lang="ja-JP" altLang="en-US" sz="2800" dirty="0"/>
              <a:t>・のれんの汚れ、ちらりと見える厨房の様子</a:t>
            </a:r>
            <a:endParaRPr kumimoji="1" lang="en-US" altLang="ja-JP" sz="28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D11B708-125E-4B67-BEEF-9D22EBB57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6" b="7444"/>
          <a:stretch/>
        </p:blipFill>
        <p:spPr>
          <a:xfrm>
            <a:off x="1931193" y="3182870"/>
            <a:ext cx="9353550" cy="365733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8A4134E-36EF-45F4-8A10-CD205F9EA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" t="29399" r="65" b="64675"/>
          <a:stretch/>
        </p:blipFill>
        <p:spPr>
          <a:xfrm>
            <a:off x="1924966" y="2318706"/>
            <a:ext cx="9577388" cy="80520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62B26-CD6C-425A-928B-AD2ADB63FBA6}"/>
              </a:ext>
            </a:extLst>
          </p:cNvPr>
          <p:cNvSpPr txBox="1"/>
          <p:nvPr/>
        </p:nvSpPr>
        <p:spPr>
          <a:xfrm>
            <a:off x="11753179" y="13098"/>
            <a:ext cx="17049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P18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649554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76796CA-F741-4B28-A240-4DCDD77EFDE7}"/>
              </a:ext>
            </a:extLst>
          </p:cNvPr>
          <p:cNvSpPr/>
          <p:nvPr/>
        </p:nvSpPr>
        <p:spPr>
          <a:xfrm>
            <a:off x="1674143" y="346071"/>
            <a:ext cx="10079037" cy="573026"/>
          </a:xfrm>
          <a:prstGeom prst="rect">
            <a:avLst/>
          </a:prstGeom>
          <a:solidFill>
            <a:srgbClr val="385723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j-ea"/>
                <a:ea typeface="+mj-ea"/>
              </a:rPr>
              <a:t>　</a:t>
            </a:r>
            <a:r>
              <a:rPr kumimoji="1" lang="en-US" altLang="ja-JP" sz="4000" b="1" dirty="0">
                <a:latin typeface="+mj-ea"/>
                <a:ea typeface="+mj-ea"/>
              </a:rPr>
              <a:t>13.</a:t>
            </a:r>
            <a:r>
              <a:rPr kumimoji="1" lang="ja-JP" altLang="en-US" sz="4000" b="1" dirty="0">
                <a:latin typeface="+mj-ea"/>
                <a:ea typeface="+mj-ea"/>
              </a:rPr>
              <a:t>習慣化の仕組み作り</a:t>
            </a:r>
            <a:endParaRPr kumimoji="1" lang="ja-JP" altLang="en-US" sz="4000" b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0BE40CA-55B6-47C3-B980-D17C1466090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805"/>
          <a:stretch/>
        </p:blipFill>
        <p:spPr>
          <a:xfrm>
            <a:off x="5311050" y="2587107"/>
            <a:ext cx="2880000" cy="2160000"/>
          </a:xfrm>
          <a:prstGeom prst="rect">
            <a:avLst/>
          </a:prstGeom>
          <a:ln>
            <a:noFill/>
          </a:ln>
        </p:spPr>
      </p:pic>
      <p:pic>
        <p:nvPicPr>
          <p:cNvPr id="8" name="図 7" descr="屋内, いっぱい, 満杯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F90CA422-0AE3-413F-B065-818BDC4FF54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681" y="2587107"/>
            <a:ext cx="2880000" cy="2160000"/>
          </a:xfrm>
          <a:prstGeom prst="rect">
            <a:avLst/>
          </a:prstGeom>
          <a:ln>
            <a:noFill/>
          </a:ln>
        </p:spPr>
      </p:pic>
      <p:pic>
        <p:nvPicPr>
          <p:cNvPr id="6" name="図 5" descr="棚に陳列されている&#10;&#10;自動的に生成された説明">
            <a:extLst>
              <a:ext uri="{FF2B5EF4-FFF2-40B4-BE49-F238E27FC236}">
                <a16:creationId xmlns:a16="http://schemas.microsoft.com/office/drawing/2014/main" id="{1D7F8437-D301-4E67-B584-D97A556F4701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8" t="4208" r="3129" b="4301"/>
          <a:stretch/>
        </p:blipFill>
        <p:spPr>
          <a:xfrm>
            <a:off x="2209420" y="2547406"/>
            <a:ext cx="2880000" cy="2160000"/>
          </a:xfrm>
          <a:prstGeom prst="rect">
            <a:avLst/>
          </a:prstGeom>
          <a:ln>
            <a:noFill/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5BB894-D845-42D0-A28B-AADD7CF84374}"/>
              </a:ext>
            </a:extLst>
          </p:cNvPr>
          <p:cNvSpPr txBox="1"/>
          <p:nvPr/>
        </p:nvSpPr>
        <p:spPr>
          <a:xfrm>
            <a:off x="2147094" y="5075558"/>
            <a:ext cx="2883664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従業員の教育プログラムはありますか？</a:t>
            </a:r>
            <a:endParaRPr kumimoji="1" lang="en-US" altLang="ja-JP" dirty="0"/>
          </a:p>
          <a:p>
            <a:pPr algn="ctr"/>
            <a:endParaRPr kumimoji="1" lang="en-US" altLang="ja-JP" dirty="0"/>
          </a:p>
          <a:p>
            <a:pPr algn="ctr"/>
            <a:r>
              <a:rPr kumimoji="1" lang="ja-JP" altLang="en-US" dirty="0"/>
              <a:t>休憩室の使い方などにルールはありますか？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030505-7721-45D8-B415-17EADB217B7F}"/>
              </a:ext>
            </a:extLst>
          </p:cNvPr>
          <p:cNvSpPr txBox="1"/>
          <p:nvPr/>
        </p:nvSpPr>
        <p:spPr>
          <a:xfrm>
            <a:off x="3428498" y="1395307"/>
            <a:ext cx="6570324" cy="675891"/>
          </a:xfrm>
          <a:prstGeom prst="rect">
            <a:avLst/>
          </a:prstGeom>
          <a:noFill/>
          <a:ln w="38100"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1" lang="ja-JP" altLang="en-US" sz="2800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「しつけ」とは習慣づけることである</a:t>
            </a:r>
            <a:endParaRPr kumimoji="1" lang="en-US" altLang="ja-JP" sz="2800" b="1" dirty="0">
              <a:solidFill>
                <a:srgbClr val="FF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85FD09-0674-4470-AD1D-9642C6EE29B1}"/>
              </a:ext>
            </a:extLst>
          </p:cNvPr>
          <p:cNvSpPr txBox="1"/>
          <p:nvPr/>
        </p:nvSpPr>
        <p:spPr>
          <a:xfrm>
            <a:off x="5349988" y="5075558"/>
            <a:ext cx="28410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廃棄の期限、責任者は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決まっていますか？</a:t>
            </a:r>
            <a:endParaRPr kumimoji="1" lang="en-US" altLang="ja-JP" dirty="0"/>
          </a:p>
          <a:p>
            <a:pPr algn="ctr"/>
            <a:endParaRPr kumimoji="1" lang="en-US" altLang="ja-JP" dirty="0"/>
          </a:p>
          <a:p>
            <a:pPr algn="ctr"/>
            <a:r>
              <a:rPr kumimoji="1" lang="ja-JP" altLang="en-US" dirty="0"/>
              <a:t>赤札で要らないモノを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判断しやすくしましょう</a:t>
            </a:r>
            <a:endParaRPr kumimoji="1" lang="en-US" altLang="ja-JP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2D12918-FF28-44FB-AAEA-F9A1BD1C1B31}"/>
              </a:ext>
            </a:extLst>
          </p:cNvPr>
          <p:cNvSpPr txBox="1"/>
          <p:nvPr/>
        </p:nvSpPr>
        <p:spPr>
          <a:xfrm>
            <a:off x="8401080" y="5075559"/>
            <a:ext cx="2903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ラベリングをし、誰でも元に戻せる仕組みと、使ったら元に戻す習慣作りしましょう。</a:t>
            </a:r>
            <a:endParaRPr kumimoji="1" lang="en-US" altLang="ja-JP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529AFE9-FC5D-4A40-9551-7592919C4F76}"/>
              </a:ext>
            </a:extLst>
          </p:cNvPr>
          <p:cNvSpPr/>
          <p:nvPr/>
        </p:nvSpPr>
        <p:spPr>
          <a:xfrm>
            <a:off x="2173959" y="2426503"/>
            <a:ext cx="2879999" cy="41718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004A86F-1E9A-44BD-A0D9-BCCCDF0C35B8}"/>
              </a:ext>
            </a:extLst>
          </p:cNvPr>
          <p:cNvSpPr/>
          <p:nvPr/>
        </p:nvSpPr>
        <p:spPr>
          <a:xfrm>
            <a:off x="5311049" y="2400996"/>
            <a:ext cx="2879999" cy="41718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B178E93-68AE-4B68-8B80-990C1559EE6B}"/>
              </a:ext>
            </a:extLst>
          </p:cNvPr>
          <p:cNvSpPr/>
          <p:nvPr/>
        </p:nvSpPr>
        <p:spPr>
          <a:xfrm>
            <a:off x="8412681" y="2400996"/>
            <a:ext cx="2879999" cy="41718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88CCF25-00CC-4559-8074-FDDB6A091926}"/>
              </a:ext>
            </a:extLst>
          </p:cNvPr>
          <p:cNvSpPr txBox="1"/>
          <p:nvPr/>
        </p:nvSpPr>
        <p:spPr>
          <a:xfrm>
            <a:off x="11753179" y="13098"/>
            <a:ext cx="17049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P19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259439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4D399E-A7BF-4375-80B2-D80B8FA044FD}"/>
              </a:ext>
            </a:extLst>
          </p:cNvPr>
          <p:cNvGrpSpPr/>
          <p:nvPr/>
        </p:nvGrpSpPr>
        <p:grpSpPr>
          <a:xfrm>
            <a:off x="3233791" y="341203"/>
            <a:ext cx="6972192" cy="6786672"/>
            <a:chOff x="3340508" y="733502"/>
            <a:chExt cx="14993122" cy="14594177"/>
          </a:xfrm>
        </p:grpSpPr>
        <p:pic>
          <p:nvPicPr>
            <p:cNvPr id="4" name="図 3" descr="スクリーンショットの画面&#10;&#10;自動的に生成された説明">
              <a:extLst>
                <a:ext uri="{FF2B5EF4-FFF2-40B4-BE49-F238E27FC236}">
                  <a16:creationId xmlns:a16="http://schemas.microsoft.com/office/drawing/2014/main" id="{1917B7C6-BA21-4CAD-815A-FB40CEFC6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50282" y="4134333"/>
              <a:ext cx="14373574" cy="11193346"/>
            </a:xfrm>
            <a:prstGeom prst="rect">
              <a:avLst/>
            </a:prstGeom>
          </p:spPr>
        </p:pic>
        <p:pic>
          <p:nvPicPr>
            <p:cNvPr id="5" name="図 4" descr="スクリーンショットの画面&#10;&#10;自動的に生成された説明">
              <a:extLst>
                <a:ext uri="{FF2B5EF4-FFF2-40B4-BE49-F238E27FC236}">
                  <a16:creationId xmlns:a16="http://schemas.microsoft.com/office/drawing/2014/main" id="{A9ECA2E4-BA86-4202-A13E-5D38C64F7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40508" y="733502"/>
              <a:ext cx="14993122" cy="2910618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7E601F1-1233-4561-85FB-D0EDE5CEEA26}"/>
              </a:ext>
            </a:extLst>
          </p:cNvPr>
          <p:cNvSpPr txBox="1"/>
          <p:nvPr/>
        </p:nvSpPr>
        <p:spPr>
          <a:xfrm>
            <a:off x="11753179" y="13098"/>
            <a:ext cx="17049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P20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93610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CFF623-6A8C-41EB-BCE5-51BBF1FADDED}"/>
              </a:ext>
            </a:extLst>
          </p:cNvPr>
          <p:cNvSpPr txBox="1"/>
          <p:nvPr/>
        </p:nvSpPr>
        <p:spPr>
          <a:xfrm>
            <a:off x="11753179" y="13098"/>
            <a:ext cx="17049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P22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F81C83-8FE4-4D7C-A415-F02BB528D502}"/>
              </a:ext>
            </a:extLst>
          </p:cNvPr>
          <p:cNvSpPr txBox="1"/>
          <p:nvPr/>
        </p:nvSpPr>
        <p:spPr>
          <a:xfrm>
            <a:off x="0" y="13098"/>
            <a:ext cx="170497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P21</a:t>
            </a:r>
            <a:endParaRPr kumimoji="1" lang="ja-JP" altLang="en-US" sz="2000" b="1" dirty="0">
              <a:latin typeface="+mn-ea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2293C5C-FCBD-B61A-10F8-1967D2592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05"/>
          <a:stretch/>
        </p:blipFill>
        <p:spPr>
          <a:xfrm>
            <a:off x="950388" y="413206"/>
            <a:ext cx="5354399" cy="655515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F20B6EF-2B51-F097-2BA5-85390CD64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"/>
          <a:stretch/>
        </p:blipFill>
        <p:spPr>
          <a:xfrm>
            <a:off x="6398744" y="413206"/>
            <a:ext cx="5260478" cy="664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043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13D47-1456-499B-9104-7926A490F1A3}"/>
              </a:ext>
            </a:extLst>
          </p:cNvPr>
          <p:cNvGrpSpPr/>
          <p:nvPr/>
        </p:nvGrpSpPr>
        <p:grpSpPr>
          <a:xfrm>
            <a:off x="1680368" y="107"/>
            <a:ext cx="10079028" cy="7006503"/>
            <a:chOff x="0" y="0"/>
            <a:chExt cx="21674117" cy="15066906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E3CE77D-06E6-4549-8CAC-AA811291D3B7}"/>
                </a:ext>
              </a:extLst>
            </p:cNvPr>
            <p:cNvSpPr txBox="1"/>
            <p:nvPr/>
          </p:nvSpPr>
          <p:spPr>
            <a:xfrm>
              <a:off x="1490096" y="13117688"/>
              <a:ext cx="18693944" cy="1949218"/>
            </a:xfrm>
            <a:prstGeom prst="rect">
              <a:avLst/>
            </a:prstGeom>
          </p:spPr>
          <p:txBody>
            <a:bodyPr vert="horz" lIns="42522" tIns="21261" rIns="42522" bIns="21261" rtlCol="0" anchor="ctr">
              <a:normAutofit/>
            </a:bodyPr>
            <a:lstStyle/>
            <a:p>
              <a:pPr algn="ctr" defTabSz="425196">
                <a:lnSpc>
                  <a:spcPct val="90000"/>
                </a:lnSpc>
                <a:spcBef>
                  <a:spcPct val="0"/>
                </a:spcBef>
                <a:spcAft>
                  <a:spcPts val="279"/>
                </a:spcAft>
              </a:pPr>
              <a:r>
                <a:rPr kumimoji="1" lang="ja-JP" altLang="en-US" sz="3720" b="1" dirty="0">
                  <a:latin typeface="+mj-lt"/>
                  <a:ea typeface="+mj-ea"/>
                  <a:cs typeface="+mj-cs"/>
                </a:rPr>
                <a:t>ご清聴ありがとうございました</a:t>
              </a:r>
            </a:p>
          </p:txBody>
        </p: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BC2FA119-BEC8-4A94-93ED-0FD35B184467}"/>
                </a:ext>
              </a:extLst>
            </p:cNvPr>
            <p:cNvGrpSpPr/>
            <p:nvPr/>
          </p:nvGrpSpPr>
          <p:grpSpPr>
            <a:xfrm>
              <a:off x="0" y="0"/>
              <a:ext cx="21674117" cy="12790299"/>
              <a:chOff x="0" y="0"/>
              <a:chExt cx="21674117" cy="12790299"/>
            </a:xfrm>
          </p:grpSpPr>
          <p:pic>
            <p:nvPicPr>
              <p:cNvPr id="6" name="図 5" descr="記号 が含まれている画像&#10;&#10;自動的に生成された説明">
                <a:extLst>
                  <a:ext uri="{FF2B5EF4-FFF2-40B4-BE49-F238E27FC236}">
                    <a16:creationId xmlns:a16="http://schemas.microsoft.com/office/drawing/2014/main" id="{3E5AD4D5-FE93-4E73-8021-72C8B20317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"/>
              <a:stretch/>
            </p:blipFill>
            <p:spPr>
              <a:xfrm>
                <a:off x="0" y="0"/>
                <a:ext cx="21674117" cy="12790299"/>
              </a:xfrm>
              <a:prstGeom prst="rect">
                <a:avLst/>
              </a:prstGeom>
            </p:spPr>
          </p:pic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D814C2D-1CBE-4A07-A215-C29BC4177744}"/>
                  </a:ext>
                </a:extLst>
              </p:cNvPr>
              <p:cNvSpPr txBox="1"/>
              <p:nvPr/>
            </p:nvSpPr>
            <p:spPr>
              <a:xfrm>
                <a:off x="3489158" y="9210841"/>
                <a:ext cx="2839454" cy="1306462"/>
              </a:xfrm>
              <a:prstGeom prst="rect">
                <a:avLst/>
              </a:prstGeom>
              <a:solidFill>
                <a:srgbClr val="FBDDC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3348" b="1" dirty="0"/>
                  <a:t>整理</a:t>
                </a: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7225FE76-A96A-4BCE-B32D-DC474CAC649A}"/>
                  </a:ext>
                </a:extLst>
              </p:cNvPr>
              <p:cNvSpPr txBox="1"/>
              <p:nvPr/>
            </p:nvSpPr>
            <p:spPr>
              <a:xfrm>
                <a:off x="6505073" y="7527834"/>
                <a:ext cx="2839454" cy="1306462"/>
              </a:xfrm>
              <a:prstGeom prst="rect">
                <a:avLst/>
              </a:prstGeom>
              <a:solidFill>
                <a:srgbClr val="FBDDC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3348" b="1" dirty="0"/>
                  <a:t>整頓</a:t>
                </a:r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3E5BB70-99A8-461A-A0F8-58DB378C55B4}"/>
                  </a:ext>
                </a:extLst>
              </p:cNvPr>
              <p:cNvSpPr txBox="1"/>
              <p:nvPr/>
            </p:nvSpPr>
            <p:spPr>
              <a:xfrm>
                <a:off x="9417340" y="5794994"/>
                <a:ext cx="2839454" cy="1306462"/>
              </a:xfrm>
              <a:prstGeom prst="rect">
                <a:avLst/>
              </a:prstGeom>
              <a:solidFill>
                <a:srgbClr val="FBDDC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3348" b="1" dirty="0"/>
                  <a:t>清掃</a:t>
                </a: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851BFCD5-ECFE-40FD-89F2-6FA5083A15FD}"/>
                  </a:ext>
                </a:extLst>
              </p:cNvPr>
              <p:cNvSpPr txBox="1"/>
              <p:nvPr/>
            </p:nvSpPr>
            <p:spPr>
              <a:xfrm>
                <a:off x="12256794" y="4026897"/>
                <a:ext cx="2839454" cy="1306462"/>
              </a:xfrm>
              <a:prstGeom prst="rect">
                <a:avLst/>
              </a:prstGeom>
              <a:solidFill>
                <a:srgbClr val="FBDDC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3348" b="1" dirty="0"/>
                  <a:t>清潔</a:t>
                </a: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17A20048-C3E4-40A4-BFC6-8D088256BF1E}"/>
                  </a:ext>
                </a:extLst>
              </p:cNvPr>
              <p:cNvSpPr txBox="1"/>
              <p:nvPr/>
            </p:nvSpPr>
            <p:spPr>
              <a:xfrm>
                <a:off x="15368317" y="2265372"/>
                <a:ext cx="2839454" cy="1306462"/>
              </a:xfrm>
              <a:prstGeom prst="rect">
                <a:avLst/>
              </a:prstGeom>
              <a:solidFill>
                <a:srgbClr val="FBDDC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3348" b="1" dirty="0"/>
                  <a:t>習慣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41610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34D6C5-A259-43E5-B3B1-FB396FDDE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8" y="144326"/>
            <a:ext cx="11591502" cy="922590"/>
          </a:xfrm>
        </p:spPr>
        <p:txBody>
          <a:bodyPr/>
          <a:lstStyle/>
          <a:p>
            <a:r>
              <a:rPr kumimoji="1" lang="ja-JP" altLang="en-US" dirty="0"/>
              <a:t>■整理収納を俯瞰（ふかん）して考える</a:t>
            </a: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7B941A6E-4026-4FF9-9810-321334A53E1A}"/>
              </a:ext>
            </a:extLst>
          </p:cNvPr>
          <p:cNvSpPr/>
          <p:nvPr/>
        </p:nvSpPr>
        <p:spPr>
          <a:xfrm rot="20529478">
            <a:off x="1969299" y="6637768"/>
            <a:ext cx="1862528" cy="5043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kumimoji="1" lang="ja-JP" altLang="en-US" sz="1984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3FB92496-E26E-46F1-8822-129262A33910}"/>
              </a:ext>
            </a:extLst>
          </p:cNvPr>
          <p:cNvSpPr/>
          <p:nvPr/>
        </p:nvSpPr>
        <p:spPr>
          <a:xfrm rot="20358331">
            <a:off x="7469869" y="4835707"/>
            <a:ext cx="1862528" cy="5043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kumimoji="1" lang="ja-JP" altLang="en-US" sz="1984" dirty="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DA894F8A-2E27-4143-A217-74A90F651E4D}"/>
              </a:ext>
            </a:extLst>
          </p:cNvPr>
          <p:cNvSpPr/>
          <p:nvPr/>
        </p:nvSpPr>
        <p:spPr>
          <a:xfrm rot="20296754">
            <a:off x="4682409" y="5751726"/>
            <a:ext cx="1862528" cy="5043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kumimoji="1" lang="ja-JP" altLang="en-US" sz="1984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4CCB4C53-73E9-4157-BA04-31CF13C5AC6B}"/>
              </a:ext>
            </a:extLst>
          </p:cNvPr>
          <p:cNvSpPr/>
          <p:nvPr/>
        </p:nvSpPr>
        <p:spPr>
          <a:xfrm rot="20200238">
            <a:off x="10239126" y="3838808"/>
            <a:ext cx="1862528" cy="5043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kumimoji="1" lang="ja-JP" altLang="en-US" sz="1984" dirty="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C6324B3-B120-46BB-B457-933DBE3653DC}"/>
              </a:ext>
            </a:extLst>
          </p:cNvPr>
          <p:cNvGrpSpPr/>
          <p:nvPr/>
        </p:nvGrpSpPr>
        <p:grpSpPr>
          <a:xfrm>
            <a:off x="635329" y="1603768"/>
            <a:ext cx="4689487" cy="1545217"/>
            <a:chOff x="576200" y="1454909"/>
            <a:chExt cx="4254217" cy="1401793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3D50A7C-B0F1-4E18-B063-41BF740EE1C2}"/>
                </a:ext>
              </a:extLst>
            </p:cNvPr>
            <p:cNvSpPr txBox="1"/>
            <p:nvPr/>
          </p:nvSpPr>
          <p:spPr>
            <a:xfrm>
              <a:off x="792178" y="1709530"/>
              <a:ext cx="3858323" cy="883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07943"/>
              <a:r>
                <a:rPr kumimoji="1" lang="ja-JP" altLang="en-US" sz="3527" b="1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全体で収納が適切か</a:t>
              </a:r>
              <a:endParaRPr kumimoji="1" lang="en-US" altLang="ja-JP" sz="3527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  <a:p>
              <a:pPr algn="ctr" defTabSz="1007943"/>
              <a:r>
                <a:rPr kumimoji="1" lang="ja-JP" altLang="en-US" sz="2205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飲食店舗・事務所・ホテル全体</a:t>
              </a: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4951A56-CC33-4B17-BE60-F9ED28F4E66B}"/>
                </a:ext>
              </a:extLst>
            </p:cNvPr>
            <p:cNvSpPr/>
            <p:nvPr/>
          </p:nvSpPr>
          <p:spPr>
            <a:xfrm>
              <a:off x="576200" y="1454909"/>
              <a:ext cx="4254217" cy="1401793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kumimoji="1" lang="ja-JP" altLang="en-US" sz="1984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31F148A-DE16-4627-AF9A-9F421E05EA97}"/>
              </a:ext>
            </a:extLst>
          </p:cNvPr>
          <p:cNvGrpSpPr/>
          <p:nvPr/>
        </p:nvGrpSpPr>
        <p:grpSpPr>
          <a:xfrm>
            <a:off x="9563774" y="5810235"/>
            <a:ext cx="3792628" cy="1545217"/>
            <a:chOff x="8675922" y="5270940"/>
            <a:chExt cx="3440603" cy="1401793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4B77BC89-C49F-41D0-8965-AA154174EECF}"/>
                </a:ext>
              </a:extLst>
            </p:cNvPr>
            <p:cNvSpPr txBox="1"/>
            <p:nvPr/>
          </p:nvSpPr>
          <p:spPr>
            <a:xfrm>
              <a:off x="8877152" y="5446643"/>
              <a:ext cx="3038146" cy="883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07943"/>
              <a:r>
                <a:rPr kumimoji="1" lang="ja-JP" altLang="en-US" sz="3527" b="1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小さな場所ごと</a:t>
              </a:r>
              <a:endParaRPr kumimoji="1" lang="en-US" altLang="ja-JP" sz="3527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  <a:p>
              <a:pPr algn="ctr" defTabSz="1007943"/>
              <a:r>
                <a:rPr kumimoji="1" lang="ja-JP" altLang="en-US" sz="2205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厨房・掃除道具・備品庫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7C4C221B-77D3-40D6-8A9D-8AAB18957D6A}"/>
                </a:ext>
              </a:extLst>
            </p:cNvPr>
            <p:cNvSpPr/>
            <p:nvPr/>
          </p:nvSpPr>
          <p:spPr>
            <a:xfrm>
              <a:off x="8675922" y="5270940"/>
              <a:ext cx="3440603" cy="1401793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kumimoji="1" lang="ja-JP" altLang="en-US" sz="1984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4FB4F7E6-6B56-4D88-9FF9-AD37ABE2AE51}"/>
              </a:ext>
            </a:extLst>
          </p:cNvPr>
          <p:cNvGrpSpPr/>
          <p:nvPr/>
        </p:nvGrpSpPr>
        <p:grpSpPr>
          <a:xfrm>
            <a:off x="1314385" y="0"/>
            <a:ext cx="12042016" cy="7877341"/>
            <a:chOff x="1192227" y="0"/>
            <a:chExt cx="10924298" cy="7146181"/>
          </a:xfrm>
        </p:grpSpPr>
        <p:graphicFrame>
          <p:nvGraphicFramePr>
            <p:cNvPr id="3" name="図表 2">
              <a:extLst>
                <a:ext uri="{FF2B5EF4-FFF2-40B4-BE49-F238E27FC236}">
                  <a16:creationId xmlns:a16="http://schemas.microsoft.com/office/drawing/2014/main" id="{F8368AA6-B3F8-48CC-957B-3EB6871646D2}"/>
                </a:ext>
              </a:extLst>
            </p:cNvPr>
            <p:cNvGraphicFramePr/>
            <p:nvPr/>
          </p:nvGraphicFramePr>
          <p:xfrm>
            <a:off x="1192227" y="1365656"/>
            <a:ext cx="10217426" cy="57805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85EA9A98-DE48-4F28-BA42-568BD397AA76}"/>
                </a:ext>
              </a:extLst>
            </p:cNvPr>
            <p:cNvSpPr/>
            <p:nvPr/>
          </p:nvSpPr>
          <p:spPr>
            <a:xfrm>
              <a:off x="10843591" y="0"/>
              <a:ext cx="1272934" cy="967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kumimoji="1" lang="ja-JP" altLang="en-US" sz="1984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39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130728A-AF27-412D-AA34-343EFBBA3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518" y="403225"/>
            <a:ext cx="8694738" cy="146050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講座内で指導できない事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7FE7285-6680-41BF-B88B-408B2C328F37}"/>
              </a:ext>
            </a:extLst>
          </p:cNvPr>
          <p:cNvSpPr txBox="1"/>
          <p:nvPr/>
        </p:nvSpPr>
        <p:spPr>
          <a:xfrm>
            <a:off x="1268189" y="2343365"/>
            <a:ext cx="10903396" cy="4428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・</a:t>
            </a:r>
            <a:r>
              <a:rPr kumimoji="1" lang="ja-JP" altLang="en-US" sz="3600" dirty="0">
                <a:latin typeface="+mn-ea"/>
              </a:rPr>
              <a:t>調理方法の重要管理ポイントについて、本講座</a:t>
            </a:r>
            <a:endParaRPr kumimoji="1" lang="en-US" altLang="ja-JP" sz="3600" dirty="0">
              <a:latin typeface="+mn-ea"/>
            </a:endParaRPr>
          </a:p>
          <a:p>
            <a:r>
              <a:rPr kumimoji="1" lang="ja-JP" altLang="en-US" sz="3600" dirty="0">
                <a:latin typeface="+mn-ea"/>
              </a:rPr>
              <a:t>　では、その内容についてご紹介をいたします。</a:t>
            </a:r>
            <a:endParaRPr kumimoji="1" lang="en-US" altLang="ja-JP" sz="3600" dirty="0">
              <a:latin typeface="+mn-ea"/>
            </a:endParaRPr>
          </a:p>
          <a:p>
            <a:endParaRPr kumimoji="1" lang="en-US" altLang="ja-JP" sz="3600" dirty="0">
              <a:latin typeface="+mn-ea"/>
            </a:endParaRPr>
          </a:p>
          <a:p>
            <a:r>
              <a:rPr kumimoji="1" lang="ja-JP" altLang="en-US" sz="3600" dirty="0">
                <a:latin typeface="+mn-ea"/>
              </a:rPr>
              <a:t>・手引書</a:t>
            </a:r>
            <a:r>
              <a:rPr kumimoji="1" lang="en-US" altLang="ja-JP" sz="3600" dirty="0">
                <a:latin typeface="+mn-ea"/>
              </a:rPr>
              <a:t>6</a:t>
            </a:r>
            <a:r>
              <a:rPr kumimoji="1" lang="ja-JP" altLang="en-US" sz="3600" dirty="0">
                <a:latin typeface="+mn-ea"/>
              </a:rPr>
              <a:t>ページ、配布資料の重要管理ポイント　</a:t>
            </a:r>
            <a:endParaRPr kumimoji="1" lang="en-US" altLang="ja-JP" sz="3600" dirty="0">
              <a:latin typeface="+mn-ea"/>
            </a:endParaRPr>
          </a:p>
          <a:p>
            <a:r>
              <a:rPr kumimoji="1" lang="ja-JP" altLang="en-US" sz="3600" dirty="0">
                <a:latin typeface="+mn-ea"/>
              </a:rPr>
              <a:t>　の記入方法については、各保健所で指導が行</a:t>
            </a:r>
            <a:endParaRPr kumimoji="1" lang="en-US" altLang="ja-JP" sz="3600" dirty="0">
              <a:latin typeface="+mn-ea"/>
            </a:endParaRPr>
          </a:p>
          <a:p>
            <a:r>
              <a:rPr kumimoji="1" lang="ja-JP" altLang="en-US" sz="3600" dirty="0">
                <a:latin typeface="+mn-ea"/>
              </a:rPr>
              <a:t>　われておりますので、本講座内ではお答えでき</a:t>
            </a:r>
            <a:endParaRPr kumimoji="1" lang="en-US" altLang="ja-JP" sz="3600" dirty="0">
              <a:latin typeface="+mn-ea"/>
            </a:endParaRPr>
          </a:p>
          <a:p>
            <a:r>
              <a:rPr kumimoji="1" lang="ja-JP" altLang="en-US" sz="3600" dirty="0">
                <a:latin typeface="+mn-ea"/>
              </a:rPr>
              <a:t>　ません。管轄の保健所にお問い合わせください。</a:t>
            </a:r>
            <a:endParaRPr kumimoji="1" lang="en-US" altLang="ja-JP" sz="3600" dirty="0">
              <a:latin typeface="+mn-ea"/>
            </a:endParaRPr>
          </a:p>
          <a:p>
            <a:endParaRPr kumimoji="1" lang="ja-JP" altLang="en-US" sz="2976" dirty="0"/>
          </a:p>
        </p:txBody>
      </p:sp>
    </p:spTree>
    <p:extLst>
      <p:ext uri="{BB962C8B-B14F-4D97-AF65-F5344CB8AC3E}">
        <p14:creationId xmlns:p14="http://schemas.microsoft.com/office/powerpoint/2010/main" val="24765208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949F66-DA00-4D83-A1B7-230FD6CD1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" y="179617"/>
            <a:ext cx="11591502" cy="922590"/>
          </a:xfrm>
        </p:spPr>
        <p:txBody>
          <a:bodyPr>
            <a:normAutofit fontScale="90000"/>
          </a:bodyPr>
          <a:lstStyle/>
          <a:p>
            <a:br>
              <a:rPr lang="en-US" altLang="ja-JP" dirty="0"/>
            </a:br>
            <a:r>
              <a:rPr lang="ja-JP" altLang="en-US" sz="5401" dirty="0"/>
              <a:t>■働きやすい職場環境</a:t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148D8ED-4DF9-470D-B1B1-7C3764395C19}"/>
              </a:ext>
            </a:extLst>
          </p:cNvPr>
          <p:cNvSpPr txBox="1"/>
          <p:nvPr/>
        </p:nvSpPr>
        <p:spPr>
          <a:xfrm>
            <a:off x="845057" y="3654569"/>
            <a:ext cx="4540025" cy="1516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kumimoji="1" lang="ja-JP" altLang="en-US" sz="3086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①片付く仕組みがある</a:t>
            </a:r>
            <a:endParaRPr kumimoji="1" lang="en-US" altLang="ja-JP" sz="3086" b="1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  <a:p>
            <a:pPr defTabSz="1007943"/>
            <a:endParaRPr kumimoji="1" lang="en-US" altLang="ja-JP" sz="3086" b="1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  <a:p>
            <a:pPr defTabSz="1007943"/>
            <a:r>
              <a:rPr kumimoji="1" lang="ja-JP" altLang="en-US" sz="3086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②管理する仕組みがある</a:t>
            </a:r>
            <a:endParaRPr kumimoji="1" lang="en-US" altLang="ja-JP" sz="3086" b="1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171F8A-D8B1-478F-B0D1-5732033DD1E0}"/>
              </a:ext>
            </a:extLst>
          </p:cNvPr>
          <p:cNvSpPr txBox="1"/>
          <p:nvPr/>
        </p:nvSpPr>
        <p:spPr>
          <a:xfrm>
            <a:off x="1065625" y="2534688"/>
            <a:ext cx="3741730" cy="702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kumimoji="1" lang="ja-JP" altLang="en-US" sz="3968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50" charset="-128"/>
              </a:rPr>
              <a:t>効率的な仕組み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DF8724-F856-44CB-ABF0-CC3489538B7A}"/>
              </a:ext>
            </a:extLst>
          </p:cNvPr>
          <p:cNvSpPr txBox="1"/>
          <p:nvPr/>
        </p:nvSpPr>
        <p:spPr>
          <a:xfrm>
            <a:off x="6422745" y="3407550"/>
            <a:ext cx="4983358" cy="1720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/>
            <a:r>
              <a:rPr kumimoji="1" lang="ja-JP" altLang="en-US" sz="5291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50" charset="-128"/>
              </a:rPr>
              <a:t>・問題解決力　</a:t>
            </a:r>
            <a:endParaRPr kumimoji="1" lang="en-US" altLang="ja-JP" sz="5291" b="1" dirty="0">
              <a:solidFill>
                <a:srgbClr val="FF0000"/>
              </a:solidFill>
              <a:latin typeface="游ゴシック" panose="020F0502020204030204"/>
              <a:ea typeface="游ゴシック" panose="020B0400000000000000" pitchFamily="50" charset="-128"/>
            </a:endParaRPr>
          </a:p>
          <a:p>
            <a:pPr defTabSz="1007943"/>
            <a:r>
              <a:rPr kumimoji="1" lang="ja-JP" altLang="en-US" sz="5291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50" charset="-128"/>
              </a:rPr>
              <a:t>・チームワーク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3E7F74C-29B6-4FC5-94B3-C3857393D698}"/>
              </a:ext>
            </a:extLst>
          </p:cNvPr>
          <p:cNvSpPr txBox="1"/>
          <p:nvPr/>
        </p:nvSpPr>
        <p:spPr>
          <a:xfrm>
            <a:off x="7623370" y="5849434"/>
            <a:ext cx="2725426" cy="702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kumimoji="1" lang="ja-JP" altLang="en-US" sz="3968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プロに頼む</a:t>
            </a:r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9D86E359-C5D1-43E1-833A-9BC9EE645761}"/>
              </a:ext>
            </a:extLst>
          </p:cNvPr>
          <p:cNvSpPr/>
          <p:nvPr/>
        </p:nvSpPr>
        <p:spPr>
          <a:xfrm>
            <a:off x="8586549" y="5181270"/>
            <a:ext cx="821704" cy="4740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kumimoji="1" lang="ja-JP" altLang="en-US" sz="1984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BD00B7B-FA67-4404-870B-9E21BA2B6BBE}"/>
              </a:ext>
            </a:extLst>
          </p:cNvPr>
          <p:cNvGrpSpPr/>
          <p:nvPr/>
        </p:nvGrpSpPr>
        <p:grpSpPr>
          <a:xfrm>
            <a:off x="5513458" y="136541"/>
            <a:ext cx="7926141" cy="4042030"/>
            <a:chOff x="5001549" y="123868"/>
            <a:chExt cx="7190451" cy="3666856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D586FB2A-8F53-4A9A-AC41-997D0EF253FA}"/>
                </a:ext>
              </a:extLst>
            </p:cNvPr>
            <p:cNvGrpSpPr/>
            <p:nvPr/>
          </p:nvGrpSpPr>
          <p:grpSpPr>
            <a:xfrm>
              <a:off x="5001549" y="1737429"/>
              <a:ext cx="6137783" cy="2053295"/>
              <a:chOff x="5361981" y="1729790"/>
              <a:chExt cx="6137783" cy="2053295"/>
            </a:xfrm>
          </p:grpSpPr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EC1518E-8248-49DA-86F5-8F1910DD0F0A}"/>
                  </a:ext>
                </a:extLst>
              </p:cNvPr>
              <p:cNvSpPr txBox="1"/>
              <p:nvPr/>
            </p:nvSpPr>
            <p:spPr>
              <a:xfrm>
                <a:off x="6452648" y="1729790"/>
                <a:ext cx="5047116" cy="2053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07943"/>
                <a:endParaRPr kumimoji="1" lang="en-US" altLang="ja-JP" sz="1984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  <a:p>
                <a:pPr defTabSz="1007943"/>
                <a:endParaRPr kumimoji="1" lang="en-US" altLang="ja-JP" sz="1984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  <a:p>
                <a:pPr algn="ctr" defTabSz="1007943"/>
                <a:r>
                  <a:rPr kumimoji="1" lang="ja-JP" altLang="en-US" sz="3968" dirty="0">
                    <a:solidFill>
                      <a:prstClr val="black"/>
                    </a:solidFill>
                    <a:latin typeface="游ゴシック" panose="020F0502020204030204"/>
                    <a:ea typeface="游ゴシック" panose="020B0400000000000000" pitchFamily="50" charset="-128"/>
                  </a:rPr>
                  <a:t>あるが稼働していない</a:t>
                </a:r>
                <a:endParaRPr kumimoji="1" lang="en-US" altLang="ja-JP" sz="3968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  <a:p>
                <a:pPr algn="ctr" defTabSz="1007943"/>
                <a:endParaRPr kumimoji="1" lang="en-US" altLang="ja-JP" sz="3086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  <a:p>
                <a:pPr algn="ctr" defTabSz="1007943"/>
                <a:endParaRPr kumimoji="1" lang="en-US" altLang="ja-JP" sz="3086" b="1" dirty="0">
                  <a:solidFill>
                    <a:srgbClr val="FF0000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8" name="矢印: 右 7">
                <a:extLst>
                  <a:ext uri="{FF2B5EF4-FFF2-40B4-BE49-F238E27FC236}">
                    <a16:creationId xmlns:a16="http://schemas.microsoft.com/office/drawing/2014/main" id="{73F52E95-D6B1-452F-8B73-C6F32FB0AE54}"/>
                  </a:ext>
                </a:extLst>
              </p:cNvPr>
              <p:cNvSpPr/>
              <p:nvPr/>
            </p:nvSpPr>
            <p:spPr>
              <a:xfrm>
                <a:off x="5361981" y="2291783"/>
                <a:ext cx="824889" cy="6463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7943"/>
                <a:endParaRPr kumimoji="1" lang="ja-JP" altLang="en-US" sz="1984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</p:grp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2E1F7D5-EEF9-42B2-8F81-3439443A9C64}"/>
                </a:ext>
              </a:extLst>
            </p:cNvPr>
            <p:cNvSpPr/>
            <p:nvPr/>
          </p:nvSpPr>
          <p:spPr>
            <a:xfrm>
              <a:off x="11032435" y="123868"/>
              <a:ext cx="1159565" cy="876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/>
              <a:endParaRPr kumimoji="1" lang="ja-JP" altLang="en-US" sz="1984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04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F4EA09F-D81B-4F55-AEA0-417A5293FA1C}"/>
              </a:ext>
            </a:extLst>
          </p:cNvPr>
          <p:cNvGrpSpPr/>
          <p:nvPr/>
        </p:nvGrpSpPr>
        <p:grpSpPr>
          <a:xfrm>
            <a:off x="1101506" y="2213227"/>
            <a:ext cx="11380533" cy="4186254"/>
            <a:chOff x="-2697039" y="2143546"/>
            <a:chExt cx="10004140" cy="298312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1261035-4226-8142-A4AB-141D303630B0}"/>
                </a:ext>
              </a:extLst>
            </p:cNvPr>
            <p:cNvSpPr/>
            <p:nvPr/>
          </p:nvSpPr>
          <p:spPr>
            <a:xfrm>
              <a:off x="2461185" y="3181024"/>
              <a:ext cx="4845916" cy="180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3"/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８</a:t>
              </a:r>
              <a:r>
                <a:rPr kumimoji="1" lang="en-US" altLang="ja-JP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. </a:t>
              </a:r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食材の保管方法</a:t>
              </a:r>
              <a:endParaRPr kumimoji="1" lang="en-US" altLang="ja-JP" sz="2646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defTabSz="457203"/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９</a:t>
              </a:r>
              <a:r>
                <a:rPr kumimoji="1" lang="en-US" altLang="ja-JP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. </a:t>
              </a:r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器具類の収納</a:t>
              </a:r>
              <a:endParaRPr kumimoji="1" lang="en-US" altLang="ja-JP" sz="2646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defTabSz="457203"/>
              <a:r>
                <a:rPr kumimoji="1" lang="en-US" altLang="ja-JP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10. </a:t>
              </a:r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台・棚板の高さ</a:t>
              </a:r>
              <a:endParaRPr kumimoji="1" lang="en-US" altLang="ja-JP" sz="2646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defTabSz="457203"/>
              <a:r>
                <a:rPr kumimoji="1" lang="en-US" altLang="ja-JP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11. </a:t>
              </a:r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清掃・ユニフォーム管理　</a:t>
              </a:r>
              <a:endParaRPr kumimoji="1" lang="en-US" altLang="ja-JP" sz="2646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defTabSz="457203"/>
              <a:r>
                <a:rPr kumimoji="1" lang="en-US" altLang="ja-JP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12. </a:t>
              </a:r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清潔な店舗とお客様目線　</a:t>
              </a:r>
              <a:endParaRPr kumimoji="1" lang="en-US" altLang="ja-JP" sz="2646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defTabSz="457203"/>
              <a:r>
                <a:rPr kumimoji="1" lang="en-US" altLang="ja-JP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13. </a:t>
              </a:r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習慣化の仕組み作り　　</a:t>
              </a:r>
              <a:endParaRPr kumimoji="1" lang="en-US" altLang="ja-JP" sz="2646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9E2ECD9-2699-5A4A-AAD5-D8512D743A85}"/>
                </a:ext>
              </a:extLst>
            </p:cNvPr>
            <p:cNvSpPr/>
            <p:nvPr/>
          </p:nvSpPr>
          <p:spPr>
            <a:xfrm>
              <a:off x="2163946" y="2143546"/>
              <a:ext cx="5039783" cy="355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3"/>
              <a:r>
                <a:rPr kumimoji="1" lang="ja-JP" altLang="en-US" sz="2646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　❏</a:t>
              </a:r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あなたの店舗の改善チェック　</a:t>
              </a:r>
              <a:endParaRPr kumimoji="1" lang="en-US" altLang="ja-JP" sz="2646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678D5731-FC12-134B-B1B2-216BD7B2EABC}"/>
                </a:ext>
              </a:extLst>
            </p:cNvPr>
            <p:cNvSpPr/>
            <p:nvPr/>
          </p:nvSpPr>
          <p:spPr>
            <a:xfrm>
              <a:off x="-2697039" y="3029864"/>
              <a:ext cx="5158224" cy="2096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3"/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１</a:t>
              </a:r>
              <a:r>
                <a:rPr kumimoji="1" lang="en-US" altLang="ja-JP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. HACCP</a:t>
              </a:r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とは　　　　　　　　　　　 　</a:t>
              </a:r>
              <a:endParaRPr kumimoji="1" lang="en-US" altLang="ja-JP" sz="2646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defTabSz="457203"/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２</a:t>
              </a:r>
              <a:r>
                <a:rPr kumimoji="1" lang="en-US" altLang="ja-JP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.</a:t>
              </a:r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 制度化される背景　　　　 　</a:t>
              </a:r>
              <a:endParaRPr kumimoji="1" lang="en-US" altLang="ja-JP" sz="2646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defTabSz="457203"/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３</a:t>
              </a:r>
              <a:r>
                <a:rPr kumimoji="1" lang="en-US" altLang="ja-JP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. </a:t>
              </a:r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取り組むべきこと</a:t>
              </a:r>
              <a:endParaRPr kumimoji="1" lang="en-US" altLang="ja-JP" sz="2646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defTabSz="457203"/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４</a:t>
              </a:r>
              <a:r>
                <a:rPr kumimoji="1" lang="en-US" altLang="ja-JP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. </a:t>
              </a:r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一般的衛生管理・重要ポイント</a:t>
              </a:r>
              <a:endParaRPr lang="ja-JP" altLang="en-US" sz="2646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  <a:p>
              <a:pPr defTabSz="457203"/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５</a:t>
              </a:r>
              <a:r>
                <a:rPr kumimoji="1" lang="en-US" altLang="ja-JP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. HACCP</a:t>
              </a:r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導入のメリット　　　　　　　　</a:t>
              </a:r>
              <a:endParaRPr lang="ja-JP" altLang="en-US" sz="2646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  <a:p>
              <a:pPr defTabSz="457203"/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６</a:t>
              </a:r>
              <a:r>
                <a:rPr kumimoji="1" lang="en-US" altLang="ja-JP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. </a:t>
              </a:r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５</a:t>
              </a:r>
              <a:r>
                <a:rPr kumimoji="1" lang="en-US" altLang="ja-JP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S</a:t>
              </a:r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で 改善しましょう　 </a:t>
              </a:r>
              <a:endParaRPr lang="ja-JP" altLang="en-US" sz="2646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  <a:p>
              <a:pPr defTabSz="457203"/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７</a:t>
              </a:r>
              <a:r>
                <a:rPr kumimoji="1" lang="en-US" altLang="ja-JP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.</a:t>
              </a:r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 </a:t>
              </a:r>
              <a:r>
                <a:rPr kumimoji="1" lang="en-US" altLang="ja-JP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｢</a:t>
              </a:r>
              <a:r>
                <a:rPr kumimoji="1" lang="ja-JP" altLang="en-US" sz="2646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清潔区域」意識していますか？　</a:t>
              </a:r>
              <a:endParaRPr kumimoji="1" lang="en-US" altLang="ja-JP" sz="2646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7B2AF022-C9B2-984C-A1D5-6D68F29C52A2}"/>
                </a:ext>
              </a:extLst>
            </p:cNvPr>
            <p:cNvSpPr/>
            <p:nvPr/>
          </p:nvSpPr>
          <p:spPr>
            <a:xfrm>
              <a:off x="-2697039" y="2161589"/>
              <a:ext cx="5039783" cy="355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3"/>
              <a:r>
                <a:rPr kumimoji="1" lang="ja-JP" altLang="en-US" sz="2646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❏あなたのお片づけレベルチェック</a:t>
              </a:r>
              <a:endParaRPr kumimoji="1" lang="en-US" altLang="ja-JP" sz="2646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A1844F7-F333-1045-9B57-892EA5682C2A}"/>
              </a:ext>
            </a:extLst>
          </p:cNvPr>
          <p:cNvSpPr/>
          <p:nvPr/>
        </p:nvSpPr>
        <p:spPr>
          <a:xfrm>
            <a:off x="1915294" y="417399"/>
            <a:ext cx="9609187" cy="1078892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3"/>
            <a:endParaRPr kumimoji="1" lang="ja-JP" altLang="en-US" dirty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B562C11-240C-4BB6-B56F-59651986AC2E}"/>
              </a:ext>
            </a:extLst>
          </p:cNvPr>
          <p:cNvSpPr/>
          <p:nvPr/>
        </p:nvSpPr>
        <p:spPr>
          <a:xfrm>
            <a:off x="4563676" y="665301"/>
            <a:ext cx="43124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3"/>
            <a:r>
              <a:rPr kumimoji="1" lang="en-US" altLang="ja-JP" sz="44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kumimoji="1" lang="ja-JP" altLang="en-US" sz="44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目　次　</a:t>
            </a:r>
            <a:r>
              <a:rPr kumimoji="1" lang="en-US" altLang="ja-JP" sz="44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89FA02C1-ABAC-4801-9AB4-CD42CC0C7767}"/>
              </a:ext>
            </a:extLst>
          </p:cNvPr>
          <p:cNvSpPr/>
          <p:nvPr/>
        </p:nvSpPr>
        <p:spPr>
          <a:xfrm>
            <a:off x="1017672" y="2132284"/>
            <a:ext cx="11346464" cy="68162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kumimoji="1" lang="ja-JP" altLang="en-US" sz="198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117E520-6611-46FD-B81C-0410EA1ED5CD}"/>
              </a:ext>
            </a:extLst>
          </p:cNvPr>
          <p:cNvSpPr txBox="1"/>
          <p:nvPr/>
        </p:nvSpPr>
        <p:spPr>
          <a:xfrm>
            <a:off x="329661" y="3052268"/>
            <a:ext cx="2082621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kumimoji="1" lang="en-US" altLang="ja-JP" sz="2646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HACCP</a:t>
            </a:r>
            <a:r>
              <a:rPr kumimoji="1" lang="ja-JP" altLang="en-US" sz="2646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こと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F5362B8-844C-4809-9341-D004A73FF1E6}"/>
              </a:ext>
            </a:extLst>
          </p:cNvPr>
          <p:cNvSpPr txBox="1"/>
          <p:nvPr/>
        </p:nvSpPr>
        <p:spPr>
          <a:xfrm flipH="1">
            <a:off x="6662683" y="3111135"/>
            <a:ext cx="1827273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/>
            <a:r>
              <a:rPr kumimoji="1" lang="ja-JP" altLang="en-US" sz="2646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管理方法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EEBB978-41CD-40D6-BEF8-6FA5D9245BC3}"/>
              </a:ext>
            </a:extLst>
          </p:cNvPr>
          <p:cNvSpPr txBox="1"/>
          <p:nvPr/>
        </p:nvSpPr>
        <p:spPr>
          <a:xfrm flipH="1">
            <a:off x="329661" y="1492530"/>
            <a:ext cx="1802806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/>
            <a:r>
              <a:rPr kumimoji="1" lang="ja-JP" altLang="en-US" sz="2646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現状確認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D191B53-C243-48E7-9FD4-CBB5525A3B5E}"/>
              </a:ext>
            </a:extLst>
          </p:cNvPr>
          <p:cNvSpPr txBox="1"/>
          <p:nvPr/>
        </p:nvSpPr>
        <p:spPr>
          <a:xfrm>
            <a:off x="11903777" y="17289"/>
            <a:ext cx="153599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P1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8636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E82CEFA-DE99-6D48-8222-88EC54D8292E}"/>
              </a:ext>
            </a:extLst>
          </p:cNvPr>
          <p:cNvSpPr/>
          <p:nvPr/>
        </p:nvSpPr>
        <p:spPr>
          <a:xfrm>
            <a:off x="1904094" y="260914"/>
            <a:ext cx="9497192" cy="5692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3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478533-A5B8-48F5-B187-C2FC59482A72}"/>
              </a:ext>
            </a:extLst>
          </p:cNvPr>
          <p:cNvSpPr txBox="1"/>
          <p:nvPr/>
        </p:nvSpPr>
        <p:spPr>
          <a:xfrm>
            <a:off x="3943977" y="305617"/>
            <a:ext cx="55561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3"/>
            <a:r>
              <a:rPr kumimoji="1" lang="ja-JP" altLang="en-US" sz="28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あなたのお片づけレベルチェック</a:t>
            </a:r>
            <a:endParaRPr kumimoji="1" lang="en-US" altLang="ja-JP" sz="28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8278E1C-7C0D-4226-84E3-BD398EF1543E}"/>
              </a:ext>
            </a:extLst>
          </p:cNvPr>
          <p:cNvSpPr/>
          <p:nvPr/>
        </p:nvSpPr>
        <p:spPr>
          <a:xfrm>
            <a:off x="2598892" y="874887"/>
            <a:ext cx="5839991" cy="3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3"/>
            <a:r>
              <a:rPr kumimoji="1" lang="ja-JP" altLang="en-US" sz="1984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もしかして、お店が片づかないのは 私のせい？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0F528F-935C-4878-A6FF-12A66F22AB82}"/>
              </a:ext>
            </a:extLst>
          </p:cNvPr>
          <p:cNvSpPr txBox="1"/>
          <p:nvPr/>
        </p:nvSpPr>
        <p:spPr>
          <a:xfrm>
            <a:off x="9013375" y="1555411"/>
            <a:ext cx="2271369" cy="63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3"/>
            <a:r>
              <a:rPr kumimoji="1" lang="ja-JP" altLang="en-US" sz="160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　</a:t>
            </a:r>
            <a:r>
              <a:rPr kumimoji="1" lang="ja-JP" altLang="en-US" sz="1764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〇のついた記号の</a:t>
            </a:r>
            <a:br>
              <a:rPr kumimoji="1" lang="en-US" altLang="ja-JP" sz="1764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</a:br>
            <a:r>
              <a:rPr kumimoji="1" lang="ja-JP" altLang="en-US" sz="1764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　合計を枠に記入</a:t>
            </a: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D240B1A0-EF80-7648-98DE-3E96FC004037}"/>
              </a:ext>
            </a:extLst>
          </p:cNvPr>
          <p:cNvGraphicFramePr>
            <a:graphicFrameLocks noGrp="1"/>
          </p:cNvGraphicFramePr>
          <p:nvPr/>
        </p:nvGraphicFramePr>
        <p:xfrm>
          <a:off x="2598892" y="1336202"/>
          <a:ext cx="6008746" cy="5676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7334">
                  <a:extLst>
                    <a:ext uri="{9D8B030D-6E8A-4147-A177-3AD203B41FA5}">
                      <a16:colId xmlns:a16="http://schemas.microsoft.com/office/drawing/2014/main" val="3120753908"/>
                    </a:ext>
                  </a:extLst>
                </a:gridCol>
                <a:gridCol w="4716992">
                  <a:extLst>
                    <a:ext uri="{9D8B030D-6E8A-4147-A177-3AD203B41FA5}">
                      <a16:colId xmlns:a16="http://schemas.microsoft.com/office/drawing/2014/main" val="111155237"/>
                    </a:ext>
                  </a:extLst>
                </a:gridCol>
                <a:gridCol w="704420">
                  <a:extLst>
                    <a:ext uri="{9D8B030D-6E8A-4147-A177-3AD203B41FA5}">
                      <a16:colId xmlns:a16="http://schemas.microsoft.com/office/drawing/2014/main" val="3335538912"/>
                    </a:ext>
                  </a:extLst>
                </a:gridCol>
              </a:tblGrid>
              <a:tr h="28384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1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家中スッキリ、お家が快適空間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A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335286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収納用品、棚を多く使い収納している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B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232907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モノは少ないが モノがあちこちにある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C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648038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収納スペースからモノが溢れている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D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3027845"/>
                  </a:ext>
                </a:extLst>
              </a:tr>
              <a:tr h="28384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2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家の中は、お気に入りのモノだけがある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A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98265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棚や引き出しに ぎっしりモノが入っている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B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948096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モノを探すことが多い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C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6376653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「とりあえず」とモノを 取り残している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D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9091385"/>
                  </a:ext>
                </a:extLst>
              </a:tr>
              <a:tr h="28384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3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必要なモノだけ買う、ストックは少ない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A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9094884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購入する時に、収納場所を考えずに買う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B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570713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「お得」の言葉についツラれてモノを買う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C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7710689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気づきたら同じモノを いくつも買っている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D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3899993"/>
                  </a:ext>
                </a:extLst>
              </a:tr>
              <a:tr h="28384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4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思い出のモノも 上手く数を管理している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A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790547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捨てられない思い出のモノが多くある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B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319577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思い出のモノは まとめて置いている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C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403612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思い出のモノが 収納場所を占拠している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D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17048"/>
                  </a:ext>
                </a:extLst>
              </a:tr>
              <a:tr h="28384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5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</a:t>
                      </a:r>
                      <a:r>
                        <a:rPr lang="en-US" altLang="ja-JP" sz="1800" u="none" strike="noStrike" dirty="0">
                          <a:effectLst/>
                        </a:rPr>
                        <a:t>1</a:t>
                      </a:r>
                      <a:r>
                        <a:rPr lang="ja-JP" altLang="en-US" sz="1800" u="none" strike="noStrike">
                          <a:effectLst/>
                        </a:rPr>
                        <a:t>つ買ったら</a:t>
                      </a:r>
                      <a:r>
                        <a:rPr lang="en-US" altLang="ja-JP" sz="1800" u="none" strike="noStrike" dirty="0">
                          <a:effectLst/>
                        </a:rPr>
                        <a:t>1</a:t>
                      </a:r>
                      <a:r>
                        <a:rPr lang="ja-JP" altLang="en-US" sz="1800" u="none" strike="noStrike">
                          <a:effectLst/>
                        </a:rPr>
                        <a:t>つ捨てるを 実践している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A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896228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隙間を見つけたら収納したくなる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B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1402165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片づけにはモノを 大量に捨てるのが良い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C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65191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 モノを捨てるのは損を することだと思う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effectLst/>
                        </a:rPr>
                        <a:t>D</a:t>
                      </a:r>
                      <a:endParaRPr lang="en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157111"/>
                  </a:ext>
                </a:extLst>
              </a:tr>
            </a:tbl>
          </a:graphicData>
        </a:graphic>
      </p:graphicFrame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A8E68701-A804-DC45-ADA5-6D3BF7C2A87C}"/>
              </a:ext>
            </a:extLst>
          </p:cNvPr>
          <p:cNvGraphicFramePr>
            <a:graphicFrameLocks noGrp="1"/>
          </p:cNvGraphicFramePr>
          <p:nvPr/>
        </p:nvGraphicFramePr>
        <p:xfrm>
          <a:off x="9458588" y="2341846"/>
          <a:ext cx="1185673" cy="40160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5673">
                  <a:extLst>
                    <a:ext uri="{9D8B030D-6E8A-4147-A177-3AD203B41FA5}">
                      <a16:colId xmlns:a16="http://schemas.microsoft.com/office/drawing/2014/main" val="2011770330"/>
                    </a:ext>
                  </a:extLst>
                </a:gridCol>
              </a:tblGrid>
              <a:tr h="379407">
                <a:tc>
                  <a:txBody>
                    <a:bodyPr/>
                    <a:lstStyle/>
                    <a:p>
                      <a:pPr algn="ctr" fontAlgn="ctr"/>
                      <a:r>
                        <a:rPr lang="en" sz="2400" u="none" strike="noStrike" dirty="0">
                          <a:effectLst/>
                        </a:rPr>
                        <a:t>A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34" charset="-128"/>
                        <a:ea typeface="ＭＳ Ｐゴシック" panose="020B0600070205080204" pitchFamily="34" charset="-128"/>
                      </a:endParaRPr>
                    </a:p>
                  </a:txBody>
                  <a:tcPr marL="9823" marR="9823" marT="98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035387"/>
                  </a:ext>
                </a:extLst>
              </a:tr>
              <a:tr h="60769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　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34" charset="-128"/>
                        <a:ea typeface="ＭＳ Ｐゴシック" panose="020B0600070205080204" pitchFamily="34" charset="-128"/>
                      </a:endParaRPr>
                    </a:p>
                  </a:txBody>
                  <a:tcPr marL="9823" marR="9823" marT="98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18180"/>
                  </a:ext>
                </a:extLst>
              </a:tr>
              <a:tr h="379407">
                <a:tc>
                  <a:txBody>
                    <a:bodyPr/>
                    <a:lstStyle/>
                    <a:p>
                      <a:pPr algn="ctr" fontAlgn="ctr"/>
                      <a:r>
                        <a:rPr lang="en" sz="2400" u="none" strike="noStrike" dirty="0">
                          <a:effectLst/>
                        </a:rPr>
                        <a:t>B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34" charset="-128"/>
                        <a:ea typeface="ＭＳ Ｐゴシック" panose="020B0600070205080204" pitchFamily="34" charset="-128"/>
                      </a:endParaRPr>
                    </a:p>
                  </a:txBody>
                  <a:tcPr marL="9823" marR="9823" marT="98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476810"/>
                  </a:ext>
                </a:extLst>
              </a:tr>
              <a:tr h="6254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>
                          <a:effectLst/>
                        </a:rPr>
                        <a:t>　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34" charset="-128"/>
                        <a:ea typeface="ＭＳ Ｐゴシック" panose="020B0600070205080204" pitchFamily="34" charset="-128"/>
                      </a:endParaRPr>
                    </a:p>
                  </a:txBody>
                  <a:tcPr marL="9823" marR="9823" marT="98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196797"/>
                  </a:ext>
                </a:extLst>
              </a:tr>
              <a:tr h="379407">
                <a:tc>
                  <a:txBody>
                    <a:bodyPr/>
                    <a:lstStyle/>
                    <a:p>
                      <a:pPr algn="ctr" fontAlgn="ctr"/>
                      <a:r>
                        <a:rPr lang="en" sz="2400" u="none" strike="noStrike" dirty="0">
                          <a:effectLst/>
                        </a:rPr>
                        <a:t>C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34" charset="-128"/>
                        <a:ea typeface="ＭＳ Ｐゴシック" panose="020B0600070205080204" pitchFamily="34" charset="-128"/>
                      </a:endParaRPr>
                    </a:p>
                  </a:txBody>
                  <a:tcPr marL="9823" marR="9823" marT="98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216010"/>
                  </a:ext>
                </a:extLst>
              </a:tr>
              <a:tr h="63680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>
                          <a:effectLst/>
                        </a:rPr>
                        <a:t>　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34" charset="-128"/>
                        <a:ea typeface="ＭＳ Ｐゴシック" panose="020B0600070205080204" pitchFamily="34" charset="-128"/>
                      </a:endParaRPr>
                    </a:p>
                  </a:txBody>
                  <a:tcPr marL="9823" marR="9823" marT="98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792736"/>
                  </a:ext>
                </a:extLst>
              </a:tr>
              <a:tr h="379407">
                <a:tc>
                  <a:txBody>
                    <a:bodyPr/>
                    <a:lstStyle/>
                    <a:p>
                      <a:pPr algn="ctr" fontAlgn="ctr"/>
                      <a:r>
                        <a:rPr lang="en" sz="2400" u="none" strike="noStrike" dirty="0">
                          <a:effectLst/>
                        </a:rPr>
                        <a:t>D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34" charset="-128"/>
                        <a:ea typeface="ＭＳ Ｐゴシック" panose="020B0600070205080204" pitchFamily="34" charset="-128"/>
                      </a:endParaRPr>
                    </a:p>
                  </a:txBody>
                  <a:tcPr marL="9823" marR="9823" marT="98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286437"/>
                  </a:ext>
                </a:extLst>
              </a:tr>
              <a:tr h="62848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　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34" charset="-128"/>
                        <a:ea typeface="ＭＳ Ｐゴシック" panose="020B0600070205080204" pitchFamily="34" charset="-128"/>
                      </a:endParaRPr>
                    </a:p>
                  </a:txBody>
                  <a:tcPr marL="9823" marR="9823" marT="98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806724"/>
                  </a:ext>
                </a:extLst>
              </a:tr>
            </a:tbl>
          </a:graphicData>
        </a:graphic>
      </p:graphicFrame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E5ABCC65-817E-4256-BBA0-BC1F6398D040}"/>
              </a:ext>
            </a:extLst>
          </p:cNvPr>
          <p:cNvCxnSpPr/>
          <p:nvPr/>
        </p:nvCxnSpPr>
        <p:spPr>
          <a:xfrm>
            <a:off x="8647832" y="1555411"/>
            <a:ext cx="683269" cy="7864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C82308F-7F66-4C40-B683-F32CEAB1F7CB}"/>
              </a:ext>
            </a:extLst>
          </p:cNvPr>
          <p:cNvSpPr/>
          <p:nvPr/>
        </p:nvSpPr>
        <p:spPr>
          <a:xfrm>
            <a:off x="7866621" y="1336202"/>
            <a:ext cx="741018" cy="11398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kumimoji="1" lang="ja-JP" altLang="en-US" sz="198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1569AD1-105E-4314-A32B-16F2D77DC10B}"/>
              </a:ext>
            </a:extLst>
          </p:cNvPr>
          <p:cNvSpPr/>
          <p:nvPr/>
        </p:nvSpPr>
        <p:spPr>
          <a:xfrm>
            <a:off x="9371293" y="2341846"/>
            <a:ext cx="1387725" cy="41578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kumimoji="1" lang="ja-JP" altLang="en-US" sz="198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E89A678-F723-4851-A332-881F547A278E}"/>
              </a:ext>
            </a:extLst>
          </p:cNvPr>
          <p:cNvSpPr txBox="1"/>
          <p:nvPr/>
        </p:nvSpPr>
        <p:spPr>
          <a:xfrm>
            <a:off x="8858516" y="1019224"/>
            <a:ext cx="3552576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kumimoji="1" lang="en-US" altLang="ja-JP" sz="3086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1</a:t>
            </a:r>
            <a:r>
              <a:rPr kumimoji="1" lang="ja-JP" altLang="en-US" sz="3086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つだけ丸を付ける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164107D-D4A1-4721-AC8F-EBB05342CB94}"/>
              </a:ext>
            </a:extLst>
          </p:cNvPr>
          <p:cNvSpPr txBox="1"/>
          <p:nvPr/>
        </p:nvSpPr>
        <p:spPr>
          <a:xfrm>
            <a:off x="11943465" y="-19518"/>
            <a:ext cx="153599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P2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5718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91861DB-5567-470E-A8BC-AD3D2AD29551}"/>
              </a:ext>
            </a:extLst>
          </p:cNvPr>
          <p:cNvSpPr/>
          <p:nvPr/>
        </p:nvSpPr>
        <p:spPr>
          <a:xfrm>
            <a:off x="1012252" y="434188"/>
            <a:ext cx="11415271" cy="6532558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2400" dirty="0"/>
          </a:p>
        </p:txBody>
      </p:sp>
      <p:graphicFrame>
        <p:nvGraphicFramePr>
          <p:cNvPr id="6" name="図表 5">
            <a:extLst>
              <a:ext uri="{FF2B5EF4-FFF2-40B4-BE49-F238E27FC236}">
                <a16:creationId xmlns:a16="http://schemas.microsoft.com/office/drawing/2014/main" id="{7DE5464A-0B0D-4519-AB63-7FC98C909D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80243"/>
              </p:ext>
            </p:extLst>
          </p:nvPr>
        </p:nvGraphicFramePr>
        <p:xfrm>
          <a:off x="587133" y="872478"/>
          <a:ext cx="7084271" cy="5320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07CE58-1C0A-4F30-AADE-08E792340BF1}"/>
              </a:ext>
            </a:extLst>
          </p:cNvPr>
          <p:cNvSpPr txBox="1"/>
          <p:nvPr/>
        </p:nvSpPr>
        <p:spPr>
          <a:xfrm>
            <a:off x="1321089" y="4726638"/>
            <a:ext cx="2692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汚部屋</a:t>
            </a:r>
            <a:endParaRPr kumimoji="1" lang="en-US" altLang="ja-JP" sz="2800" dirty="0"/>
          </a:p>
          <a:p>
            <a:pPr algn="ctr"/>
            <a:r>
              <a:rPr kumimoji="1" lang="ja-JP" altLang="en-US" sz="2800" dirty="0"/>
              <a:t>住人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78C815D-996A-48C3-B0C2-7ABF2010551D}"/>
              </a:ext>
            </a:extLst>
          </p:cNvPr>
          <p:cNvSpPr txBox="1"/>
          <p:nvPr/>
        </p:nvSpPr>
        <p:spPr>
          <a:xfrm>
            <a:off x="1040797" y="2116959"/>
            <a:ext cx="342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整理収納</a:t>
            </a:r>
            <a:endParaRPr kumimoji="1" lang="en-US" altLang="ja-JP" sz="2800" dirty="0"/>
          </a:p>
          <a:p>
            <a:pPr algn="ctr"/>
            <a:r>
              <a:rPr kumimoji="1" lang="ja-JP" altLang="en-US" sz="2800" dirty="0"/>
              <a:t>が苦手</a:t>
            </a:r>
            <a:endParaRPr kumimoji="1" lang="en-US" altLang="ja-JP" sz="28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C7FB640-4E34-40E0-80DA-AD1A995C12A9}"/>
              </a:ext>
            </a:extLst>
          </p:cNvPr>
          <p:cNvSpPr txBox="1"/>
          <p:nvPr/>
        </p:nvSpPr>
        <p:spPr>
          <a:xfrm>
            <a:off x="4083592" y="2131138"/>
            <a:ext cx="2569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整理収納</a:t>
            </a:r>
            <a:endParaRPr kumimoji="1" lang="en-US" altLang="ja-JP" sz="2800" dirty="0"/>
          </a:p>
          <a:p>
            <a:pPr algn="ctr"/>
            <a:r>
              <a:rPr kumimoji="1" lang="ja-JP" altLang="en-US" sz="2800" dirty="0"/>
              <a:t>が得意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FE4B7DE-AE9C-4739-94A4-000D61A50D0C}"/>
              </a:ext>
            </a:extLst>
          </p:cNvPr>
          <p:cNvSpPr txBox="1"/>
          <p:nvPr/>
        </p:nvSpPr>
        <p:spPr>
          <a:xfrm>
            <a:off x="4129806" y="4720022"/>
            <a:ext cx="2569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詰め込み</a:t>
            </a:r>
            <a:endParaRPr kumimoji="1" lang="en-US" altLang="ja-JP" sz="2800" dirty="0"/>
          </a:p>
          <a:p>
            <a:pPr algn="ctr"/>
            <a:r>
              <a:rPr kumimoji="1" lang="ja-JP" altLang="en-US" sz="2800" dirty="0"/>
              <a:t>収納</a:t>
            </a:r>
            <a:endParaRPr kumimoji="1" lang="en-US" altLang="ja-JP" sz="2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2E868C4-8894-4303-A48A-468EA4FCE204}"/>
              </a:ext>
            </a:extLst>
          </p:cNvPr>
          <p:cNvSpPr txBox="1"/>
          <p:nvPr/>
        </p:nvSpPr>
        <p:spPr>
          <a:xfrm>
            <a:off x="4806109" y="1348279"/>
            <a:ext cx="1152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solidFill>
                  <a:srgbClr val="FF0000"/>
                </a:solidFill>
                <a:latin typeface="+mn-ea"/>
              </a:rPr>
              <a:t>A</a:t>
            </a:r>
            <a:endParaRPr kumimoji="1" lang="ja-JP" altLang="en-US" sz="4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E46F65C-0C1F-4826-BF04-2E7E19A752A2}"/>
              </a:ext>
            </a:extLst>
          </p:cNvPr>
          <p:cNvSpPr txBox="1"/>
          <p:nvPr/>
        </p:nvSpPr>
        <p:spPr>
          <a:xfrm>
            <a:off x="5007832" y="4045579"/>
            <a:ext cx="843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solidFill>
                  <a:srgbClr val="0070C0"/>
                </a:solidFill>
                <a:latin typeface="+mn-ea"/>
              </a:rPr>
              <a:t>B</a:t>
            </a:r>
            <a:endParaRPr kumimoji="1" lang="ja-JP" altLang="en-US" sz="4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00C82DB-C0F2-4D6D-98CE-54710B17F9D7}"/>
              </a:ext>
            </a:extLst>
          </p:cNvPr>
          <p:cNvSpPr txBox="1"/>
          <p:nvPr/>
        </p:nvSpPr>
        <p:spPr>
          <a:xfrm>
            <a:off x="2132474" y="1411023"/>
            <a:ext cx="1152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solidFill>
                  <a:srgbClr val="00B050"/>
                </a:solidFill>
                <a:latin typeface="+mn-ea"/>
              </a:rPr>
              <a:t>C</a:t>
            </a:r>
            <a:endParaRPr kumimoji="1" lang="ja-JP" altLang="en-US" sz="4000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4C63F5D-A413-4D29-B6E3-DAAECB7D2C65}"/>
              </a:ext>
            </a:extLst>
          </p:cNvPr>
          <p:cNvSpPr txBox="1"/>
          <p:nvPr/>
        </p:nvSpPr>
        <p:spPr>
          <a:xfrm>
            <a:off x="2149144" y="4008108"/>
            <a:ext cx="1152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accent2"/>
                </a:solidFill>
                <a:latin typeface="+mn-ea"/>
              </a:rPr>
              <a:t>D</a:t>
            </a:r>
            <a:endParaRPr kumimoji="1" lang="ja-JP" altLang="en-US" sz="40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E04C01-2D58-435B-B260-1228CF9F48E4}"/>
              </a:ext>
            </a:extLst>
          </p:cNvPr>
          <p:cNvSpPr txBox="1"/>
          <p:nvPr/>
        </p:nvSpPr>
        <p:spPr>
          <a:xfrm>
            <a:off x="7445283" y="803520"/>
            <a:ext cx="4592966" cy="616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A</a:t>
            </a:r>
            <a:r>
              <a:rPr kumimoji="1" lang="ja-JP" altLang="en-US" sz="2400" dirty="0"/>
              <a:t>が多い あなたは</a:t>
            </a:r>
            <a:endParaRPr kumimoji="1" lang="en-US" altLang="ja-JP" sz="2400" dirty="0"/>
          </a:p>
          <a:p>
            <a:r>
              <a:rPr kumimoji="1" lang="en-US" altLang="ja-JP" sz="2400" dirty="0"/>
              <a:t>    </a:t>
            </a:r>
            <a:r>
              <a:rPr kumimoji="1" lang="ja-JP" altLang="en-US" sz="2400" dirty="0"/>
              <a:t>生活しやすい収納上手さん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pPr defTabSz="457186">
              <a:defRPr/>
            </a:pPr>
            <a:r>
              <a:rPr kumimoji="1" lang="en-US" altLang="ja-JP" sz="2400" dirty="0">
                <a:solidFill>
                  <a:srgbClr val="0070C0"/>
                </a:solidFill>
                <a:latin typeface="游ゴシック"/>
                <a:ea typeface="游ゴシック"/>
              </a:rPr>
              <a:t>B</a:t>
            </a: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が多い あなたは</a:t>
            </a: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　捨てるのは苦手、モノが多</a:t>
            </a: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　い詰め込み収納がお得意さん</a:t>
            </a: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r>
              <a:rPr kumimoji="1" lang="en-US" altLang="ja-JP" sz="2400" dirty="0">
                <a:solidFill>
                  <a:srgbClr val="00B050"/>
                </a:solidFill>
                <a:latin typeface="游ゴシック"/>
                <a:ea typeface="游ゴシック"/>
              </a:rPr>
              <a:t>C</a:t>
            </a: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が多い あなたは</a:t>
            </a: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　捨てるのは得意モノは多く</a:t>
            </a: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　ないけどリバウンドさん</a:t>
            </a: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r>
              <a:rPr kumimoji="1" lang="en-US" altLang="ja-JP" sz="2400" dirty="0">
                <a:solidFill>
                  <a:srgbClr val="ED7D31"/>
                </a:solidFill>
                <a:latin typeface="游ゴシック"/>
                <a:ea typeface="游ゴシック"/>
              </a:rPr>
              <a:t>D</a:t>
            </a: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が多い あなたは　　　　　　　</a:t>
            </a: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　捨てるのも収納も苦手な</a:t>
            </a:r>
            <a:br>
              <a:rPr kumimoji="1" lang="en-US" altLang="ja-JP" sz="2400" dirty="0">
                <a:solidFill>
                  <a:prstClr val="black"/>
                </a:solidFill>
                <a:latin typeface="游ゴシック"/>
                <a:ea typeface="游ゴシック"/>
              </a:rPr>
            </a:br>
            <a:r>
              <a:rPr kumimoji="1" lang="ja-JP" altLang="en-US" sz="2400" dirty="0">
                <a:solidFill>
                  <a:prstClr val="black"/>
                </a:solidFill>
                <a:latin typeface="游ゴシック"/>
                <a:ea typeface="游ゴシック"/>
              </a:rPr>
              <a:t>　収納下手さん</a:t>
            </a:r>
          </a:p>
          <a:p>
            <a:pPr defTabSz="457186">
              <a:defRPr/>
            </a:pP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pPr defTabSz="457186">
              <a:defRPr/>
            </a:pPr>
            <a:endParaRPr kumimoji="1" lang="en-US" altLang="ja-JP" sz="2400" dirty="0">
              <a:solidFill>
                <a:prstClr val="black"/>
              </a:solidFill>
              <a:latin typeface="游ゴシック"/>
              <a:ea typeface="游ゴシック"/>
            </a:endParaRPr>
          </a:p>
          <a:p>
            <a:endParaRPr kumimoji="1" lang="en-US" altLang="ja-JP" sz="1050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46D26F6-A62C-4F78-84B1-A69A9052F2DC}"/>
              </a:ext>
            </a:extLst>
          </p:cNvPr>
          <p:cNvSpPr/>
          <p:nvPr/>
        </p:nvSpPr>
        <p:spPr>
          <a:xfrm>
            <a:off x="4114959" y="1147071"/>
            <a:ext cx="2341713" cy="21924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46DDB67-15BF-4423-BA44-E079E46AE3C6}"/>
              </a:ext>
            </a:extLst>
          </p:cNvPr>
          <p:cNvSpPr/>
          <p:nvPr/>
        </p:nvSpPr>
        <p:spPr>
          <a:xfrm>
            <a:off x="4100962" y="3792521"/>
            <a:ext cx="2341713" cy="219243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ADA0A86-C7D8-4506-A8B5-F0E118DE201B}"/>
              </a:ext>
            </a:extLst>
          </p:cNvPr>
          <p:cNvSpPr/>
          <p:nvPr/>
        </p:nvSpPr>
        <p:spPr>
          <a:xfrm>
            <a:off x="1496389" y="1128988"/>
            <a:ext cx="2341713" cy="219243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3AB92D2-8FD0-4621-B051-D851A40A378A}"/>
              </a:ext>
            </a:extLst>
          </p:cNvPr>
          <p:cNvSpPr/>
          <p:nvPr/>
        </p:nvSpPr>
        <p:spPr>
          <a:xfrm>
            <a:off x="1554435" y="3777878"/>
            <a:ext cx="2341713" cy="219243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2E14F1E-27D7-4F67-8174-41EC995E51A7}"/>
              </a:ext>
            </a:extLst>
          </p:cNvPr>
          <p:cNvSpPr/>
          <p:nvPr/>
        </p:nvSpPr>
        <p:spPr>
          <a:xfrm>
            <a:off x="7399661" y="690684"/>
            <a:ext cx="4592966" cy="1049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9960AA2-5A0D-490B-89CF-100E64DFE30A}"/>
              </a:ext>
            </a:extLst>
          </p:cNvPr>
          <p:cNvSpPr/>
          <p:nvPr/>
        </p:nvSpPr>
        <p:spPr>
          <a:xfrm>
            <a:off x="7418604" y="1908560"/>
            <a:ext cx="4574023" cy="116344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9CDFD03-6071-4A04-A155-8D470B672D58}"/>
              </a:ext>
            </a:extLst>
          </p:cNvPr>
          <p:cNvSpPr/>
          <p:nvPr/>
        </p:nvSpPr>
        <p:spPr>
          <a:xfrm>
            <a:off x="7406820" y="3242101"/>
            <a:ext cx="4592966" cy="1328432"/>
          </a:xfrm>
          <a:prstGeom prst="rect">
            <a:avLst/>
          </a:prstGeom>
          <a:noFill/>
          <a:ln w="381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4327A44-1DDC-4221-A366-C5187521BB15}"/>
              </a:ext>
            </a:extLst>
          </p:cNvPr>
          <p:cNvSpPr/>
          <p:nvPr/>
        </p:nvSpPr>
        <p:spPr>
          <a:xfrm>
            <a:off x="7432365" y="4831143"/>
            <a:ext cx="4587790" cy="1199442"/>
          </a:xfrm>
          <a:prstGeom prst="rect">
            <a:avLst/>
          </a:prstGeom>
          <a:noFill/>
          <a:ln w="3810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263FBA3-B6B5-41E1-A88A-5D4AF65EA723}"/>
              </a:ext>
            </a:extLst>
          </p:cNvPr>
          <p:cNvSpPr txBox="1"/>
          <p:nvPr/>
        </p:nvSpPr>
        <p:spPr>
          <a:xfrm>
            <a:off x="3705760" y="573507"/>
            <a:ext cx="1629931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4772"/>
            <a:r>
              <a:rPr lang="ja-JP" altLang="en-US" sz="217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整理力</a:t>
            </a:r>
            <a:r>
              <a:rPr lang="en-US" altLang="ja-JP" sz="217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:</a:t>
            </a:r>
            <a:r>
              <a:rPr lang="ja-JP" altLang="en-US" sz="217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高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94BF249-FD62-4F2C-AA3C-AF006EC2EAAD}"/>
              </a:ext>
            </a:extLst>
          </p:cNvPr>
          <p:cNvSpPr txBox="1"/>
          <p:nvPr/>
        </p:nvSpPr>
        <p:spPr>
          <a:xfrm>
            <a:off x="4146475" y="6111888"/>
            <a:ext cx="74849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4772"/>
            <a:r>
              <a:rPr lang="ja-JP" altLang="en-US" sz="217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低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433730F-4585-4AD9-BE76-D5C74B9AD225}"/>
              </a:ext>
            </a:extLst>
          </p:cNvPr>
          <p:cNvSpPr txBox="1"/>
          <p:nvPr/>
        </p:nvSpPr>
        <p:spPr>
          <a:xfrm>
            <a:off x="1026645" y="3423793"/>
            <a:ext cx="74849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4772"/>
            <a:r>
              <a:rPr lang="ja-JP" altLang="en-US" sz="217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低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3FEDFFC-7842-40B7-8F26-A16B40B94068}"/>
              </a:ext>
            </a:extLst>
          </p:cNvPr>
          <p:cNvSpPr txBox="1"/>
          <p:nvPr/>
        </p:nvSpPr>
        <p:spPr>
          <a:xfrm>
            <a:off x="6313040" y="3370978"/>
            <a:ext cx="1110092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4772"/>
            <a:r>
              <a:rPr lang="ja-JP" altLang="en-US" sz="217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収納力</a:t>
            </a:r>
            <a:endParaRPr lang="en-US" altLang="ja-JP" sz="2177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algn="ctr" defTabSz="414772"/>
            <a:r>
              <a:rPr lang="en-US" altLang="ja-JP" sz="217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:</a:t>
            </a:r>
            <a:r>
              <a:rPr lang="ja-JP" altLang="en-US" sz="2177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高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7EFA8F2-8907-4F15-A4E1-9F01715A6840}"/>
              </a:ext>
            </a:extLst>
          </p:cNvPr>
          <p:cNvSpPr txBox="1"/>
          <p:nvPr/>
        </p:nvSpPr>
        <p:spPr>
          <a:xfrm>
            <a:off x="11943465" y="-19518"/>
            <a:ext cx="153599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P2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092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1EB65B0-D147-4917-A91B-E81EEECA4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689" y="5396571"/>
            <a:ext cx="1981372" cy="155461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0F7C7E2-0088-4C26-B706-6815D2BCE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061" y="5597647"/>
            <a:ext cx="7358510" cy="153022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536E2FC-042A-468D-8584-C8B088E7DFBA}"/>
              </a:ext>
            </a:extLst>
          </p:cNvPr>
          <p:cNvSpPr txBox="1"/>
          <p:nvPr/>
        </p:nvSpPr>
        <p:spPr>
          <a:xfrm>
            <a:off x="2264757" y="503238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◆制度化の準備期間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75314ED-4EF0-45DB-885F-95E15906D0A4}"/>
              </a:ext>
            </a:extLst>
          </p:cNvPr>
          <p:cNvSpPr txBox="1"/>
          <p:nvPr/>
        </p:nvSpPr>
        <p:spPr>
          <a:xfrm>
            <a:off x="3059642" y="5010944"/>
            <a:ext cx="6356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出典：</a:t>
            </a:r>
            <a:r>
              <a:rPr kumimoji="1" lang="en-US" altLang="ja-JP" sz="1200" dirty="0"/>
              <a:t>2019</a:t>
            </a:r>
            <a:r>
              <a:rPr kumimoji="1" lang="ja-JP" altLang="en-US" sz="1200" dirty="0"/>
              <a:t>年</a:t>
            </a:r>
            <a:r>
              <a:rPr kumimoji="1" lang="en-US" altLang="ja-JP" sz="1200" dirty="0"/>
              <a:t>10</a:t>
            </a:r>
            <a:r>
              <a:rPr kumimoji="1" lang="ja-JP" altLang="en-US" sz="1200" dirty="0"/>
              <a:t>月</a:t>
            </a:r>
            <a:r>
              <a:rPr kumimoji="1" lang="en-US" altLang="ja-JP" sz="1200" dirty="0"/>
              <a:t>9</a:t>
            </a:r>
            <a:r>
              <a:rPr kumimoji="1" lang="ja-JP" altLang="en-US" sz="1200" dirty="0"/>
              <a:t>日食品衛生法等の一部改正する法律の施行日を定める政令（第</a:t>
            </a:r>
            <a:r>
              <a:rPr kumimoji="1" lang="en-US" altLang="ja-JP" sz="1200" dirty="0"/>
              <a:t>121</a:t>
            </a:r>
            <a:r>
              <a:rPr kumimoji="1" lang="ja-JP" altLang="en-US" sz="1200" dirty="0"/>
              <a:t>号）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1DA2100B-7C40-4561-84E7-7555E39AE258}"/>
              </a:ext>
            </a:extLst>
          </p:cNvPr>
          <p:cNvGrpSpPr/>
          <p:nvPr/>
        </p:nvGrpSpPr>
        <p:grpSpPr>
          <a:xfrm>
            <a:off x="2477333" y="953182"/>
            <a:ext cx="8697685" cy="4080198"/>
            <a:chOff x="655670" y="930745"/>
            <a:chExt cx="8697685" cy="4080198"/>
          </a:xfrm>
        </p:grpSpPr>
        <p:pic>
          <p:nvPicPr>
            <p:cNvPr id="5" name="図 4" descr="スクリーンショットの画面&#10;&#10;自動的に生成された説明">
              <a:extLst>
                <a:ext uri="{FF2B5EF4-FFF2-40B4-BE49-F238E27FC236}">
                  <a16:creationId xmlns:a16="http://schemas.microsoft.com/office/drawing/2014/main" id="{7CA63054-228B-48EC-AFDD-49ADB6EBD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18" b="12907"/>
            <a:stretch/>
          </p:blipFill>
          <p:spPr>
            <a:xfrm>
              <a:off x="655670" y="930745"/>
              <a:ext cx="8697685" cy="4003448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168B8A8-3CC2-4587-8921-6306645C8F04}"/>
                </a:ext>
              </a:extLst>
            </p:cNvPr>
            <p:cNvSpPr txBox="1"/>
            <p:nvPr/>
          </p:nvSpPr>
          <p:spPr>
            <a:xfrm>
              <a:off x="6565187" y="3779837"/>
              <a:ext cx="2236510" cy="12311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>
                  <a:solidFill>
                    <a:srgbClr val="FF0000"/>
                  </a:solidFill>
                </a:rPr>
                <a:t>　</a:t>
              </a:r>
              <a:r>
                <a:rPr kumimoji="1" lang="en-US" altLang="ja-JP" sz="28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2021</a:t>
              </a:r>
              <a:r>
                <a:rPr kumimoji="1" lang="ja-JP" altLang="en-US" sz="28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年　</a:t>
              </a:r>
              <a:endParaRPr kumimoji="1" lang="en-US" altLang="ja-JP" sz="2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28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kumimoji="1" lang="en-US" altLang="ja-JP" sz="28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6</a:t>
              </a:r>
              <a:r>
                <a:rPr kumimoji="1" lang="ja-JP" altLang="en-US" sz="28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28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28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endParaRPr kumimoji="1" lang="en-US" altLang="ja-JP" sz="2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endParaRPr kumimoji="1" lang="ja-JP" altLang="en-US" dirty="0"/>
            </a:p>
          </p:txBody>
        </p:sp>
      </p:grpSp>
      <p:sp>
        <p:nvSpPr>
          <p:cNvPr id="12" name="楕円 11">
            <a:extLst>
              <a:ext uri="{FF2B5EF4-FFF2-40B4-BE49-F238E27FC236}">
                <a16:creationId xmlns:a16="http://schemas.microsoft.com/office/drawing/2014/main" id="{8C192E90-7BF3-4903-8283-218DFE64873B}"/>
              </a:ext>
            </a:extLst>
          </p:cNvPr>
          <p:cNvSpPr/>
          <p:nvPr/>
        </p:nvSpPr>
        <p:spPr>
          <a:xfrm>
            <a:off x="8500379" y="3641920"/>
            <a:ext cx="1879753" cy="13914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4D90A4-792C-4D69-B9EB-36CB5D890DBB}"/>
              </a:ext>
            </a:extLst>
          </p:cNvPr>
          <p:cNvSpPr txBox="1"/>
          <p:nvPr/>
        </p:nvSpPr>
        <p:spPr>
          <a:xfrm>
            <a:off x="11903777" y="0"/>
            <a:ext cx="153599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テキスト</a:t>
            </a:r>
            <a:r>
              <a:rPr kumimoji="1" lang="en-US" altLang="ja-JP" sz="2000" b="1" dirty="0">
                <a:latin typeface="+mn-ea"/>
              </a:rPr>
              <a:t>P3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5271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14177</TotalTime>
  <Words>2764</Words>
  <Application>Microsoft Office PowerPoint</Application>
  <PresentationFormat>ユーザー設定</PresentationFormat>
  <Paragraphs>534</Paragraphs>
  <Slides>50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50</vt:i4>
      </vt:variant>
    </vt:vector>
  </HeadingPairs>
  <TitlesOfParts>
    <vt:vector size="65" baseType="lpstr">
      <vt:lpstr>ＭＳ Ｐゴシック</vt:lpstr>
      <vt:lpstr>メイリオ</vt:lpstr>
      <vt:lpstr>游ゴシック</vt:lpstr>
      <vt:lpstr>游ゴシック Light</vt:lpstr>
      <vt:lpstr>Yu Gothic Medium</vt:lpstr>
      <vt:lpstr>游ゴシック体</vt:lpstr>
      <vt:lpstr>游明朝</vt:lpstr>
      <vt:lpstr>Arial</vt:lpstr>
      <vt:lpstr>Calibri</vt:lpstr>
      <vt:lpstr>Calibri Light</vt:lpstr>
      <vt:lpstr>Office テーマ</vt:lpstr>
      <vt:lpstr>1_Office テーマ</vt:lpstr>
      <vt:lpstr>1_デザインの設定</vt:lpstr>
      <vt:lpstr>2_Office テーマ</vt:lpstr>
      <vt:lpstr>3_Office テーマ</vt:lpstr>
      <vt:lpstr>PowerPoint プレゼンテーション</vt:lpstr>
      <vt:lpstr>PowerPoint プレゼンテーション</vt:lpstr>
      <vt:lpstr>PowerPoint プレゼンテーション</vt:lpstr>
      <vt:lpstr>講座内でお伝え出来る事</vt:lpstr>
      <vt:lpstr>講座内で指導できない事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■整理収納を俯瞰（ふかん）して考える</vt:lpstr>
      <vt:lpstr> ■働きやすい職場環境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整HACCPを導入すると衛生管理が楽勝になる</dc:title>
  <dc:creator>徳王 美紀</dc:creator>
  <cp:lastModifiedBy>miki tokuou</cp:lastModifiedBy>
  <cp:revision>670</cp:revision>
  <dcterms:created xsi:type="dcterms:W3CDTF">2020-04-10T12:28:54Z</dcterms:created>
  <dcterms:modified xsi:type="dcterms:W3CDTF">2023-10-05T04:56:21Z</dcterms:modified>
</cp:coreProperties>
</file>