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44"/>
  </p:notesMasterIdLst>
  <p:sldIdLst>
    <p:sldId id="500" r:id="rId3"/>
    <p:sldId id="498" r:id="rId4"/>
    <p:sldId id="256" r:id="rId5"/>
    <p:sldId id="281" r:id="rId6"/>
    <p:sldId id="295" r:id="rId7"/>
    <p:sldId id="296" r:id="rId8"/>
    <p:sldId id="447" r:id="rId9"/>
    <p:sldId id="292" r:id="rId10"/>
    <p:sldId id="430" r:id="rId11"/>
    <p:sldId id="259" r:id="rId12"/>
    <p:sldId id="298" r:id="rId13"/>
    <p:sldId id="260" r:id="rId14"/>
    <p:sldId id="431" r:id="rId15"/>
    <p:sldId id="435" r:id="rId16"/>
    <p:sldId id="433" r:id="rId17"/>
    <p:sldId id="279" r:id="rId18"/>
    <p:sldId id="280" r:id="rId19"/>
    <p:sldId id="434" r:id="rId20"/>
    <p:sldId id="636" r:id="rId21"/>
    <p:sldId id="277" r:id="rId22"/>
    <p:sldId id="432" r:id="rId23"/>
    <p:sldId id="294" r:id="rId24"/>
    <p:sldId id="262" r:id="rId25"/>
    <p:sldId id="445" r:id="rId26"/>
    <p:sldId id="267" r:id="rId27"/>
    <p:sldId id="269" r:id="rId28"/>
    <p:sldId id="437" r:id="rId29"/>
    <p:sldId id="440" r:id="rId30"/>
    <p:sldId id="439" r:id="rId31"/>
    <p:sldId id="441" r:id="rId32"/>
    <p:sldId id="276" r:id="rId33"/>
    <p:sldId id="270" r:id="rId34"/>
    <p:sldId id="282" r:id="rId35"/>
    <p:sldId id="271" r:id="rId36"/>
    <p:sldId id="272" r:id="rId37"/>
    <p:sldId id="442" r:id="rId38"/>
    <p:sldId id="285" r:id="rId39"/>
    <p:sldId id="274" r:id="rId40"/>
    <p:sldId id="443" r:id="rId41"/>
    <p:sldId id="275" r:id="rId42"/>
    <p:sldId id="444" r:id="rId43"/>
  </p:sldIdLst>
  <p:sldSz cx="10079038" cy="7559675"/>
  <p:notesSz cx="10020300" cy="6888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表紙" id="{D3942E64-5D90-42C7-BF1D-1BE2F6BEE09C}">
          <p14:sldIdLst>
            <p14:sldId id="500"/>
            <p14:sldId id="498"/>
            <p14:sldId id="256"/>
          </p14:sldIdLst>
        </p14:section>
        <p14:section name="目次" id="{70970BD1-F244-400A-A150-2D65B1848334}">
          <p14:sldIdLst>
            <p14:sldId id="281"/>
          </p14:sldIdLst>
        </p14:section>
        <p14:section name="レベルチェック" id="{C90A7FDD-8FBE-4A1A-9E22-16A720CF56B1}">
          <p14:sldIdLst>
            <p14:sldId id="295"/>
            <p14:sldId id="296"/>
          </p14:sldIdLst>
        </p14:section>
        <p14:section name="制度化について" id="{ABCB9B43-F850-4121-B322-2DC5410BEF10}">
          <p14:sldIdLst>
            <p14:sldId id="447"/>
          </p14:sldIdLst>
        </p14:section>
        <p14:section name="HACCPとは" id="{34CFEAC8-357C-46FD-9B73-8670258EABF1}">
          <p14:sldIdLst>
            <p14:sldId id="292"/>
          </p14:sldIdLst>
        </p14:section>
        <p14:section name="罰則について" id="{0C6FEDC8-903D-43FD-A62D-42DD07751F38}">
          <p14:sldIdLst>
            <p14:sldId id="430"/>
          </p14:sldIdLst>
        </p14:section>
        <p14:section name="制度化が遅れている理由" id="{3F4B68AA-DD40-490C-B24D-30DD99BF9307}">
          <p14:sldIdLst>
            <p14:sldId id="259"/>
          </p14:sldIdLst>
        </p14:section>
        <p14:section name="食中毒発生" id="{24A29FD4-F03E-4708-9867-F3F347AE8BA2}">
          <p14:sldIdLst>
            <p14:sldId id="298"/>
          </p14:sldIdLst>
        </p14:section>
        <p14:section name="見える化" id="{C74B2FDF-6AFF-4F68-B789-54BECA98FDAF}">
          <p14:sldIdLst>
            <p14:sldId id="260"/>
            <p14:sldId id="431"/>
          </p14:sldIdLst>
        </p14:section>
        <p14:section name="一般衛生管理 重要管理ポイント" id="{18AAEB00-20AC-4654-A79C-FD4FD48457E7}">
          <p14:sldIdLst>
            <p14:sldId id="435"/>
          </p14:sldIdLst>
        </p14:section>
        <p14:section name="メニューチェック" id="{E020329C-3934-406A-8B16-77BADC38A8A4}">
          <p14:sldIdLst>
            <p14:sldId id="433"/>
          </p14:sldIdLst>
        </p14:section>
        <p14:section name="危険温度帯" id="{A5BDC9FB-0CC2-4D16-BE2F-115B4491B9D3}">
          <p14:sldIdLst>
            <p14:sldId id="279"/>
            <p14:sldId id="280"/>
            <p14:sldId id="434"/>
            <p14:sldId id="636"/>
          </p14:sldIdLst>
        </p14:section>
        <p14:section name="記録" id="{D48FAD55-8AFD-4CA4-8CBF-2C578DE4A2D4}">
          <p14:sldIdLst>
            <p14:sldId id="277"/>
            <p14:sldId id="432"/>
          </p14:sldIdLst>
        </p14:section>
        <p14:section name="取り組むメリット" id="{FBAD73A3-B6FE-4088-B63E-07ACB812F638}">
          <p14:sldIdLst>
            <p14:sldId id="294"/>
          </p14:sldIdLst>
        </p14:section>
        <p14:section name="５Sで" id="{5AC3A515-F4C7-47D5-96F0-908890DDA810}">
          <p14:sldIdLst>
            <p14:sldId id="262"/>
            <p14:sldId id="445"/>
          </p14:sldIdLst>
        </p14:section>
        <p14:section name="お店の危険度チェック" id="{411656D2-6E34-4BD1-97BC-A0ED3DFAA658}">
          <p14:sldIdLst>
            <p14:sldId id="267"/>
            <p14:sldId id="269"/>
          </p14:sldIdLst>
        </p14:section>
        <p14:section name="清潔区域" id="{98ABAB52-D986-4249-83DB-A6F3A744899C}">
          <p14:sldIdLst>
            <p14:sldId id="437"/>
            <p14:sldId id="440"/>
          </p14:sldIdLst>
        </p14:section>
        <p14:section name="食材保管" id="{793AB25D-8BCD-4731-83F8-C8C7D58F4793}">
          <p14:sldIdLst>
            <p14:sldId id="439"/>
            <p14:sldId id="441"/>
            <p14:sldId id="276"/>
          </p14:sldIdLst>
        </p14:section>
        <p14:section name="器具類の管理" id="{718A065C-84C7-4572-857D-16342E99F132}">
          <p14:sldIdLst>
            <p14:sldId id="270"/>
          </p14:sldIdLst>
        </p14:section>
        <p14:section name="３定" id="{DD8C9AB8-6A05-4571-B07B-CDB165ACBB30}">
          <p14:sldIdLst>
            <p14:sldId id="282"/>
          </p14:sldIdLst>
        </p14:section>
        <p14:section name="台・棚の高さ" id="{A96B9A2A-22BC-488F-9638-761D4B73AC4E}">
          <p14:sldIdLst>
            <p14:sldId id="271"/>
          </p14:sldIdLst>
        </p14:section>
        <p14:section name="掃除道具" id="{7DDD5DB0-CF11-429F-9BBC-E01EB236FD2D}">
          <p14:sldIdLst>
            <p14:sldId id="272"/>
          </p14:sldIdLst>
        </p14:section>
        <p14:section name="清掃道具" id="{176F6712-20DE-41FB-BE71-DBE78B319CA3}">
          <p14:sldIdLst>
            <p14:sldId id="442"/>
          </p14:sldIdLst>
        </p14:section>
        <p14:section name="お客様目線" id="{D45ADD92-02D1-4DA9-BAAF-D206F3FDEF44}">
          <p14:sldIdLst>
            <p14:sldId id="285"/>
          </p14:sldIdLst>
        </p14:section>
        <p14:section name="習慣化の仕組み作り" id="{019579B7-2FD2-448B-B6C6-C6930A6B2F43}">
          <p14:sldIdLst>
            <p14:sldId id="274"/>
          </p14:sldIdLst>
        </p14:section>
        <p14:section name="作業について" id="{0073880B-AC18-4C5F-AAF1-B8874B29A45B}">
          <p14:sldIdLst>
            <p14:sldId id="443"/>
          </p14:sldIdLst>
        </p14:section>
        <p14:section name="お願い事項" id="{8E40A9B0-5AB6-4D54-B8C8-710FE06E25A2}">
          <p14:sldIdLst>
            <p14:sldId id="275"/>
            <p14:sldId id="444"/>
          </p14:sldIdLst>
        </p14:section>
        <p14:section name="タイトルなしのセクション" id="{849717E0-6657-4842-8C8A-08ADBE27E963}">
          <p14:sldIdLst/>
        </p14:section>
      </p14:sectionLst>
    </p:ext>
    <p:ext uri="{EFAFB233-063F-42B5-8137-9DF3F51BA10A}">
      <p15:sldGuideLst xmlns:p15="http://schemas.microsoft.com/office/powerpoint/2012/main">
        <p15:guide id="1" pos="6055" userDrawn="1">
          <p15:clr>
            <a:srgbClr val="A4A3A4"/>
          </p15:clr>
        </p15:guide>
        <p15:guide id="2" orient="horz" pos="294" userDrawn="1">
          <p15:clr>
            <a:srgbClr val="A4A3A4"/>
          </p15:clr>
        </p15:guide>
        <p15:guide id="3" orient="horz" pos="4490" userDrawn="1">
          <p15:clr>
            <a:srgbClr val="A4A3A4"/>
          </p15:clr>
        </p15:guide>
        <p15:guide id="4" pos="2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MATSU YUKA" initials="KY" lastIdx="5" clrIdx="0">
    <p:extLst>
      <p:ext uri="{19B8F6BF-5375-455C-9EA6-DF929625EA0E}">
        <p15:presenceInfo xmlns:p15="http://schemas.microsoft.com/office/powerpoint/2012/main" userId="86a3957779d69714" providerId="Windows Live"/>
      </p:ext>
    </p:extLst>
  </p:cmAuthor>
  <p:cmAuthor id="2" name="OTA Ryosuke(is0345pi)" initials="OR" lastIdx="21" clrIdx="1">
    <p:extLst>
      <p:ext uri="{19B8F6BF-5375-455C-9EA6-DF929625EA0E}">
        <p15:presenceInfo xmlns:p15="http://schemas.microsoft.com/office/powerpoint/2012/main" userId="OTA Ryosuke(is0345pi)" providerId="None"/>
      </p:ext>
    </p:extLst>
  </p:cmAuthor>
  <p:cmAuthor id="3" name="徳王 美紀" initials="徳王" lastIdx="7" clrIdx="2">
    <p:extLst>
      <p:ext uri="{19B8F6BF-5375-455C-9EA6-DF929625EA0E}">
        <p15:presenceInfo xmlns:p15="http://schemas.microsoft.com/office/powerpoint/2012/main" userId="f51f5ed3b958f5b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CE9"/>
    <a:srgbClr val="FF2600"/>
    <a:srgbClr val="000000"/>
    <a:srgbClr val="FF9300"/>
    <a:srgbClr val="FFFC00"/>
    <a:srgbClr val="008F00"/>
    <a:srgbClr val="D5FC79"/>
    <a:srgbClr val="C5E0B4"/>
    <a:srgbClr val="ECB2B2"/>
    <a:srgbClr val="C6F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60" autoAdjust="0"/>
    <p:restoredTop sz="95903"/>
  </p:normalViewPr>
  <p:slideViewPr>
    <p:cSldViewPr snapToGrid="0">
      <p:cViewPr varScale="1">
        <p:scale>
          <a:sx n="62" d="100"/>
          <a:sy n="62" d="100"/>
        </p:scale>
        <p:origin x="1108" y="36"/>
      </p:cViewPr>
      <p:guideLst>
        <p:guide pos="6055"/>
        <p:guide orient="horz" pos="294"/>
        <p:guide orient="horz" pos="4490"/>
        <p:guide pos="2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46" d="100"/>
          <a:sy n="46" d="100"/>
        </p:scale>
        <p:origin x="2564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8764A8-DE9A-481B-9BBC-9317FC7D77AC}" type="doc">
      <dgm:prSet loTypeId="urn:microsoft.com/office/officeart/2005/8/layout/matrix2" loCatId="matrix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kumimoji="1" lang="ja-JP" altLang="en-US"/>
        </a:p>
      </dgm:t>
    </dgm:pt>
    <dgm:pt modelId="{CB9E1928-514C-4B93-8056-92E33FF14709}">
      <dgm:prSet phldrT="[テキスト]"/>
      <dgm:spPr>
        <a:xfrm>
          <a:off x="1092708" y="178308"/>
          <a:ext cx="1097280" cy="109728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kumimoji="1" lang="ja-JP" alt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　　　　　　　　　　　　　　　　　　　　　　</a:t>
          </a:r>
          <a:endParaRPr kumimoji="1" lang="ja-JP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游ゴシック" panose="020B0400000000000000" pitchFamily="50" charset="-128"/>
            <a:cs typeface="+mn-cs"/>
          </a:endParaRPr>
        </a:p>
      </dgm:t>
    </dgm:pt>
    <dgm:pt modelId="{228418F4-A95C-4C8E-928D-0F913FD3C4EF}" type="parTrans" cxnId="{B56896BD-0B84-43F3-A020-598743314984}">
      <dgm:prSet/>
      <dgm:spPr/>
      <dgm:t>
        <a:bodyPr/>
        <a:lstStyle/>
        <a:p>
          <a:endParaRPr kumimoji="1" lang="ja-JP" altLang="en-US"/>
        </a:p>
      </dgm:t>
    </dgm:pt>
    <dgm:pt modelId="{519C01FC-C361-4966-94FA-40279AFFDE21}" type="sibTrans" cxnId="{B56896BD-0B84-43F3-A020-598743314984}">
      <dgm:prSet/>
      <dgm:spPr/>
      <dgm:t>
        <a:bodyPr/>
        <a:lstStyle/>
        <a:p>
          <a:endParaRPr kumimoji="1" lang="ja-JP" altLang="en-US"/>
        </a:p>
      </dgm:t>
    </dgm:pt>
    <dgm:pt modelId="{6C7A52AD-2349-40CD-A291-119189EC5A61}">
      <dgm:prSet/>
      <dgm:spPr/>
      <dgm:t>
        <a:bodyPr/>
        <a:lstStyle/>
        <a:p>
          <a:endParaRPr kumimoji="1" lang="ja-JP" altLang="en-US"/>
        </a:p>
      </dgm:t>
    </dgm:pt>
    <dgm:pt modelId="{AF716058-BFB9-40C4-BBD7-6D28EC50D4DB}" type="parTrans" cxnId="{BCCE22E1-2AB7-485E-B91C-7FE288E623EB}">
      <dgm:prSet/>
      <dgm:spPr/>
      <dgm:t>
        <a:bodyPr/>
        <a:lstStyle/>
        <a:p>
          <a:endParaRPr kumimoji="1" lang="ja-JP" altLang="en-US"/>
        </a:p>
      </dgm:t>
    </dgm:pt>
    <dgm:pt modelId="{E92A30DE-93D3-435A-89DA-9EF56094AE2F}" type="sibTrans" cxnId="{BCCE22E1-2AB7-485E-B91C-7FE288E623EB}">
      <dgm:prSet/>
      <dgm:spPr/>
      <dgm:t>
        <a:bodyPr/>
        <a:lstStyle/>
        <a:p>
          <a:endParaRPr kumimoji="1" lang="ja-JP" altLang="en-US"/>
        </a:p>
      </dgm:t>
    </dgm:pt>
    <dgm:pt modelId="{FD6E0273-0FFB-4F27-81F8-D0EF00728E28}">
      <dgm:prSet/>
      <dgm:spPr/>
      <dgm:t>
        <a:bodyPr/>
        <a:lstStyle/>
        <a:p>
          <a:endParaRPr kumimoji="1" lang="ja-JP" altLang="en-US"/>
        </a:p>
      </dgm:t>
    </dgm:pt>
    <dgm:pt modelId="{B9B26844-48CE-493F-93C2-D5C75B4DF7FC}" type="parTrans" cxnId="{918412DC-6048-4472-8093-58937B6121EF}">
      <dgm:prSet/>
      <dgm:spPr/>
      <dgm:t>
        <a:bodyPr/>
        <a:lstStyle/>
        <a:p>
          <a:endParaRPr kumimoji="1" lang="ja-JP" altLang="en-US"/>
        </a:p>
      </dgm:t>
    </dgm:pt>
    <dgm:pt modelId="{9E5E6478-A03F-48BF-8624-3DC60C2508B7}" type="sibTrans" cxnId="{918412DC-6048-4472-8093-58937B6121EF}">
      <dgm:prSet/>
      <dgm:spPr/>
      <dgm:t>
        <a:bodyPr/>
        <a:lstStyle/>
        <a:p>
          <a:endParaRPr kumimoji="1" lang="ja-JP" altLang="en-US"/>
        </a:p>
      </dgm:t>
    </dgm:pt>
    <dgm:pt modelId="{A86BC66E-B7FF-4D01-BF0B-DA0342F2F607}">
      <dgm:prSet custT="1"/>
      <dgm:spPr/>
      <dgm:t>
        <a:bodyPr/>
        <a:lstStyle/>
        <a:p>
          <a:endParaRPr kumimoji="1" lang="ja-JP" altLang="en-US" sz="1200" dirty="0"/>
        </a:p>
      </dgm:t>
    </dgm:pt>
    <dgm:pt modelId="{15407F01-8E17-46C5-A758-C795598368EA}" type="parTrans" cxnId="{A28A1093-B814-4A2D-8EAC-DE55D08F7C4B}">
      <dgm:prSet/>
      <dgm:spPr/>
      <dgm:t>
        <a:bodyPr/>
        <a:lstStyle/>
        <a:p>
          <a:endParaRPr kumimoji="1" lang="ja-JP" altLang="en-US"/>
        </a:p>
      </dgm:t>
    </dgm:pt>
    <dgm:pt modelId="{35E94EBD-1B58-464A-BB0B-1609EC2EEEB3}" type="sibTrans" cxnId="{A28A1093-B814-4A2D-8EAC-DE55D08F7C4B}">
      <dgm:prSet/>
      <dgm:spPr/>
      <dgm:t>
        <a:bodyPr/>
        <a:lstStyle/>
        <a:p>
          <a:endParaRPr kumimoji="1" lang="ja-JP" altLang="en-US"/>
        </a:p>
      </dgm:t>
    </dgm:pt>
    <dgm:pt modelId="{100B5E10-B627-4360-893F-7949004FC9E7}" type="pres">
      <dgm:prSet presAssocID="{458764A8-DE9A-481B-9BBC-9317FC7D77AC}" presName="matrix" presStyleCnt="0">
        <dgm:presLayoutVars>
          <dgm:chMax val="1"/>
          <dgm:dir/>
          <dgm:resizeHandles val="exact"/>
        </dgm:presLayoutVars>
      </dgm:prSet>
      <dgm:spPr/>
    </dgm:pt>
    <dgm:pt modelId="{C21190A2-495F-4D0F-9A3C-8332ADF9490F}" type="pres">
      <dgm:prSet presAssocID="{458764A8-DE9A-481B-9BBC-9317FC7D77AC}" presName="axisShape" presStyleLbl="bgShp" presStyleIdx="0" presStyleCnt="1" custLinFactNeighborX="454" custLinFactNeighborY="2028"/>
      <dgm:spPr>
        <a:xfrm>
          <a:off x="914400" y="0"/>
          <a:ext cx="2743200" cy="27432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ysClr val="windowText" lastClr="000000">
            <a:tint val="40000"/>
            <a:hueOff val="0"/>
            <a:satOff val="0"/>
            <a:lumOff val="0"/>
            <a:alphaOff val="0"/>
          </a:sysClr>
        </a:solidFill>
        <a:ln>
          <a:noFill/>
        </a:ln>
        <a:effectLst/>
      </dgm:spPr>
    </dgm:pt>
    <dgm:pt modelId="{7298B770-8A40-441D-A4DF-BE47C7427F4B}" type="pres">
      <dgm:prSet presAssocID="{458764A8-DE9A-481B-9BBC-9317FC7D77AC}" presName="rect1" presStyleLbl="node1" presStyleIdx="0" presStyleCnt="4" custScaleY="90910" custLinFactX="18492" custLinFactNeighborX="100000" custLinFactNeighborY="-1573">
        <dgm:presLayoutVars>
          <dgm:chMax val="0"/>
          <dgm:chPref val="0"/>
          <dgm:bulletEnabled val="1"/>
        </dgm:presLayoutVars>
      </dgm:prSet>
      <dgm:spPr/>
    </dgm:pt>
    <dgm:pt modelId="{4D0C8895-8F0E-48AE-B6FD-5D9DD052FB7B}" type="pres">
      <dgm:prSet presAssocID="{458764A8-DE9A-481B-9BBC-9317FC7D77AC}" presName="rect2" presStyleLbl="node1" presStyleIdx="1" presStyleCnt="4" custScaleY="90910" custLinFactX="-15603" custLinFactNeighborX="-100000" custLinFactNeighborY="-109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</dgm:pt>
    <dgm:pt modelId="{BEC53780-C626-4D23-9573-BFC51306A125}" type="pres">
      <dgm:prSet presAssocID="{458764A8-DE9A-481B-9BBC-9317FC7D77AC}" presName="rect3" presStyleLbl="node1" presStyleIdx="2" presStyleCnt="4" custScaleX="100201" custScaleY="90910" custLinFactNeighborX="1530" custLinFactNeighborY="-1278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</dgm:pt>
    <dgm:pt modelId="{575B4850-FF22-45B4-84BE-DD2637D7689E}" type="pres">
      <dgm:prSet presAssocID="{458764A8-DE9A-481B-9BBC-9317FC7D77AC}" presName="rect4" presStyleLbl="node1" presStyleIdx="3" presStyleCnt="4" custScaleY="90910" custLinFactNeighborY="-1278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</dgm:pt>
  </dgm:ptLst>
  <dgm:cxnLst>
    <dgm:cxn modelId="{8A993922-DB75-BC4E-BD5B-58688905A0B4}" type="presOf" srcId="{6C7A52AD-2349-40CD-A291-119189EC5A61}" destId="{4D0C8895-8F0E-48AE-B6FD-5D9DD052FB7B}" srcOrd="0" destOrd="0" presId="urn:microsoft.com/office/officeart/2005/8/layout/matrix2"/>
    <dgm:cxn modelId="{694F315F-6990-492F-A3B8-72113CF1D120}" type="presOf" srcId="{CB9E1928-514C-4B93-8056-92E33FF14709}" destId="{7298B770-8A40-441D-A4DF-BE47C7427F4B}" srcOrd="0" destOrd="0" presId="urn:microsoft.com/office/officeart/2005/8/layout/matrix2"/>
    <dgm:cxn modelId="{2F348053-6107-4AD9-AF5C-8D0A700FAC23}" type="presOf" srcId="{458764A8-DE9A-481B-9BBC-9317FC7D77AC}" destId="{100B5E10-B627-4360-893F-7949004FC9E7}" srcOrd="0" destOrd="0" presId="urn:microsoft.com/office/officeart/2005/8/layout/matrix2"/>
    <dgm:cxn modelId="{A28A1093-B814-4A2D-8EAC-DE55D08F7C4B}" srcId="{458764A8-DE9A-481B-9BBC-9317FC7D77AC}" destId="{A86BC66E-B7FF-4D01-BF0B-DA0342F2F607}" srcOrd="3" destOrd="0" parTransId="{15407F01-8E17-46C5-A758-C795598368EA}" sibTransId="{35E94EBD-1B58-464A-BB0B-1609EC2EEEB3}"/>
    <dgm:cxn modelId="{68F665B9-B8D2-467A-8257-4F03B2071E57}" type="presOf" srcId="{FD6E0273-0FFB-4F27-81F8-D0EF00728E28}" destId="{BEC53780-C626-4D23-9573-BFC51306A125}" srcOrd="0" destOrd="0" presId="urn:microsoft.com/office/officeart/2005/8/layout/matrix2"/>
    <dgm:cxn modelId="{B56896BD-0B84-43F3-A020-598743314984}" srcId="{458764A8-DE9A-481B-9BBC-9317FC7D77AC}" destId="{CB9E1928-514C-4B93-8056-92E33FF14709}" srcOrd="0" destOrd="0" parTransId="{228418F4-A95C-4C8E-928D-0F913FD3C4EF}" sibTransId="{519C01FC-C361-4966-94FA-40279AFFDE21}"/>
    <dgm:cxn modelId="{7CFAECD3-AEE0-4FEE-B318-B24C0F34F073}" type="presOf" srcId="{A86BC66E-B7FF-4D01-BF0B-DA0342F2F607}" destId="{575B4850-FF22-45B4-84BE-DD2637D7689E}" srcOrd="0" destOrd="0" presId="urn:microsoft.com/office/officeart/2005/8/layout/matrix2"/>
    <dgm:cxn modelId="{918412DC-6048-4472-8093-58937B6121EF}" srcId="{458764A8-DE9A-481B-9BBC-9317FC7D77AC}" destId="{FD6E0273-0FFB-4F27-81F8-D0EF00728E28}" srcOrd="2" destOrd="0" parTransId="{B9B26844-48CE-493F-93C2-D5C75B4DF7FC}" sibTransId="{9E5E6478-A03F-48BF-8624-3DC60C2508B7}"/>
    <dgm:cxn modelId="{BCCE22E1-2AB7-485E-B91C-7FE288E623EB}" srcId="{458764A8-DE9A-481B-9BBC-9317FC7D77AC}" destId="{6C7A52AD-2349-40CD-A291-119189EC5A61}" srcOrd="1" destOrd="0" parTransId="{AF716058-BFB9-40C4-BBD7-6D28EC50D4DB}" sibTransId="{E92A30DE-93D3-435A-89DA-9EF56094AE2F}"/>
    <dgm:cxn modelId="{FF073603-FEFD-4C8B-BE41-839BABCEE7D9}" type="presParOf" srcId="{100B5E10-B627-4360-893F-7949004FC9E7}" destId="{C21190A2-495F-4D0F-9A3C-8332ADF9490F}" srcOrd="0" destOrd="0" presId="urn:microsoft.com/office/officeart/2005/8/layout/matrix2"/>
    <dgm:cxn modelId="{5B3ABC17-70E5-4C5B-86BE-460870CBBEBE}" type="presParOf" srcId="{100B5E10-B627-4360-893F-7949004FC9E7}" destId="{7298B770-8A40-441D-A4DF-BE47C7427F4B}" srcOrd="1" destOrd="0" presId="urn:microsoft.com/office/officeart/2005/8/layout/matrix2"/>
    <dgm:cxn modelId="{51E6C42F-468D-4D7B-8CB1-ED25EE7F3D3E}" type="presParOf" srcId="{100B5E10-B627-4360-893F-7949004FC9E7}" destId="{4D0C8895-8F0E-48AE-B6FD-5D9DD052FB7B}" srcOrd="2" destOrd="0" presId="urn:microsoft.com/office/officeart/2005/8/layout/matrix2"/>
    <dgm:cxn modelId="{0F9886CB-BA6E-4D8A-BA5F-9CF864A05FB7}" type="presParOf" srcId="{100B5E10-B627-4360-893F-7949004FC9E7}" destId="{BEC53780-C626-4D23-9573-BFC51306A125}" srcOrd="3" destOrd="0" presId="urn:microsoft.com/office/officeart/2005/8/layout/matrix2"/>
    <dgm:cxn modelId="{9138EF0B-A8FA-4303-854E-71A2184F1496}" type="presParOf" srcId="{100B5E10-B627-4360-893F-7949004FC9E7}" destId="{575B4850-FF22-45B4-84BE-DD2637D7689E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190A2-495F-4D0F-9A3C-8332ADF9490F}">
      <dsp:nvSpPr>
        <dsp:cNvPr id="0" name=""/>
        <dsp:cNvSpPr/>
      </dsp:nvSpPr>
      <dsp:spPr>
        <a:xfrm>
          <a:off x="891943" y="0"/>
          <a:ext cx="4124280" cy="412428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ysClr val="windowText" lastClr="000000">
            <a:tint val="40000"/>
            <a:hueOff val="0"/>
            <a:satOff val="0"/>
            <a:lumOff val="0"/>
            <a:alphaOff val="0"/>
          </a:sys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8B770-8A40-441D-A4DF-BE47C7427F4B}">
      <dsp:nvSpPr>
        <dsp:cNvPr id="0" name=""/>
        <dsp:cNvSpPr/>
      </dsp:nvSpPr>
      <dsp:spPr>
        <a:xfrm>
          <a:off x="3096073" y="317107"/>
          <a:ext cx="1649712" cy="1499753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游ゴシック" panose="020B0400000000000000" pitchFamily="50" charset="-128"/>
              <a:cs typeface="+mn-cs"/>
            </a:rPr>
            <a:t>　　　　　　　　　　　　　　　　　　　　　　</a:t>
          </a:r>
          <a:endParaRPr kumimoji="1" lang="ja-JP" altLang="en-US" sz="4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游ゴシック" panose="020B0400000000000000" pitchFamily="50" charset="-128"/>
            <a:cs typeface="+mn-cs"/>
          </a:endParaRPr>
        </a:p>
      </dsp:txBody>
      <dsp:txXfrm>
        <a:off x="3169285" y="390319"/>
        <a:ext cx="1503288" cy="1353329"/>
      </dsp:txXfrm>
    </dsp:sp>
    <dsp:sp modelId="{4D0C8895-8F0E-48AE-B6FD-5D9DD052FB7B}">
      <dsp:nvSpPr>
        <dsp:cNvPr id="0" name=""/>
        <dsp:cNvSpPr/>
      </dsp:nvSpPr>
      <dsp:spPr>
        <a:xfrm>
          <a:off x="1172592" y="341259"/>
          <a:ext cx="1649712" cy="14997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4900" kern="1200"/>
        </a:p>
      </dsp:txBody>
      <dsp:txXfrm>
        <a:off x="1245804" y="414471"/>
        <a:ext cx="1503288" cy="1353329"/>
      </dsp:txXfrm>
    </dsp:sp>
    <dsp:sp modelId="{BEC53780-C626-4D23-9573-BFC51306A125}">
      <dsp:nvSpPr>
        <dsp:cNvPr id="0" name=""/>
        <dsp:cNvSpPr/>
      </dsp:nvSpPr>
      <dsp:spPr>
        <a:xfrm>
          <a:off x="1164879" y="2260385"/>
          <a:ext cx="1653027" cy="14997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4900" kern="1200"/>
        </a:p>
      </dsp:txBody>
      <dsp:txXfrm>
        <a:off x="1238091" y="2333597"/>
        <a:ext cx="1506603" cy="1353329"/>
      </dsp:txXfrm>
    </dsp:sp>
    <dsp:sp modelId="{575B4850-FF22-45B4-84BE-DD2637D7689E}">
      <dsp:nvSpPr>
        <dsp:cNvPr id="0" name=""/>
        <dsp:cNvSpPr/>
      </dsp:nvSpPr>
      <dsp:spPr>
        <a:xfrm>
          <a:off x="3079708" y="2260385"/>
          <a:ext cx="1649712" cy="14997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200" kern="1200" dirty="0"/>
        </a:p>
      </dsp:txBody>
      <dsp:txXfrm>
        <a:off x="3152920" y="2333597"/>
        <a:ext cx="1503288" cy="1353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1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75851" y="0"/>
            <a:ext cx="4342131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F2C1CE1-0EDA-4B91-8D08-B3CDD5CF1168}" type="datetimeFigureOut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59163" y="860425"/>
            <a:ext cx="3101975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02031" y="3314929"/>
            <a:ext cx="8016239" cy="2712214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131" cy="34560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75851" y="6542560"/>
            <a:ext cx="4342131" cy="34560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741C860-03A0-4FF3-A5F9-DF903B920C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609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68296" rtl="0" eaLnBrk="1" latinLnBrk="0" hangingPunct="1">
      <a:defRPr kumimoji="1" sz="1008" kern="1200">
        <a:solidFill>
          <a:schemeClr val="tx1"/>
        </a:solidFill>
        <a:latin typeface="+mn-lt"/>
        <a:ea typeface="+mn-ea"/>
        <a:cs typeface="+mn-cs"/>
      </a:defRPr>
    </a:lvl1pPr>
    <a:lvl2pPr marL="384147" algn="l" defTabSz="768296" rtl="0" eaLnBrk="1" latinLnBrk="0" hangingPunct="1">
      <a:defRPr kumimoji="1" sz="1008" kern="1200">
        <a:solidFill>
          <a:schemeClr val="tx1"/>
        </a:solidFill>
        <a:latin typeface="+mn-lt"/>
        <a:ea typeface="+mn-ea"/>
        <a:cs typeface="+mn-cs"/>
      </a:defRPr>
    </a:lvl2pPr>
    <a:lvl3pPr marL="768296" algn="l" defTabSz="768296" rtl="0" eaLnBrk="1" latinLnBrk="0" hangingPunct="1">
      <a:defRPr kumimoji="1" sz="1008" kern="1200">
        <a:solidFill>
          <a:schemeClr val="tx1"/>
        </a:solidFill>
        <a:latin typeface="+mn-lt"/>
        <a:ea typeface="+mn-ea"/>
        <a:cs typeface="+mn-cs"/>
      </a:defRPr>
    </a:lvl3pPr>
    <a:lvl4pPr marL="1152444" algn="l" defTabSz="768296" rtl="0" eaLnBrk="1" latinLnBrk="0" hangingPunct="1">
      <a:defRPr kumimoji="1" sz="1008" kern="1200">
        <a:solidFill>
          <a:schemeClr val="tx1"/>
        </a:solidFill>
        <a:latin typeface="+mn-lt"/>
        <a:ea typeface="+mn-ea"/>
        <a:cs typeface="+mn-cs"/>
      </a:defRPr>
    </a:lvl4pPr>
    <a:lvl5pPr marL="1536591" algn="l" defTabSz="768296" rtl="0" eaLnBrk="1" latinLnBrk="0" hangingPunct="1">
      <a:defRPr kumimoji="1" sz="1008" kern="1200">
        <a:solidFill>
          <a:schemeClr val="tx1"/>
        </a:solidFill>
        <a:latin typeface="+mn-lt"/>
        <a:ea typeface="+mn-ea"/>
        <a:cs typeface="+mn-cs"/>
      </a:defRPr>
    </a:lvl5pPr>
    <a:lvl6pPr marL="1920738" algn="l" defTabSz="768296" rtl="0" eaLnBrk="1" latinLnBrk="0" hangingPunct="1">
      <a:defRPr kumimoji="1" sz="1008" kern="1200">
        <a:solidFill>
          <a:schemeClr val="tx1"/>
        </a:solidFill>
        <a:latin typeface="+mn-lt"/>
        <a:ea typeface="+mn-ea"/>
        <a:cs typeface="+mn-cs"/>
      </a:defRPr>
    </a:lvl6pPr>
    <a:lvl7pPr marL="2304887" algn="l" defTabSz="768296" rtl="0" eaLnBrk="1" latinLnBrk="0" hangingPunct="1">
      <a:defRPr kumimoji="1" sz="1008" kern="1200">
        <a:solidFill>
          <a:schemeClr val="tx1"/>
        </a:solidFill>
        <a:latin typeface="+mn-lt"/>
        <a:ea typeface="+mn-ea"/>
        <a:cs typeface="+mn-cs"/>
      </a:defRPr>
    </a:lvl7pPr>
    <a:lvl8pPr marL="2689034" algn="l" defTabSz="768296" rtl="0" eaLnBrk="1" latinLnBrk="0" hangingPunct="1">
      <a:defRPr kumimoji="1" sz="1008" kern="1200">
        <a:solidFill>
          <a:schemeClr val="tx1"/>
        </a:solidFill>
        <a:latin typeface="+mn-lt"/>
        <a:ea typeface="+mn-ea"/>
        <a:cs typeface="+mn-cs"/>
      </a:defRPr>
    </a:lvl8pPr>
    <a:lvl9pPr marL="3073181" algn="l" defTabSz="768296" rtl="0" eaLnBrk="1" latinLnBrk="0" hangingPunct="1">
      <a:defRPr kumimoji="1" sz="10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928" y="1237197"/>
            <a:ext cx="8567182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880" y="3970580"/>
            <a:ext cx="7559279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E92C-F4DB-A348-B103-67B1E24A7A0B}" type="datetime1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1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2002-49C9-49A1-9310-240C247EF6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7957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883E-5A00-BF42-80BD-23FF29F64B31}" type="datetime1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1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2002-49C9-49A1-9310-240C247EF6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352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2812" y="402483"/>
            <a:ext cx="2173293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2934" y="402483"/>
            <a:ext cx="6393890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A7F4-2996-2E41-AEDE-84543F9D3A7B}" type="datetime1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1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2002-49C9-49A1-9310-240C247EF6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415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928" y="1237197"/>
            <a:ext cx="8567182" cy="2631887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881" y="3970581"/>
            <a:ext cx="7559279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70" indent="0" algn="ctr">
              <a:buNone/>
              <a:defRPr sz="1653"/>
            </a:lvl2pPr>
            <a:lvl3pPr marL="755939" indent="0" algn="ctr">
              <a:buNone/>
              <a:defRPr sz="1488"/>
            </a:lvl3pPr>
            <a:lvl4pPr marL="1133909" indent="0" algn="ctr">
              <a:buNone/>
              <a:defRPr sz="1323"/>
            </a:lvl4pPr>
            <a:lvl5pPr marL="1511879" indent="0" algn="ctr">
              <a:buNone/>
              <a:defRPr sz="1323"/>
            </a:lvl5pPr>
            <a:lvl6pPr marL="1889849" indent="0" algn="ctr">
              <a:buNone/>
              <a:defRPr sz="1323"/>
            </a:lvl6pPr>
            <a:lvl7pPr marL="2267818" indent="0" algn="ctr">
              <a:buNone/>
              <a:defRPr sz="1323"/>
            </a:lvl7pPr>
            <a:lvl8pPr marL="2645788" indent="0" algn="ctr">
              <a:buNone/>
              <a:defRPr sz="1323"/>
            </a:lvl8pPr>
            <a:lvl9pPr marL="302375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E92C-F4DB-A348-B103-67B1E24A7A0B}" type="datetime1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1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2002-49C9-49A1-9310-240C247EF6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718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0349-D648-CC4A-BCC2-ABDE6EA67945}" type="datetime1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1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2002-49C9-49A1-9310-240C247EF6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679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685" y="1884671"/>
            <a:ext cx="8693170" cy="3144614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685" y="5059036"/>
            <a:ext cx="8693170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7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9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7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4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1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8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5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6626-B0A5-9748-89E9-05722806841E}" type="datetime1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1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2002-49C9-49A1-9310-240C247EF6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9120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2935" y="2012414"/>
            <a:ext cx="428359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514" y="2012414"/>
            <a:ext cx="428359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0FD1-CF0F-0546-8126-B9BDBB5401D5}" type="datetime1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1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2002-49C9-49A1-9310-240C247EF6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795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47" y="402484"/>
            <a:ext cx="8693170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249" y="1853171"/>
            <a:ext cx="4263905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70" indent="0">
              <a:buNone/>
              <a:defRPr sz="1653" b="1"/>
            </a:lvl2pPr>
            <a:lvl3pPr marL="755939" indent="0">
              <a:buNone/>
              <a:defRPr sz="1488" b="1"/>
            </a:lvl3pPr>
            <a:lvl4pPr marL="1133909" indent="0">
              <a:buNone/>
              <a:defRPr sz="1323" b="1"/>
            </a:lvl4pPr>
            <a:lvl5pPr marL="1511879" indent="0">
              <a:buNone/>
              <a:defRPr sz="1323" b="1"/>
            </a:lvl5pPr>
            <a:lvl6pPr marL="1889849" indent="0">
              <a:buNone/>
              <a:defRPr sz="1323" b="1"/>
            </a:lvl6pPr>
            <a:lvl7pPr marL="2267818" indent="0">
              <a:buNone/>
              <a:defRPr sz="1323" b="1"/>
            </a:lvl7pPr>
            <a:lvl8pPr marL="2645788" indent="0">
              <a:buNone/>
              <a:defRPr sz="1323" b="1"/>
            </a:lvl8pPr>
            <a:lvl9pPr marL="302375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249" y="2761381"/>
            <a:ext cx="4263905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514" y="1853171"/>
            <a:ext cx="4284904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70" indent="0">
              <a:buNone/>
              <a:defRPr sz="1653" b="1"/>
            </a:lvl2pPr>
            <a:lvl3pPr marL="755939" indent="0">
              <a:buNone/>
              <a:defRPr sz="1488" b="1"/>
            </a:lvl3pPr>
            <a:lvl4pPr marL="1133909" indent="0">
              <a:buNone/>
              <a:defRPr sz="1323" b="1"/>
            </a:lvl4pPr>
            <a:lvl5pPr marL="1511879" indent="0">
              <a:buNone/>
              <a:defRPr sz="1323" b="1"/>
            </a:lvl5pPr>
            <a:lvl6pPr marL="1889849" indent="0">
              <a:buNone/>
              <a:defRPr sz="1323" b="1"/>
            </a:lvl6pPr>
            <a:lvl7pPr marL="2267818" indent="0">
              <a:buNone/>
              <a:defRPr sz="1323" b="1"/>
            </a:lvl7pPr>
            <a:lvl8pPr marL="2645788" indent="0">
              <a:buNone/>
              <a:defRPr sz="1323" b="1"/>
            </a:lvl8pPr>
            <a:lvl9pPr marL="302375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2514" y="2761381"/>
            <a:ext cx="4284904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40F6-5C01-484B-8772-C33AAA549F16}" type="datetime1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1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2002-49C9-49A1-9310-240C247EF6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880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81DD-34B3-3042-B98E-48A3CDE9F1F8}" type="datetime1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1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2002-49C9-49A1-9310-240C247EF6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2512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8CF-0A85-2849-9891-5690A1E0822E}" type="datetime1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1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2002-49C9-49A1-9310-240C247EF6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1783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17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48" y="503978"/>
            <a:ext cx="3250752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905" y="1088456"/>
            <a:ext cx="5102513" cy="5372269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248" y="2267902"/>
            <a:ext cx="3250752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70" indent="0">
              <a:buNone/>
              <a:defRPr sz="1157"/>
            </a:lvl2pPr>
            <a:lvl3pPr marL="755939" indent="0">
              <a:buNone/>
              <a:defRPr sz="992"/>
            </a:lvl3pPr>
            <a:lvl4pPr marL="1133909" indent="0">
              <a:buNone/>
              <a:defRPr sz="827"/>
            </a:lvl4pPr>
            <a:lvl5pPr marL="1511879" indent="0">
              <a:buNone/>
              <a:defRPr sz="827"/>
            </a:lvl5pPr>
            <a:lvl6pPr marL="1889849" indent="0">
              <a:buNone/>
              <a:defRPr sz="827"/>
            </a:lvl6pPr>
            <a:lvl7pPr marL="2267818" indent="0">
              <a:buNone/>
              <a:defRPr sz="827"/>
            </a:lvl7pPr>
            <a:lvl8pPr marL="2645788" indent="0">
              <a:buNone/>
              <a:defRPr sz="827"/>
            </a:lvl8pPr>
            <a:lvl9pPr marL="302375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EE961-3B24-1742-B03B-AC0B92B1C700}" type="datetime1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1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2002-49C9-49A1-9310-240C247EF6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6132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0349-D648-CC4A-BCC2-ABDE6EA67945}" type="datetime1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1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2002-49C9-49A1-9310-240C247EF6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5454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48" y="503978"/>
            <a:ext cx="3250752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4905" y="1088456"/>
            <a:ext cx="5102513" cy="5372269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70" indent="0">
              <a:buNone/>
              <a:defRPr sz="2315"/>
            </a:lvl2pPr>
            <a:lvl3pPr marL="755939" indent="0">
              <a:buNone/>
              <a:defRPr sz="1984"/>
            </a:lvl3pPr>
            <a:lvl4pPr marL="1133909" indent="0">
              <a:buNone/>
              <a:defRPr sz="1653"/>
            </a:lvl4pPr>
            <a:lvl5pPr marL="1511879" indent="0">
              <a:buNone/>
              <a:defRPr sz="1653"/>
            </a:lvl5pPr>
            <a:lvl6pPr marL="1889849" indent="0">
              <a:buNone/>
              <a:defRPr sz="1653"/>
            </a:lvl6pPr>
            <a:lvl7pPr marL="2267818" indent="0">
              <a:buNone/>
              <a:defRPr sz="1653"/>
            </a:lvl7pPr>
            <a:lvl8pPr marL="2645788" indent="0">
              <a:buNone/>
              <a:defRPr sz="1653"/>
            </a:lvl8pPr>
            <a:lvl9pPr marL="302375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248" y="2267902"/>
            <a:ext cx="3250752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70" indent="0">
              <a:buNone/>
              <a:defRPr sz="1157"/>
            </a:lvl2pPr>
            <a:lvl3pPr marL="755939" indent="0">
              <a:buNone/>
              <a:defRPr sz="992"/>
            </a:lvl3pPr>
            <a:lvl4pPr marL="1133909" indent="0">
              <a:buNone/>
              <a:defRPr sz="827"/>
            </a:lvl4pPr>
            <a:lvl5pPr marL="1511879" indent="0">
              <a:buNone/>
              <a:defRPr sz="827"/>
            </a:lvl5pPr>
            <a:lvl6pPr marL="1889849" indent="0">
              <a:buNone/>
              <a:defRPr sz="827"/>
            </a:lvl6pPr>
            <a:lvl7pPr marL="2267818" indent="0">
              <a:buNone/>
              <a:defRPr sz="827"/>
            </a:lvl7pPr>
            <a:lvl8pPr marL="2645788" indent="0">
              <a:buNone/>
              <a:defRPr sz="827"/>
            </a:lvl8pPr>
            <a:lvl9pPr marL="302375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3818-99DD-AB48-BA42-2218FE806C5D}" type="datetime1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1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2002-49C9-49A1-9310-240C247EF6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1092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883E-5A00-BF42-80BD-23FF29F64B31}" type="datetime1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1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2002-49C9-49A1-9310-240C247EF6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9477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2813" y="402484"/>
            <a:ext cx="2173293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2934" y="402484"/>
            <a:ext cx="6393890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A7F4-2996-2E41-AEDE-84543F9D3A7B}" type="datetime1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1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2002-49C9-49A1-9310-240C247EF6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453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685" y="1884671"/>
            <a:ext cx="8693170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685" y="5059035"/>
            <a:ext cx="8693170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6626-B0A5-9748-89E9-05722806841E}" type="datetime1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1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2002-49C9-49A1-9310-240C247EF6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9130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2934" y="2012414"/>
            <a:ext cx="428359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513" y="2012414"/>
            <a:ext cx="428359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0FD1-CF0F-0546-8126-B9BDBB5401D5}" type="datetime1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1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2002-49C9-49A1-9310-240C247EF6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680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47" y="402484"/>
            <a:ext cx="8693170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248" y="1853171"/>
            <a:ext cx="42639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248" y="2761381"/>
            <a:ext cx="4263905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514" y="1853171"/>
            <a:ext cx="428490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2514" y="2761381"/>
            <a:ext cx="4284904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40F6-5C01-484B-8772-C33AAA549F16}" type="datetime1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1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2002-49C9-49A1-9310-240C247EF6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6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81DD-34B3-3042-B98E-48A3CDE9F1F8}" type="datetime1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1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2002-49C9-49A1-9310-240C247EF6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762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C8CF-0A85-2849-9891-5690A1E0822E}" type="datetime1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1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2002-49C9-49A1-9310-240C247EF6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551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17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47" y="503978"/>
            <a:ext cx="3250752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904" y="1088455"/>
            <a:ext cx="5102513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247" y="2267902"/>
            <a:ext cx="3250752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EE961-3B24-1742-B03B-AC0B92B1C700}" type="datetime1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1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2002-49C9-49A1-9310-240C247EF6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18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47" y="503978"/>
            <a:ext cx="3250752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4904" y="1088455"/>
            <a:ext cx="5102513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247" y="2267902"/>
            <a:ext cx="3250752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3818-99DD-AB48-BA42-2218FE806C5D}" type="datetime1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1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2002-49C9-49A1-9310-240C247EF6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1049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2934" y="402484"/>
            <a:ext cx="8693170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934" y="2012414"/>
            <a:ext cx="8693170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2934" y="7006700"/>
            <a:ext cx="226778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C3618-D8AE-1B4D-B6A0-89ECA43328EF}" type="datetime1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8682" y="7006700"/>
            <a:ext cx="340167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1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8320" y="7006700"/>
            <a:ext cx="226778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C2002-49C9-49A1-9310-240C247EF6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204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2934" y="402484"/>
            <a:ext cx="8693170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934" y="2012414"/>
            <a:ext cx="8693170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2934" y="7006701"/>
            <a:ext cx="226778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C3618-D8AE-1B4D-B6A0-89ECA43328EF}" type="datetime1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8682" y="7006701"/>
            <a:ext cx="340167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1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8320" y="7006701"/>
            <a:ext cx="226778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C2002-49C9-49A1-9310-240C247EF6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432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defTabSz="755939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5" indent="-188985" algn="l" defTabSz="755939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4" indent="-188985" algn="l" defTabSz="755939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25" indent="-188985" algn="l" defTabSz="755939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94" indent="-188985" algn="l" defTabSz="755939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63" indent="-188985" algn="l" defTabSz="755939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34" indent="-188985" algn="l" defTabSz="755939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803" indent="-188985" algn="l" defTabSz="755939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73" indent="-188985" algn="l" defTabSz="755939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42" indent="-188985" algn="l" defTabSz="755939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9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70" algn="l" defTabSz="755939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9" algn="l" defTabSz="755939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9" algn="l" defTabSz="755939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79" algn="l" defTabSz="755939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49" algn="l" defTabSz="755939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18" algn="l" defTabSz="755939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88" algn="l" defTabSz="755939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58" algn="l" defTabSz="755939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tiff"/><Relationship Id="rId3" Type="http://schemas.microsoft.com/office/2007/relationships/hdphoto" Target="../media/hdphoto1.wdp"/><Relationship Id="rId7" Type="http://schemas.openxmlformats.org/officeDocument/2006/relationships/image" Target="../media/image49.tif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A1844F7-F333-1045-9B57-892EA5682C2A}"/>
              </a:ext>
            </a:extLst>
          </p:cNvPr>
          <p:cNvSpPr/>
          <p:nvPr/>
        </p:nvSpPr>
        <p:spPr>
          <a:xfrm>
            <a:off x="731544" y="466725"/>
            <a:ext cx="8575309" cy="1146075"/>
          </a:xfrm>
          <a:prstGeom prst="rect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>
                <a:solidFill>
                  <a:schemeClr val="tx1"/>
                </a:solidFill>
              </a:rPr>
              <a:t>講座内でお伝え出来る事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D1DFF76-888E-4825-9104-98038D07836F}"/>
              </a:ext>
            </a:extLst>
          </p:cNvPr>
          <p:cNvSpPr txBox="1"/>
          <p:nvPr/>
        </p:nvSpPr>
        <p:spPr>
          <a:xfrm>
            <a:off x="731544" y="2548848"/>
            <a:ext cx="8575309" cy="1924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976" dirty="0"/>
              <a:t>・</a:t>
            </a:r>
            <a:r>
              <a:rPr kumimoji="1" lang="en-US" altLang="ja-JP" sz="2976" dirty="0"/>
              <a:t>HACCP</a:t>
            </a:r>
            <a:r>
              <a:rPr kumimoji="1" lang="ja-JP" altLang="en-US" sz="2976" dirty="0"/>
              <a:t>の考え方を取り入れた</a:t>
            </a:r>
            <a:endParaRPr kumimoji="1" lang="en-US" altLang="ja-JP" sz="2976" dirty="0"/>
          </a:p>
          <a:p>
            <a:endParaRPr kumimoji="1" lang="en-US" altLang="ja-JP" sz="2976" dirty="0"/>
          </a:p>
          <a:p>
            <a:r>
              <a:rPr kumimoji="1" lang="ja-JP" altLang="en-US" sz="2976" dirty="0"/>
              <a:t>　衛生的な整理整頓の方法、効果について。</a:t>
            </a:r>
            <a:endParaRPr kumimoji="1" lang="en-US" altLang="ja-JP" sz="2976" dirty="0"/>
          </a:p>
          <a:p>
            <a:endParaRPr kumimoji="1" lang="ja-JP" altLang="en-US" sz="2976" dirty="0"/>
          </a:p>
        </p:txBody>
      </p:sp>
    </p:spTree>
    <p:extLst>
      <p:ext uri="{BB962C8B-B14F-4D97-AF65-F5344CB8AC3E}">
        <p14:creationId xmlns:p14="http://schemas.microsoft.com/office/powerpoint/2010/main" val="32249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40DEBDF-1766-7D46-A07F-0901CF08C663}"/>
              </a:ext>
            </a:extLst>
          </p:cNvPr>
          <p:cNvSpPr/>
          <p:nvPr/>
        </p:nvSpPr>
        <p:spPr>
          <a:xfrm>
            <a:off x="0" y="331555"/>
            <a:ext cx="10079037" cy="573026"/>
          </a:xfrm>
          <a:prstGeom prst="rect">
            <a:avLst/>
          </a:prstGeom>
          <a:solidFill>
            <a:srgbClr val="385723">
              <a:alpha val="7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B192002-4BED-4A84-A308-8D3207AF71A6}"/>
              </a:ext>
            </a:extLst>
          </p:cNvPr>
          <p:cNvSpPr/>
          <p:nvPr/>
        </p:nvSpPr>
        <p:spPr>
          <a:xfrm>
            <a:off x="474663" y="371956"/>
            <a:ext cx="3252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+mn-ea"/>
              </a:rPr>
              <a:t>２</a:t>
            </a:r>
            <a:r>
              <a:rPr kumimoji="1" lang="en-US" altLang="ja-JP" sz="2800" dirty="0">
                <a:solidFill>
                  <a:schemeClr val="bg1"/>
                </a:solidFill>
                <a:latin typeface="+mn-ea"/>
              </a:rPr>
              <a:t>.</a:t>
            </a:r>
            <a:r>
              <a:rPr kumimoji="1" lang="ja-JP" altLang="en-US" sz="2800" dirty="0">
                <a:solidFill>
                  <a:schemeClr val="bg1"/>
                </a:solidFill>
                <a:latin typeface="+mn-ea"/>
              </a:rPr>
              <a:t> 制度化する背景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0C6C158-A88B-40DC-A17F-E01D98EF14D1}"/>
              </a:ext>
            </a:extLst>
          </p:cNvPr>
          <p:cNvGrpSpPr>
            <a:grpSpLocks/>
          </p:cNvGrpSpPr>
          <p:nvPr/>
        </p:nvGrpSpPr>
        <p:grpSpPr>
          <a:xfrm>
            <a:off x="1084030" y="1143319"/>
            <a:ext cx="6634126" cy="3537168"/>
            <a:chOff x="543035" y="2182980"/>
            <a:chExt cx="3898855" cy="2392226"/>
          </a:xfrm>
        </p:grpSpPr>
        <p:pic>
          <p:nvPicPr>
            <p:cNvPr id="12" name="図 11" descr="パソコンのスクリーンショット&#10;&#10;自動的に生成された説明">
              <a:extLst>
                <a:ext uri="{FF2B5EF4-FFF2-40B4-BE49-F238E27FC236}">
                  <a16:creationId xmlns:a16="http://schemas.microsoft.com/office/drawing/2014/main" id="{9B6521F1-CB1A-4C8A-AD2C-9006AE3B4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034" y="2495209"/>
              <a:ext cx="3551856" cy="1959988"/>
            </a:xfrm>
            <a:prstGeom prst="rect">
              <a:avLst/>
            </a:prstGeom>
          </p:spPr>
        </p:pic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AF7F07C3-4E90-4C5E-898E-515E66B1B2C5}"/>
                </a:ext>
              </a:extLst>
            </p:cNvPr>
            <p:cNvSpPr txBox="1"/>
            <p:nvPr/>
          </p:nvSpPr>
          <p:spPr>
            <a:xfrm>
              <a:off x="543035" y="2182980"/>
              <a:ext cx="2027543" cy="312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/>
                <a:t>日本は遅れている</a:t>
              </a: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1998DF6E-934B-4178-90BF-AFDE398097E0}"/>
                </a:ext>
              </a:extLst>
            </p:cNvPr>
            <p:cNvSpPr txBox="1"/>
            <p:nvPr/>
          </p:nvSpPr>
          <p:spPr>
            <a:xfrm>
              <a:off x="1431597" y="4385435"/>
              <a:ext cx="1451856" cy="189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00" dirty="0"/>
                <a:t>図表：参考 厚生労働省 </a:t>
              </a:r>
              <a:r>
                <a:rPr lang="ja-JP" altLang="en-US" sz="800" dirty="0"/>
                <a:t>」第１</a:t>
              </a:r>
              <a:r>
                <a:rPr lang="en-US" altLang="ja-JP" sz="800" dirty="0"/>
                <a:t>.</a:t>
              </a:r>
              <a:r>
                <a:rPr lang="ja-JP" altLang="en-US" sz="800" dirty="0"/>
                <a:t>２回食品衛生法改正懇談会資料</a:t>
              </a:r>
              <a:endParaRPr kumimoji="1" lang="ja-JP" altLang="en-US" sz="800" dirty="0"/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EB8F575-A212-4EF0-93AD-C720066B7D3E}"/>
              </a:ext>
            </a:extLst>
          </p:cNvPr>
          <p:cNvSpPr txBox="1"/>
          <p:nvPr/>
        </p:nvSpPr>
        <p:spPr>
          <a:xfrm>
            <a:off x="808056" y="4969966"/>
            <a:ext cx="8462923" cy="1969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2800" dirty="0"/>
              <a:t>世界から遅れていた日本の</a:t>
            </a:r>
            <a:r>
              <a:rPr kumimoji="1" lang="en-US" altLang="ja-JP" sz="2800" dirty="0">
                <a:latin typeface="+mn-ea"/>
              </a:rPr>
              <a:t>HACCP</a:t>
            </a:r>
            <a:r>
              <a:rPr kumimoji="1" lang="ja-JP" altLang="en-US" sz="2800" dirty="0"/>
              <a:t>導入ですが</a:t>
            </a:r>
            <a:br>
              <a:rPr kumimoji="1" lang="en-US" altLang="ja-JP" sz="2800" dirty="0"/>
            </a:br>
            <a:r>
              <a:rPr kumimoji="1" lang="en-US" altLang="ja-JP" sz="2800" dirty="0">
                <a:latin typeface="+mn-ea"/>
              </a:rPr>
              <a:t>2020</a:t>
            </a:r>
            <a:r>
              <a:rPr kumimoji="1" lang="ja-JP" altLang="en-US" sz="2800" dirty="0"/>
              <a:t>年の東京オリンピックと </a:t>
            </a:r>
            <a:r>
              <a:rPr kumimoji="1" lang="en-US" altLang="ja-JP" sz="2800" dirty="0">
                <a:latin typeface="+mn-ea"/>
              </a:rPr>
              <a:t>2025</a:t>
            </a:r>
            <a:r>
              <a:rPr kumimoji="1" lang="ja-JP" altLang="en-US" sz="2800" dirty="0"/>
              <a:t>年の大阪万博開催の決定が 大きなキッカケとなりました。　</a:t>
            </a:r>
          </a:p>
        </p:txBody>
      </p:sp>
    </p:spTree>
    <p:extLst>
      <p:ext uri="{BB962C8B-B14F-4D97-AF65-F5344CB8AC3E}">
        <p14:creationId xmlns:p14="http://schemas.microsoft.com/office/powerpoint/2010/main" val="3906932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D868788B-7213-E445-9CB1-EC2E9B629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1</a:t>
            </a:r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270628C0-5744-0C43-9E1B-C5FC9C8C88B2}"/>
              </a:ext>
            </a:extLst>
          </p:cNvPr>
          <p:cNvGrpSpPr>
            <a:grpSpLocks noChangeAspect="1"/>
          </p:cNvGrpSpPr>
          <p:nvPr/>
        </p:nvGrpSpPr>
        <p:grpSpPr>
          <a:xfrm>
            <a:off x="133703" y="877534"/>
            <a:ext cx="9645583" cy="5773750"/>
            <a:chOff x="218188" y="2472719"/>
            <a:chExt cx="4847758" cy="3098728"/>
          </a:xfrm>
        </p:grpSpPr>
        <p:pic>
          <p:nvPicPr>
            <p:cNvPr id="7" name="図 6" descr="スクリーンショット が含まれている画像&#10;&#10;自動的に生成された説明">
              <a:extLst>
                <a:ext uri="{FF2B5EF4-FFF2-40B4-BE49-F238E27FC236}">
                  <a16:creationId xmlns:a16="http://schemas.microsoft.com/office/drawing/2014/main" id="{A1F0DA96-CE22-DF4A-994A-A5B423D560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8188" y="2472719"/>
              <a:ext cx="4847758" cy="2966485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FB53C1E0-EA31-2841-81E8-05A8DF6E47AA}"/>
                </a:ext>
              </a:extLst>
            </p:cNvPr>
            <p:cNvSpPr txBox="1"/>
            <p:nvPr/>
          </p:nvSpPr>
          <p:spPr>
            <a:xfrm>
              <a:off x="3219674" y="5389748"/>
              <a:ext cx="1845907" cy="181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/>
                <a:t>出典：</a:t>
              </a:r>
              <a:r>
                <a:rPr lang="zh-TW" altLang="en-US" sz="1600" dirty="0"/>
                <a:t>厚生労働省「食中毒統計調査」</a:t>
              </a:r>
              <a:endParaRPr kumimoji="1" lang="ja-JP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38616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8AEE61D0-6062-894B-8F5E-B50D38AB9D8F}"/>
              </a:ext>
            </a:extLst>
          </p:cNvPr>
          <p:cNvSpPr/>
          <p:nvPr/>
        </p:nvSpPr>
        <p:spPr>
          <a:xfrm>
            <a:off x="-6226" y="361569"/>
            <a:ext cx="10079037" cy="573026"/>
          </a:xfrm>
          <a:prstGeom prst="rect">
            <a:avLst/>
          </a:prstGeom>
          <a:solidFill>
            <a:srgbClr val="385723">
              <a:alpha val="7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52298C6-A5CC-4EA6-AADE-571507AD1615}"/>
              </a:ext>
            </a:extLst>
          </p:cNvPr>
          <p:cNvSpPr/>
          <p:nvPr/>
        </p:nvSpPr>
        <p:spPr>
          <a:xfrm>
            <a:off x="525675" y="394915"/>
            <a:ext cx="35910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+mn-ea"/>
              </a:rPr>
              <a:t>３</a:t>
            </a:r>
            <a:r>
              <a:rPr kumimoji="1" lang="en-US" altLang="ja-JP" sz="2800" dirty="0">
                <a:solidFill>
                  <a:schemeClr val="bg1"/>
                </a:solidFill>
                <a:latin typeface="+mn-ea"/>
              </a:rPr>
              <a:t>.</a:t>
            </a:r>
            <a:r>
              <a:rPr kumimoji="1" lang="en-US" altLang="ja-JP" sz="2800" dirty="0">
                <a:solidFill>
                  <a:schemeClr val="bg1"/>
                </a:solidFill>
              </a:rPr>
              <a:t> </a:t>
            </a:r>
            <a:r>
              <a:rPr kumimoji="1" lang="ja-JP" altLang="en-US" sz="2800" dirty="0">
                <a:solidFill>
                  <a:schemeClr val="bg1"/>
                </a:solidFill>
              </a:rPr>
              <a:t>取り組むべきこと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B490AB4-43CF-4823-B751-ADC9779BAA00}"/>
              </a:ext>
            </a:extLst>
          </p:cNvPr>
          <p:cNvSpPr txBox="1"/>
          <p:nvPr/>
        </p:nvSpPr>
        <p:spPr>
          <a:xfrm>
            <a:off x="-1080844" y="5529718"/>
            <a:ext cx="179857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984"/>
          </a:p>
        </p:txBody>
      </p:sp>
      <p:pic>
        <p:nvPicPr>
          <p:cNvPr id="25" name="グラフィックス 24" descr="追加">
            <a:extLst>
              <a:ext uri="{FF2B5EF4-FFF2-40B4-BE49-F238E27FC236}">
                <a16:creationId xmlns:a16="http://schemas.microsoft.com/office/drawing/2014/main" id="{391075E8-4945-4024-8F81-4330B235B1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5200" y="3731378"/>
            <a:ext cx="792000" cy="79200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533A513-98C2-394E-ACA9-0B0A02F0820A}"/>
              </a:ext>
            </a:extLst>
          </p:cNvPr>
          <p:cNvSpPr txBox="1"/>
          <p:nvPr/>
        </p:nvSpPr>
        <p:spPr>
          <a:xfrm>
            <a:off x="2644019" y="2254997"/>
            <a:ext cx="4826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accent1"/>
                </a:solidFill>
              </a:rPr>
              <a:t>衛生管理の見える化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2F13AAFA-8CC7-495D-8AAE-84F8465B92B2}"/>
              </a:ext>
            </a:extLst>
          </p:cNvPr>
          <p:cNvSpPr/>
          <p:nvPr/>
        </p:nvSpPr>
        <p:spPr>
          <a:xfrm>
            <a:off x="655338" y="3536756"/>
            <a:ext cx="2752752" cy="10599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衛生</a:t>
            </a:r>
            <a:r>
              <a:rPr kumimoji="1"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管理計画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D71CADE6-2D53-4F09-BFD4-E41991A23F93}"/>
              </a:ext>
            </a:extLst>
          </p:cNvPr>
          <p:cNvSpPr/>
          <p:nvPr/>
        </p:nvSpPr>
        <p:spPr>
          <a:xfrm>
            <a:off x="4299023" y="3531284"/>
            <a:ext cx="1694246" cy="10654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  </a:t>
            </a:r>
            <a:r>
              <a:rPr kumimoji="1"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施</a:t>
            </a: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4C081EEF-3B11-44C0-9B80-1FFE4237AD41}"/>
              </a:ext>
            </a:extLst>
          </p:cNvPr>
          <p:cNvSpPr/>
          <p:nvPr/>
        </p:nvSpPr>
        <p:spPr>
          <a:xfrm>
            <a:off x="6864633" y="3506529"/>
            <a:ext cx="2639194" cy="109026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記 録・確</a:t>
            </a:r>
            <a:r>
              <a:rPr kumimoji="1" lang="en-US" altLang="ja-JP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3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認</a:t>
            </a:r>
            <a:endParaRPr kumimoji="1"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3" name="グラフィックス 12" descr="追加">
            <a:extLst>
              <a:ext uri="{FF2B5EF4-FFF2-40B4-BE49-F238E27FC236}">
                <a16:creationId xmlns:a16="http://schemas.microsoft.com/office/drawing/2014/main" id="{3FF42CF7-F577-4E3B-ACDE-C9CD3AD59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5671" y="3720514"/>
            <a:ext cx="784451" cy="792000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BC7AC34-922A-47C6-BAE1-36D19E5F64ED}"/>
              </a:ext>
            </a:extLst>
          </p:cNvPr>
          <p:cNvSpPr/>
          <p:nvPr/>
        </p:nvSpPr>
        <p:spPr>
          <a:xfrm>
            <a:off x="525675" y="1937288"/>
            <a:ext cx="9086638" cy="333213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09CC517-D8FE-4175-85D5-DEC5C66D07B2}"/>
              </a:ext>
            </a:extLst>
          </p:cNvPr>
          <p:cNvSpPr txBox="1"/>
          <p:nvPr/>
        </p:nvSpPr>
        <p:spPr>
          <a:xfrm>
            <a:off x="1273288" y="5751556"/>
            <a:ext cx="75200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400" b="1" dirty="0">
                <a:solidFill>
                  <a:srgbClr val="FF0000"/>
                </a:solidFill>
              </a:rPr>
              <a:t>これを実施することが、</a:t>
            </a:r>
            <a:endParaRPr kumimoji="1" lang="en-US" altLang="ja-JP" sz="4400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400" b="1" dirty="0">
                <a:solidFill>
                  <a:srgbClr val="FF0000"/>
                </a:solidFill>
              </a:rPr>
              <a:t>制度化で決まったことです！</a:t>
            </a:r>
          </a:p>
        </p:txBody>
      </p:sp>
    </p:spTree>
    <p:extLst>
      <p:ext uri="{BB962C8B-B14F-4D97-AF65-F5344CB8AC3E}">
        <p14:creationId xmlns:p14="http://schemas.microsoft.com/office/powerpoint/2010/main" val="44222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166EFF-FD04-B149-9D7F-092DB97622C9}"/>
              </a:ext>
            </a:extLst>
          </p:cNvPr>
          <p:cNvSpPr/>
          <p:nvPr/>
        </p:nvSpPr>
        <p:spPr>
          <a:xfrm>
            <a:off x="1417911" y="2853424"/>
            <a:ext cx="2708337" cy="4418913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84D20F7-AF38-5141-99B8-F184F78B3F5C}"/>
              </a:ext>
            </a:extLst>
          </p:cNvPr>
          <p:cNvSpPr txBox="1"/>
          <p:nvPr/>
        </p:nvSpPr>
        <p:spPr>
          <a:xfrm>
            <a:off x="633261" y="1711583"/>
            <a:ext cx="8979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次の様式に記載している項目について「なぜ管理が必要なのか」理解</a:t>
            </a:r>
            <a:r>
              <a:rPr kumimoji="1" lang="ja-JP" altLang="en-US"/>
              <a:t>し、</a:t>
            </a:r>
            <a:endParaRPr kumimoji="1" lang="en-US" altLang="ja-JP" dirty="0"/>
          </a:p>
          <a:p>
            <a:r>
              <a:rPr kumimoji="1" lang="ja-JP" altLang="en-US"/>
              <a:t>「</a:t>
            </a:r>
            <a:r>
              <a:rPr kumimoji="1" lang="ja-JP" altLang="en-US" dirty="0"/>
              <a:t>いつものように」管理し「問題があったときはどうするのか」の対応を考えて記載します。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425C532-7FC1-CA4C-B5F8-54FEE59130D3}"/>
              </a:ext>
            </a:extLst>
          </p:cNvPr>
          <p:cNvSpPr txBox="1"/>
          <p:nvPr/>
        </p:nvSpPr>
        <p:spPr>
          <a:xfrm>
            <a:off x="1398073" y="2921119"/>
            <a:ext cx="271247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①原材料の</a:t>
            </a:r>
            <a:endParaRPr kumimoji="1" lang="en-US" altLang="ja-JP" sz="1600" dirty="0"/>
          </a:p>
          <a:p>
            <a:r>
              <a:rPr kumimoji="1" lang="ja-JP" altLang="en-US" sz="1600" dirty="0"/>
              <a:t>　　受け入れの確認</a:t>
            </a:r>
            <a:endParaRPr kumimoji="1" lang="en-US" altLang="ja-JP" sz="1600" dirty="0"/>
          </a:p>
          <a:p>
            <a:endParaRPr kumimoji="1" lang="en-US" altLang="ja-JP" sz="1600" dirty="0"/>
          </a:p>
          <a:p>
            <a:r>
              <a:rPr kumimoji="1" lang="ja-JP" altLang="en-US" sz="1600" dirty="0"/>
              <a:t>②庫内温度計の確認</a:t>
            </a:r>
            <a:endParaRPr kumimoji="1" lang="en-US" altLang="ja-JP" sz="1600" dirty="0"/>
          </a:p>
          <a:p>
            <a:endParaRPr kumimoji="1" lang="en-US" altLang="ja-JP" sz="1600" dirty="0"/>
          </a:p>
          <a:p>
            <a:r>
              <a:rPr kumimoji="1" lang="ja-JP" altLang="en-US" sz="1600" dirty="0"/>
              <a:t>③</a:t>
            </a:r>
            <a:r>
              <a:rPr kumimoji="1" lang="en-US" altLang="ja-JP" sz="1600" dirty="0">
                <a:latin typeface="+mn-ea"/>
              </a:rPr>
              <a:t>-1 </a:t>
            </a:r>
            <a:r>
              <a:rPr kumimoji="1" lang="ja-JP" altLang="en-US" sz="1600" dirty="0"/>
              <a:t>交差汚染・</a:t>
            </a:r>
            <a:endParaRPr kumimoji="1" lang="en-US" altLang="ja-JP" sz="1600" dirty="0"/>
          </a:p>
          <a:p>
            <a:r>
              <a:rPr kumimoji="1" lang="ja-JP" altLang="en-US" sz="1600" dirty="0"/>
              <a:t>         二次汚染</a:t>
            </a:r>
            <a:r>
              <a:rPr kumimoji="1" lang="ja-JP" altLang="en-US" sz="1600"/>
              <a:t>汚染防止</a:t>
            </a:r>
            <a:endParaRPr kumimoji="1" lang="en-US" altLang="ja-JP" sz="1600" dirty="0"/>
          </a:p>
          <a:p>
            <a:endParaRPr kumimoji="1" lang="en-US" altLang="ja-JP" sz="1600" dirty="0"/>
          </a:p>
          <a:p>
            <a:r>
              <a:rPr kumimoji="1" lang="ja-JP" altLang="en-US" sz="1600" dirty="0"/>
              <a:t>③</a:t>
            </a:r>
            <a:r>
              <a:rPr kumimoji="1" lang="en-US" altLang="ja-JP" sz="1600" dirty="0">
                <a:latin typeface="+mn-ea"/>
              </a:rPr>
              <a:t>-2</a:t>
            </a:r>
            <a:r>
              <a:rPr kumimoji="1" lang="en-US" altLang="ja-JP" sz="1600" dirty="0"/>
              <a:t> </a:t>
            </a:r>
            <a:r>
              <a:rPr kumimoji="1" lang="ja-JP" altLang="en-US" sz="1600" dirty="0"/>
              <a:t>器具類等の</a:t>
            </a:r>
            <a:endParaRPr kumimoji="1" lang="en-US" altLang="ja-JP" sz="1600" dirty="0"/>
          </a:p>
          <a:p>
            <a:r>
              <a:rPr kumimoji="1" lang="ja-JP" altLang="en-US" sz="1600" dirty="0"/>
              <a:t>　    洗浄・消毒・殺菌</a:t>
            </a:r>
            <a:endParaRPr kumimoji="1" lang="en-US" altLang="ja-JP" sz="1600" dirty="0"/>
          </a:p>
          <a:p>
            <a:endParaRPr kumimoji="1" lang="en-US" altLang="ja-JP" sz="1600" dirty="0"/>
          </a:p>
          <a:p>
            <a:r>
              <a:rPr kumimoji="1" lang="ja-JP" altLang="en-US" sz="1600" dirty="0"/>
              <a:t>③</a:t>
            </a:r>
            <a:r>
              <a:rPr kumimoji="1" lang="en-US" altLang="ja-JP" sz="1600" dirty="0">
                <a:latin typeface="+mn-ea"/>
              </a:rPr>
              <a:t>-3 </a:t>
            </a:r>
            <a:r>
              <a:rPr kumimoji="1" lang="ja-JP" altLang="en-US" sz="1600" dirty="0"/>
              <a:t>トイレの</a:t>
            </a:r>
            <a:endParaRPr kumimoji="1" lang="en-US" altLang="ja-JP" sz="1600" dirty="0"/>
          </a:p>
          <a:p>
            <a:r>
              <a:rPr kumimoji="1" lang="ja-JP" altLang="en-US" sz="1600" dirty="0"/>
              <a:t>　　　　洗浄・消毒</a:t>
            </a:r>
            <a:endParaRPr kumimoji="1" lang="en-US" altLang="ja-JP" sz="1600" dirty="0"/>
          </a:p>
          <a:p>
            <a:endParaRPr kumimoji="1" lang="en-US" altLang="ja-JP" sz="1600" dirty="0"/>
          </a:p>
          <a:p>
            <a:r>
              <a:rPr kumimoji="1" lang="ja-JP" altLang="en-US" sz="1600" dirty="0"/>
              <a:t>④</a:t>
            </a:r>
            <a:r>
              <a:rPr kumimoji="1" lang="en-US" altLang="ja-JP" sz="1600" dirty="0">
                <a:latin typeface="+mn-ea"/>
              </a:rPr>
              <a:t>-1  </a:t>
            </a:r>
            <a:r>
              <a:rPr kumimoji="1" lang="ja-JP" altLang="en-US" sz="1600" dirty="0"/>
              <a:t>従業員の</a:t>
            </a:r>
            <a:endParaRPr kumimoji="1" lang="en-US" altLang="ja-JP" sz="1600" dirty="0"/>
          </a:p>
          <a:p>
            <a:r>
              <a:rPr kumimoji="1" lang="ja-JP" altLang="en-US" sz="1600" dirty="0"/>
              <a:t>　　　　健康</a:t>
            </a:r>
            <a:r>
              <a:rPr kumimoji="1" lang="ja-JP" altLang="en-US" sz="1600"/>
              <a:t>管理など</a:t>
            </a:r>
            <a:endParaRPr kumimoji="1" lang="en-US" altLang="ja-JP" sz="1600" dirty="0"/>
          </a:p>
          <a:p>
            <a:r>
              <a:rPr kumimoji="1" lang="ja-JP" altLang="en-US" sz="1600" dirty="0"/>
              <a:t>④</a:t>
            </a:r>
            <a:r>
              <a:rPr kumimoji="1" lang="en-US" altLang="ja-JP" sz="1600" dirty="0">
                <a:latin typeface="+mn-ea"/>
              </a:rPr>
              <a:t>-2</a:t>
            </a:r>
            <a:r>
              <a:rPr kumimoji="1" lang="en-US" altLang="ja-JP" sz="1600" dirty="0"/>
              <a:t> </a:t>
            </a:r>
            <a:r>
              <a:rPr kumimoji="1" lang="ja-JP" altLang="en-US" sz="1600" dirty="0"/>
              <a:t>手洗い実施</a:t>
            </a:r>
          </a:p>
        </p:txBody>
      </p:sp>
      <p:pic>
        <p:nvPicPr>
          <p:cNvPr id="3" name="図 2" descr="文字と写真のスクリーンショット&#10;&#10;自動的に生成された説明">
            <a:extLst>
              <a:ext uri="{FF2B5EF4-FFF2-40B4-BE49-F238E27FC236}">
                <a16:creationId xmlns:a16="http://schemas.microsoft.com/office/drawing/2014/main" id="{93D4613A-4C50-C746-9991-1656B56FD5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4397" y="2382960"/>
            <a:ext cx="3134377" cy="4885300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chemeClr val="accent1">
                <a:lumMod val="75000"/>
              </a:schemeClr>
            </a:contourClr>
          </a:sp3d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91A82E04-7858-FB42-97DB-0C8DB0C6417C}"/>
              </a:ext>
            </a:extLst>
          </p:cNvPr>
          <p:cNvSpPr/>
          <p:nvPr/>
        </p:nvSpPr>
        <p:spPr>
          <a:xfrm>
            <a:off x="5963512" y="3647350"/>
            <a:ext cx="2300078" cy="983346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8602B72-3B94-0343-9A07-2E6BB5930D80}"/>
              </a:ext>
            </a:extLst>
          </p:cNvPr>
          <p:cNvSpPr txBox="1"/>
          <p:nvPr/>
        </p:nvSpPr>
        <p:spPr>
          <a:xfrm>
            <a:off x="6106496" y="3707068"/>
            <a:ext cx="221801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0070C0"/>
                </a:solidFill>
              </a:rPr>
              <a:t>いつ </a:t>
            </a:r>
            <a:br>
              <a:rPr kumimoji="1" lang="en-US" altLang="ja-JP" dirty="0">
                <a:solidFill>
                  <a:srgbClr val="0070C0"/>
                </a:solidFill>
              </a:rPr>
            </a:br>
            <a:r>
              <a:rPr kumimoji="1" lang="ja-JP" altLang="en-US" dirty="0">
                <a:solidFill>
                  <a:srgbClr val="0070C0"/>
                </a:solidFill>
              </a:rPr>
              <a:t>どのように</a:t>
            </a:r>
            <a:endParaRPr kumimoji="1" lang="en-US" altLang="ja-JP" dirty="0">
              <a:solidFill>
                <a:srgbClr val="0070C0"/>
              </a:solidFill>
            </a:endParaRPr>
          </a:p>
          <a:p>
            <a:r>
              <a:rPr kumimoji="1" lang="ja-JP" altLang="en-US" dirty="0">
                <a:solidFill>
                  <a:srgbClr val="0070C0"/>
                </a:solidFill>
              </a:rPr>
              <a:t>問題があったとき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DF8C2B2-DD0C-B345-9D09-CA66F4AFC93A}"/>
              </a:ext>
            </a:extLst>
          </p:cNvPr>
          <p:cNvSpPr txBox="1"/>
          <p:nvPr/>
        </p:nvSpPr>
        <p:spPr>
          <a:xfrm>
            <a:off x="421927" y="871659"/>
            <a:ext cx="4329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【</a:t>
            </a:r>
            <a:r>
              <a:rPr kumimoji="1" lang="ja-JP" altLang="en-US" sz="2800" dirty="0"/>
              <a:t>衛生管理計画</a:t>
            </a:r>
            <a:r>
              <a:rPr kumimoji="1" lang="en-US" altLang="ja-JP" sz="2800" dirty="0"/>
              <a:t>】</a:t>
            </a:r>
            <a:endParaRPr kumimoji="1" lang="ja-JP" altLang="en-US" sz="2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35512C3-1814-A24B-B779-5C132F187D33}"/>
              </a:ext>
            </a:extLst>
          </p:cNvPr>
          <p:cNvSpPr txBox="1"/>
          <p:nvPr/>
        </p:nvSpPr>
        <p:spPr>
          <a:xfrm>
            <a:off x="7658774" y="6731809"/>
            <a:ext cx="1953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出典：公益</a:t>
            </a:r>
            <a:r>
              <a:rPr kumimoji="1" lang="ja-JP" altLang="en-US" sz="1400"/>
              <a:t>社団法人</a:t>
            </a:r>
            <a:endParaRPr kumimoji="1" lang="en-US" altLang="ja-JP" sz="1400" dirty="0"/>
          </a:p>
          <a:p>
            <a:r>
              <a:rPr kumimoji="1" lang="ja-JP" altLang="en-US" sz="1400"/>
              <a:t>日本</a:t>
            </a:r>
            <a:r>
              <a:rPr kumimoji="1" lang="ja-JP" altLang="en-US" sz="1400" dirty="0"/>
              <a:t>食品衛生協会</a:t>
            </a:r>
          </a:p>
        </p:txBody>
      </p:sp>
      <p:pic>
        <p:nvPicPr>
          <p:cNvPr id="9" name="グラフィックス 8" descr="拡大">
            <a:extLst>
              <a:ext uri="{FF2B5EF4-FFF2-40B4-BE49-F238E27FC236}">
                <a16:creationId xmlns:a16="http://schemas.microsoft.com/office/drawing/2014/main" id="{61D61879-4619-F346-8A26-BE95A8F3DE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02134" y="3788753"/>
            <a:ext cx="344888" cy="344888"/>
          </a:xfrm>
          <a:prstGeom prst="rect">
            <a:avLst/>
          </a:prstGeom>
        </p:spPr>
      </p:pic>
      <p:pic>
        <p:nvPicPr>
          <p:cNvPr id="10" name="グラフィックス 9" descr="戻る (RTL)">
            <a:extLst>
              <a:ext uri="{FF2B5EF4-FFF2-40B4-BE49-F238E27FC236}">
                <a16:creationId xmlns:a16="http://schemas.microsoft.com/office/drawing/2014/main" id="{5BF86A36-893E-1444-BCC6-95302BAE95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22144">
            <a:off x="5404579" y="3378608"/>
            <a:ext cx="656922" cy="656922"/>
          </a:xfrm>
          <a:prstGeom prst="rect">
            <a:avLst/>
          </a:prstGeom>
        </p:spPr>
      </p:pic>
      <p:pic>
        <p:nvPicPr>
          <p:cNvPr id="11" name="グラフィックス 10" descr="戻る (RTL)">
            <a:extLst>
              <a:ext uri="{FF2B5EF4-FFF2-40B4-BE49-F238E27FC236}">
                <a16:creationId xmlns:a16="http://schemas.microsoft.com/office/drawing/2014/main" id="{22832BB0-7755-CA46-8AFF-7B401AF8CC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82184">
            <a:off x="4001243" y="3293426"/>
            <a:ext cx="656621" cy="656621"/>
          </a:xfrm>
          <a:prstGeom prst="rect">
            <a:avLst/>
          </a:prstGeom>
          <a:scene3d>
            <a:camera prst="orthographicFront">
              <a:rot lat="11400000" lon="0" rev="0"/>
            </a:camera>
            <a:lightRig rig="threePt" dir="t"/>
          </a:scene3d>
        </p:spPr>
      </p:pic>
      <p:pic>
        <p:nvPicPr>
          <p:cNvPr id="12" name="グラフィックス 11" descr="拡大">
            <a:extLst>
              <a:ext uri="{FF2B5EF4-FFF2-40B4-BE49-F238E27FC236}">
                <a16:creationId xmlns:a16="http://schemas.microsoft.com/office/drawing/2014/main" id="{0124C18B-70B8-1C46-9F3D-7CAECC0398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8760" y="3221456"/>
            <a:ext cx="344888" cy="344888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F5E87CA-1294-FF49-8D29-522A36B9840F}"/>
              </a:ext>
            </a:extLst>
          </p:cNvPr>
          <p:cNvSpPr txBox="1"/>
          <p:nvPr/>
        </p:nvSpPr>
        <p:spPr>
          <a:xfrm>
            <a:off x="631042" y="1291747"/>
            <a:ext cx="4584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u="sng" dirty="0"/>
              <a:t>一般的衛生管理のポイント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7F3D3B3-5581-A644-B844-FA4262D56FBA}"/>
              </a:ext>
            </a:extLst>
          </p:cNvPr>
          <p:cNvSpPr txBox="1"/>
          <p:nvPr/>
        </p:nvSpPr>
        <p:spPr>
          <a:xfrm>
            <a:off x="474663" y="397659"/>
            <a:ext cx="4826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chemeClr val="accent1"/>
                </a:solidFill>
              </a:rPr>
              <a:t>衛生管理の見える化</a:t>
            </a:r>
          </a:p>
        </p:txBody>
      </p:sp>
    </p:spTree>
    <p:extLst>
      <p:ext uri="{BB962C8B-B14F-4D97-AF65-F5344CB8AC3E}">
        <p14:creationId xmlns:p14="http://schemas.microsoft.com/office/powerpoint/2010/main" val="3436247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7E3AC87-4A21-214A-AD2F-1041C56A6D20}"/>
              </a:ext>
            </a:extLst>
          </p:cNvPr>
          <p:cNvSpPr/>
          <p:nvPr/>
        </p:nvSpPr>
        <p:spPr>
          <a:xfrm>
            <a:off x="-6226" y="346071"/>
            <a:ext cx="10079037" cy="573026"/>
          </a:xfrm>
          <a:prstGeom prst="rect">
            <a:avLst/>
          </a:prstGeom>
          <a:solidFill>
            <a:srgbClr val="385723">
              <a:alpha val="7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922B8BD-1AA8-A44F-BFF0-949010D0551D}"/>
              </a:ext>
            </a:extLst>
          </p:cNvPr>
          <p:cNvSpPr txBox="1"/>
          <p:nvPr/>
        </p:nvSpPr>
        <p:spPr>
          <a:xfrm>
            <a:off x="532330" y="367633"/>
            <a:ext cx="6407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  <a:latin typeface="+mn-ea"/>
              </a:rPr>
              <a:t>4.</a:t>
            </a:r>
            <a:r>
              <a:rPr kumimoji="1" lang="en-US" altLang="ja-JP" sz="2800" dirty="0">
                <a:latin typeface="+mn-ea"/>
              </a:rPr>
              <a:t> </a:t>
            </a:r>
            <a:r>
              <a:rPr kumimoji="1" lang="ja-JP" altLang="en-US" sz="2800" dirty="0">
                <a:solidFill>
                  <a:schemeClr val="bg1"/>
                </a:solidFill>
              </a:rPr>
              <a:t>一般的衛生管理</a:t>
            </a:r>
            <a:r>
              <a:rPr kumimoji="1" lang="en-US" altLang="ja-JP" sz="2800" dirty="0">
                <a:solidFill>
                  <a:schemeClr val="bg1"/>
                </a:solidFill>
              </a:rPr>
              <a:t> </a:t>
            </a:r>
            <a:r>
              <a:rPr kumimoji="1" lang="ja-JP" altLang="en-US" sz="2800" dirty="0">
                <a:solidFill>
                  <a:schemeClr val="bg1"/>
                </a:solidFill>
              </a:rPr>
              <a:t>重要管理のポイント</a:t>
            </a:r>
            <a:endParaRPr kumimoji="1" lang="en-US" altLang="ja-JP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80FA8EB7-3B5F-6F4B-BB6B-D364643B18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393814"/>
              </p:ext>
            </p:extLst>
          </p:nvPr>
        </p:nvGraphicFramePr>
        <p:xfrm>
          <a:off x="532329" y="1509120"/>
          <a:ext cx="9079983" cy="54284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0356">
                  <a:extLst>
                    <a:ext uri="{9D8B030D-6E8A-4147-A177-3AD203B41FA5}">
                      <a16:colId xmlns:a16="http://schemas.microsoft.com/office/drawing/2014/main" val="2247753888"/>
                    </a:ext>
                  </a:extLst>
                </a:gridCol>
                <a:gridCol w="6729627">
                  <a:extLst>
                    <a:ext uri="{9D8B030D-6E8A-4147-A177-3AD203B41FA5}">
                      <a16:colId xmlns:a16="http://schemas.microsoft.com/office/drawing/2014/main" val="414989380"/>
                    </a:ext>
                  </a:extLst>
                </a:gridCol>
              </a:tblGrid>
              <a:tr h="521157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一般的衛生管理に関する事項</a:t>
                      </a:r>
                      <a:r>
                        <a:rPr kumimoji="1" lang="en-US" altLang="ja-JP" sz="2700" dirty="0"/>
                        <a:t>(</a:t>
                      </a:r>
                      <a:r>
                        <a:rPr kumimoji="1" lang="ja-JP" altLang="en-US" sz="2700" dirty="0"/>
                        <a:t>例</a:t>
                      </a:r>
                      <a:r>
                        <a:rPr kumimoji="1" lang="en-US" altLang="ja-JP" sz="2700" dirty="0"/>
                        <a:t>)</a:t>
                      </a:r>
                      <a:endParaRPr kumimoji="1" lang="ja-JP" altLang="en-US" sz="2700" dirty="0"/>
                    </a:p>
                  </a:txBody>
                  <a:tcPr marL="91441" marR="9144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304079"/>
                  </a:ext>
                </a:extLst>
              </a:tr>
              <a:tr h="7595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/>
                        <a:t>基本事項</a:t>
                      </a:r>
                    </a:p>
                  </a:txBody>
                  <a:tcPr marL="91441" marR="914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/>
                        <a:t>各自治体の飲食店営業許可申請時等に</a:t>
                      </a:r>
                      <a:endParaRPr kumimoji="1" lang="en-US" altLang="ja-JP" sz="2800" dirty="0"/>
                    </a:p>
                    <a:p>
                      <a:r>
                        <a:rPr kumimoji="1" lang="ja-JP" altLang="en-US" sz="2800"/>
                        <a:t>求められる事項</a:t>
                      </a:r>
                      <a:r>
                        <a:rPr kumimoji="1" lang="en-US" altLang="ja-JP" sz="2800" dirty="0"/>
                        <a:t>(</a:t>
                      </a:r>
                      <a:r>
                        <a:rPr kumimoji="1" lang="ja-JP" altLang="en-US" sz="2800"/>
                        <a:t>管理運営基準等</a:t>
                      </a:r>
                      <a:r>
                        <a:rPr kumimoji="1" lang="en-US" altLang="ja-JP" sz="2800" dirty="0"/>
                        <a:t>)</a:t>
                      </a:r>
                      <a:endParaRPr kumimoji="1" lang="ja-JP" altLang="en-US" sz="2800"/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394191"/>
                  </a:ext>
                </a:extLst>
              </a:tr>
              <a:tr h="7595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/>
                        <a:t>原料の受入</a:t>
                      </a:r>
                      <a:endParaRPr kumimoji="1" lang="en-US" altLang="ja-JP" sz="2800" dirty="0"/>
                    </a:p>
                  </a:txBody>
                  <a:tcPr marL="91441" marR="914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/>
                        <a:t>原材料の納入に際し、外観、におい、包装の状態、表示</a:t>
                      </a:r>
                      <a:r>
                        <a:rPr kumimoji="1" lang="en-US" altLang="ja-JP" sz="2800" dirty="0"/>
                        <a:t>(</a:t>
                      </a:r>
                      <a:r>
                        <a:rPr kumimoji="1" lang="ja-JP" altLang="en-US" sz="2800"/>
                        <a:t>期限、保管方法</a:t>
                      </a:r>
                      <a:r>
                        <a:rPr kumimoji="1" lang="en-US" altLang="ja-JP" sz="2800" dirty="0"/>
                        <a:t>)</a:t>
                      </a:r>
                      <a:r>
                        <a:rPr kumimoji="1" lang="ja-JP" altLang="en-US" sz="2800"/>
                        <a:t>を確認</a:t>
                      </a:r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371033"/>
                  </a:ext>
                </a:extLst>
              </a:tr>
              <a:tr h="46740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/>
                        <a:t>冷蔵・冷凍庫</a:t>
                      </a:r>
                    </a:p>
                  </a:txBody>
                  <a:tcPr marL="91441" marR="914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/>
                        <a:t>冷蔵庫、冷凍庫の温度を確認</a:t>
                      </a:r>
                      <a:endParaRPr kumimoji="1" lang="en-US" altLang="ja-JP" sz="2800" dirty="0"/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401063"/>
                  </a:ext>
                </a:extLst>
              </a:tr>
              <a:tr h="46740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/>
                        <a:t>器具類の管理</a:t>
                      </a:r>
                    </a:p>
                  </a:txBody>
                  <a:tcPr marL="91441" marR="914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シンク、器具の洗浄、消毒の確認</a:t>
                      </a:r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07053"/>
                  </a:ext>
                </a:extLst>
              </a:tr>
              <a:tr h="46740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/>
                        <a:t>従業員の</a:t>
                      </a:r>
                      <a:endParaRPr kumimoji="1" lang="en-US" altLang="ja-JP" sz="2800" dirty="0"/>
                    </a:p>
                    <a:p>
                      <a:pPr algn="ctr"/>
                      <a:r>
                        <a:rPr kumimoji="1" lang="ja-JP" altLang="en-US" sz="2800"/>
                        <a:t>健康管理</a:t>
                      </a:r>
                    </a:p>
                  </a:txBody>
                  <a:tcPr marL="91441" marR="914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調理従事者の健康チェック</a:t>
                      </a:r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120167"/>
                  </a:ext>
                </a:extLst>
              </a:tr>
              <a:tr h="46740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/>
                        <a:t>トイレの清掃</a:t>
                      </a:r>
                    </a:p>
                  </a:txBody>
                  <a:tcPr marL="91441" marR="914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トイレの清掃の確認</a:t>
                      </a:r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778689"/>
                  </a:ext>
                </a:extLst>
              </a:tr>
              <a:tr h="46740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/>
                        <a:t>手洗い</a:t>
                      </a:r>
                      <a:endParaRPr kumimoji="1" lang="en-US" altLang="ja-JP" sz="2800" dirty="0"/>
                    </a:p>
                  </a:txBody>
                  <a:tcPr marL="91441" marR="914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調理前、トイレの後の手洗い</a:t>
                      </a:r>
                    </a:p>
                  </a:txBody>
                  <a:tcPr marL="91441" marR="91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530921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560FC-BC32-ED40-86D4-CA904954F3AC}"/>
              </a:ext>
            </a:extLst>
          </p:cNvPr>
          <p:cNvSpPr txBox="1"/>
          <p:nvPr/>
        </p:nvSpPr>
        <p:spPr>
          <a:xfrm>
            <a:off x="421927" y="964648"/>
            <a:ext cx="182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【</a:t>
            </a:r>
            <a:r>
              <a:rPr kumimoji="1" lang="ja-JP" altLang="en-US" sz="2800"/>
              <a:t>実施</a:t>
            </a:r>
            <a:r>
              <a:rPr kumimoji="1" lang="en-US" altLang="ja-JP" sz="2800" dirty="0"/>
              <a:t>】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79561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ED42994-516B-47B9-A45E-A47BC86DA085}"/>
              </a:ext>
            </a:extLst>
          </p:cNvPr>
          <p:cNvSpPr txBox="1"/>
          <p:nvPr/>
        </p:nvSpPr>
        <p:spPr>
          <a:xfrm>
            <a:off x="140310" y="435956"/>
            <a:ext cx="4103371" cy="478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511" b="1" dirty="0">
                <a:latin typeface="+mn-ea"/>
              </a:rPr>
              <a:t>【</a:t>
            </a:r>
            <a:r>
              <a:rPr kumimoji="1" lang="ja-JP" altLang="en-US" sz="2511" b="1" dirty="0">
                <a:latin typeface="+mn-ea"/>
              </a:rPr>
              <a:t>メニューチェック</a:t>
            </a:r>
            <a:r>
              <a:rPr kumimoji="1" lang="en-US" altLang="ja-JP" sz="2511" b="1" dirty="0">
                <a:latin typeface="+mn-ea"/>
              </a:rPr>
              <a:t>】</a:t>
            </a:r>
            <a:endParaRPr kumimoji="1" lang="ja-JP" altLang="en-US" sz="2511" b="1" dirty="0">
              <a:latin typeface="+mn-ea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EEEF378C-B4FF-470A-A713-AF89AF1F5BB7}"/>
              </a:ext>
            </a:extLst>
          </p:cNvPr>
          <p:cNvGrpSpPr/>
          <p:nvPr/>
        </p:nvGrpSpPr>
        <p:grpSpPr>
          <a:xfrm>
            <a:off x="468995" y="814528"/>
            <a:ext cx="9470517" cy="6434510"/>
            <a:chOff x="1008535" y="1751349"/>
            <a:chExt cx="20365565" cy="13836882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6F08CFB8-3201-4D6F-AF1E-8ABAB2C5A203}"/>
                </a:ext>
              </a:extLst>
            </p:cNvPr>
            <p:cNvGrpSpPr/>
            <p:nvPr/>
          </p:nvGrpSpPr>
          <p:grpSpPr>
            <a:xfrm>
              <a:off x="1008535" y="1751349"/>
              <a:ext cx="20365565" cy="13836882"/>
              <a:chOff x="1008535" y="1751349"/>
              <a:chExt cx="20365565" cy="13836882"/>
            </a:xfrm>
          </p:grpSpPr>
          <p:pic>
            <p:nvPicPr>
              <p:cNvPr id="3" name="図 2" descr="文字の書かれた紙&#10;&#10;自動的に生成された説明">
                <a:extLst>
                  <a:ext uri="{FF2B5EF4-FFF2-40B4-BE49-F238E27FC236}">
                    <a16:creationId xmlns:a16="http://schemas.microsoft.com/office/drawing/2014/main" id="{AD09CF1A-B1BA-4717-8A68-0D3AD3D413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08535" y="1751349"/>
                <a:ext cx="3114071" cy="13836882"/>
              </a:xfrm>
              <a:prstGeom prst="rect">
                <a:avLst/>
              </a:prstGeom>
            </p:spPr>
          </p:pic>
          <p:pic>
            <p:nvPicPr>
              <p:cNvPr id="4" name="図 3" descr="文字と写真のスクリーンショット&#10;&#10;自動的に生成された説明">
                <a:extLst>
                  <a:ext uri="{FF2B5EF4-FFF2-40B4-BE49-F238E27FC236}">
                    <a16:creationId xmlns:a16="http://schemas.microsoft.com/office/drawing/2014/main" id="{A0715E08-B3F1-4A57-9A58-AD148F4ACF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53767" y="2349062"/>
                <a:ext cx="16220333" cy="13062205"/>
              </a:xfrm>
              <a:prstGeom prst="rect">
                <a:avLst/>
              </a:prstGeom>
            </p:spPr>
          </p:pic>
          <p:sp>
            <p:nvSpPr>
              <p:cNvPr id="8" name="矢印: 右 7">
                <a:extLst>
                  <a:ext uri="{FF2B5EF4-FFF2-40B4-BE49-F238E27FC236}">
                    <a16:creationId xmlns:a16="http://schemas.microsoft.com/office/drawing/2014/main" id="{965B4A0D-763B-4C36-8A25-A7AA107FBB23}"/>
                  </a:ext>
                </a:extLst>
              </p:cNvPr>
              <p:cNvSpPr/>
              <p:nvPr/>
            </p:nvSpPr>
            <p:spPr>
              <a:xfrm>
                <a:off x="4055846" y="8276682"/>
                <a:ext cx="798705" cy="120377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837"/>
              </a:p>
            </p:txBody>
          </p:sp>
          <p:sp>
            <p:nvSpPr>
              <p:cNvPr id="10" name="矢印: 右 9">
                <a:extLst>
                  <a:ext uri="{FF2B5EF4-FFF2-40B4-BE49-F238E27FC236}">
                    <a16:creationId xmlns:a16="http://schemas.microsoft.com/office/drawing/2014/main" id="{A24AFE6F-30AD-4EE3-8382-A357C64CF4EB}"/>
                  </a:ext>
                </a:extLst>
              </p:cNvPr>
              <p:cNvSpPr/>
              <p:nvPr/>
            </p:nvSpPr>
            <p:spPr>
              <a:xfrm>
                <a:off x="4055846" y="4064623"/>
                <a:ext cx="798705" cy="120377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837"/>
              </a:p>
            </p:txBody>
          </p:sp>
          <p:sp>
            <p:nvSpPr>
              <p:cNvPr id="11" name="矢印: 右 10">
                <a:extLst>
                  <a:ext uri="{FF2B5EF4-FFF2-40B4-BE49-F238E27FC236}">
                    <a16:creationId xmlns:a16="http://schemas.microsoft.com/office/drawing/2014/main" id="{DBA7F092-A1E3-4DE1-BAA1-78BDA69A081E}"/>
                  </a:ext>
                </a:extLst>
              </p:cNvPr>
              <p:cNvSpPr/>
              <p:nvPr/>
            </p:nvSpPr>
            <p:spPr>
              <a:xfrm>
                <a:off x="4055846" y="13692515"/>
                <a:ext cx="798705" cy="120377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837"/>
              </a:p>
            </p:txBody>
          </p:sp>
        </p:grpSp>
        <p:sp>
          <p:nvSpPr>
            <p:cNvPr id="20" name="四角形: 角を丸くする 19">
              <a:extLst>
                <a:ext uri="{FF2B5EF4-FFF2-40B4-BE49-F238E27FC236}">
                  <a16:creationId xmlns:a16="http://schemas.microsoft.com/office/drawing/2014/main" id="{9FED93CE-B4AC-40EC-B3D7-716336A54E7F}"/>
                </a:ext>
              </a:extLst>
            </p:cNvPr>
            <p:cNvSpPr/>
            <p:nvPr/>
          </p:nvSpPr>
          <p:spPr>
            <a:xfrm>
              <a:off x="5311854" y="6057899"/>
              <a:ext cx="15810785" cy="274320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37"/>
            </a:p>
          </p:txBody>
        </p:sp>
        <p:sp>
          <p:nvSpPr>
            <p:cNvPr id="21" name="四角形: 角を丸くする 20">
              <a:extLst>
                <a:ext uri="{FF2B5EF4-FFF2-40B4-BE49-F238E27FC236}">
                  <a16:creationId xmlns:a16="http://schemas.microsoft.com/office/drawing/2014/main" id="{2BD4C8F8-0732-46CF-9B3F-8BEF240511B2}"/>
                </a:ext>
              </a:extLst>
            </p:cNvPr>
            <p:cNvSpPr/>
            <p:nvPr/>
          </p:nvSpPr>
          <p:spPr>
            <a:xfrm>
              <a:off x="5311854" y="12405359"/>
              <a:ext cx="15810785" cy="274320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37"/>
            </a:p>
          </p:txBody>
        </p:sp>
      </p:grpSp>
    </p:spTree>
    <p:extLst>
      <p:ext uri="{BB962C8B-B14F-4D97-AF65-F5344CB8AC3E}">
        <p14:creationId xmlns:p14="http://schemas.microsoft.com/office/powerpoint/2010/main" val="2747404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D4BE5BF-51AC-4B64-AEB0-856805271B8A}"/>
              </a:ext>
            </a:extLst>
          </p:cNvPr>
          <p:cNvGrpSpPr/>
          <p:nvPr/>
        </p:nvGrpSpPr>
        <p:grpSpPr>
          <a:xfrm>
            <a:off x="-2172" y="943886"/>
            <a:ext cx="9993241" cy="6615682"/>
            <a:chOff x="-4672" y="2029522"/>
            <a:chExt cx="21489640" cy="14226478"/>
          </a:xfrm>
        </p:grpSpPr>
        <p:pic>
          <p:nvPicPr>
            <p:cNvPr id="3" name="図 2" descr="文字と写真のスクリーンショット&#10;&#10;自動的に生成された説明">
              <a:extLst>
                <a:ext uri="{FF2B5EF4-FFF2-40B4-BE49-F238E27FC236}">
                  <a16:creationId xmlns:a16="http://schemas.microsoft.com/office/drawing/2014/main" id="{AE6DC9D9-A7CB-4B35-BAC0-80B57909B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672" y="2029522"/>
              <a:ext cx="21489640" cy="12087921"/>
            </a:xfrm>
            <a:prstGeom prst="rect">
              <a:avLst/>
            </a:prstGeom>
          </p:spPr>
        </p:pic>
        <p:sp>
          <p:nvSpPr>
            <p:cNvPr id="5" name="矢印: 左右 4">
              <a:extLst>
                <a:ext uri="{FF2B5EF4-FFF2-40B4-BE49-F238E27FC236}">
                  <a16:creationId xmlns:a16="http://schemas.microsoft.com/office/drawing/2014/main" id="{38862972-1974-4268-82AE-1F2A6CC53696}"/>
                </a:ext>
              </a:extLst>
            </p:cNvPr>
            <p:cNvSpPr/>
            <p:nvPr/>
          </p:nvSpPr>
          <p:spPr>
            <a:xfrm>
              <a:off x="7805853" y="14226478"/>
              <a:ext cx="8541835" cy="2029522"/>
            </a:xfrm>
            <a:prstGeom prst="left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511" b="1" dirty="0"/>
                <a:t>危険温度帯</a:t>
              </a:r>
            </a:p>
          </p:txBody>
        </p: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265E250-795D-47DF-9AF6-D44122ACFC34}"/>
              </a:ext>
            </a:extLst>
          </p:cNvPr>
          <p:cNvSpPr txBox="1"/>
          <p:nvPr/>
        </p:nvSpPr>
        <p:spPr>
          <a:xfrm>
            <a:off x="7043057" y="38606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/>
              <a:t>【</a:t>
            </a:r>
            <a:r>
              <a:rPr kumimoji="1" lang="ja-JP" altLang="en-US" sz="4000" dirty="0"/>
              <a:t>参考資料</a:t>
            </a:r>
            <a:r>
              <a:rPr kumimoji="1" lang="en-US" altLang="ja-JP" sz="4000" dirty="0"/>
              <a:t>】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34853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, 記号, 挿絵 が含まれている画像&#10;&#10;自動的に生成された説明">
            <a:extLst>
              <a:ext uri="{FF2B5EF4-FFF2-40B4-BE49-F238E27FC236}">
                <a16:creationId xmlns:a16="http://schemas.microsoft.com/office/drawing/2014/main" id="{7983C466-22C7-4385-994B-96651B0A73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6" r="9451"/>
          <a:stretch/>
        </p:blipFill>
        <p:spPr>
          <a:xfrm>
            <a:off x="0" y="590689"/>
            <a:ext cx="9984444" cy="6378297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40AF3F3-2621-4150-9EE4-51042FE42AEA}"/>
              </a:ext>
            </a:extLst>
          </p:cNvPr>
          <p:cNvSpPr txBox="1"/>
          <p:nvPr/>
        </p:nvSpPr>
        <p:spPr>
          <a:xfrm>
            <a:off x="7043057" y="38606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/>
              <a:t>【</a:t>
            </a:r>
            <a:r>
              <a:rPr kumimoji="1" lang="ja-JP" altLang="en-US" sz="4000" dirty="0"/>
              <a:t>参考資料</a:t>
            </a:r>
            <a:r>
              <a:rPr kumimoji="1" lang="en-US" altLang="ja-JP" sz="4000" dirty="0"/>
              <a:t>】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833164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6FF55C96-761C-4333-8C3E-EA9819287D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3" r="1968"/>
          <a:stretch/>
        </p:blipFill>
        <p:spPr>
          <a:xfrm>
            <a:off x="68466" y="868560"/>
            <a:ext cx="9975326" cy="582255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EE07901-69E2-46A8-B227-E3BFB9F25BA7}"/>
              </a:ext>
            </a:extLst>
          </p:cNvPr>
          <p:cNvSpPr txBox="1"/>
          <p:nvPr/>
        </p:nvSpPr>
        <p:spPr>
          <a:xfrm>
            <a:off x="7043057" y="38606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/>
              <a:t>【</a:t>
            </a:r>
            <a:r>
              <a:rPr kumimoji="1" lang="ja-JP" altLang="en-US" sz="4000" dirty="0"/>
              <a:t>参考資料</a:t>
            </a:r>
            <a:r>
              <a:rPr kumimoji="1" lang="en-US" altLang="ja-JP" sz="4000" dirty="0"/>
              <a:t>】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317883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設計図 が含まれている画像&#10;&#10;自動的に生成された説明">
            <a:extLst>
              <a:ext uri="{FF2B5EF4-FFF2-40B4-BE49-F238E27FC236}">
                <a16:creationId xmlns:a16="http://schemas.microsoft.com/office/drawing/2014/main" id="{B0D5AADF-3234-4052-97C3-47F8C71A3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3" y="2439384"/>
            <a:ext cx="1800437" cy="25446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図 11" descr="ダイアグラム&#10;&#10;自動的に生成された説明">
            <a:extLst>
              <a:ext uri="{FF2B5EF4-FFF2-40B4-BE49-F238E27FC236}">
                <a16:creationId xmlns:a16="http://schemas.microsoft.com/office/drawing/2014/main" id="{00F98971-AD50-4B78-A678-46B370B2AB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5" b="7132"/>
          <a:stretch/>
        </p:blipFill>
        <p:spPr>
          <a:xfrm>
            <a:off x="2038437" y="1534027"/>
            <a:ext cx="4011287" cy="50783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図 13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F3E9B07C-4F82-4E9B-8E6E-7163C0243E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6" b="7132"/>
          <a:stretch/>
        </p:blipFill>
        <p:spPr>
          <a:xfrm>
            <a:off x="6109810" y="1529603"/>
            <a:ext cx="4011287" cy="50805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856BEFC-508B-4B0B-B98E-A5350266DF8F}"/>
              </a:ext>
            </a:extLst>
          </p:cNvPr>
          <p:cNvSpPr txBox="1"/>
          <p:nvPr/>
        </p:nvSpPr>
        <p:spPr>
          <a:xfrm>
            <a:off x="412609" y="6166285"/>
            <a:ext cx="1197764" cy="3976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55934"/>
            <a:r>
              <a:rPr kumimoji="1" lang="ja-JP" altLang="en-US" sz="992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出展：厚生労働省</a:t>
            </a:r>
            <a:endParaRPr kumimoji="1" lang="en-US" altLang="ja-JP" sz="992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defTabSz="755934"/>
            <a:r>
              <a:rPr kumimoji="1" lang="ja-JP" altLang="en-US" sz="992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ホームページ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DBDAAC4-1D5E-44D2-8C65-20EB75C39D98}"/>
              </a:ext>
            </a:extLst>
          </p:cNvPr>
          <p:cNvSpPr txBox="1"/>
          <p:nvPr/>
        </p:nvSpPr>
        <p:spPr>
          <a:xfrm>
            <a:off x="7043057" y="38606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/>
              <a:t>【</a:t>
            </a:r>
            <a:r>
              <a:rPr kumimoji="1" lang="ja-JP" altLang="en-US" sz="4000" dirty="0"/>
              <a:t>参考資料</a:t>
            </a:r>
            <a:r>
              <a:rPr kumimoji="1" lang="en-US" altLang="ja-JP" sz="4000" dirty="0"/>
              <a:t>】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78003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A1844F7-F333-1045-9B57-892EA5682C2A}"/>
              </a:ext>
            </a:extLst>
          </p:cNvPr>
          <p:cNvSpPr/>
          <p:nvPr/>
        </p:nvSpPr>
        <p:spPr>
          <a:xfrm>
            <a:off x="731544" y="466725"/>
            <a:ext cx="8575309" cy="1146075"/>
          </a:xfrm>
          <a:prstGeom prst="rect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>
                <a:solidFill>
                  <a:schemeClr val="tx1"/>
                </a:solidFill>
              </a:rPr>
              <a:t>講座内で指導できない事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D1DFF76-888E-4825-9104-98038D07836F}"/>
              </a:ext>
            </a:extLst>
          </p:cNvPr>
          <p:cNvSpPr txBox="1"/>
          <p:nvPr/>
        </p:nvSpPr>
        <p:spPr>
          <a:xfrm>
            <a:off x="731544" y="2548848"/>
            <a:ext cx="8575309" cy="3755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976" dirty="0"/>
              <a:t>・調理方法の重要管理ポイントについて、本講</a:t>
            </a:r>
            <a:endParaRPr kumimoji="1" lang="en-US" altLang="ja-JP" sz="2976" dirty="0"/>
          </a:p>
          <a:p>
            <a:r>
              <a:rPr kumimoji="1" lang="ja-JP" altLang="en-US" sz="2976" dirty="0"/>
              <a:t>　座では、その内容についてご紹介をいたします。</a:t>
            </a:r>
            <a:endParaRPr kumimoji="1" lang="en-US" altLang="ja-JP" sz="2976" dirty="0"/>
          </a:p>
          <a:p>
            <a:endParaRPr kumimoji="1" lang="en-US" altLang="ja-JP" sz="2976" dirty="0"/>
          </a:p>
          <a:p>
            <a:r>
              <a:rPr kumimoji="1" lang="ja-JP" altLang="en-US" sz="2976" dirty="0"/>
              <a:t>・手引書</a:t>
            </a:r>
            <a:r>
              <a:rPr kumimoji="1" lang="en-US" altLang="ja-JP" sz="2976" dirty="0"/>
              <a:t>6</a:t>
            </a:r>
            <a:r>
              <a:rPr kumimoji="1" lang="ja-JP" altLang="en-US" sz="2976" dirty="0"/>
              <a:t>ページ、配布資料の重要管理ポイント</a:t>
            </a:r>
            <a:endParaRPr kumimoji="1" lang="en-US" altLang="ja-JP" sz="2976" dirty="0"/>
          </a:p>
          <a:p>
            <a:r>
              <a:rPr kumimoji="1" lang="ja-JP" altLang="en-US" sz="2976" dirty="0"/>
              <a:t>　の記入方法については、各保健所で指導が行</a:t>
            </a:r>
            <a:endParaRPr kumimoji="1" lang="en-US" altLang="ja-JP" sz="2976" dirty="0"/>
          </a:p>
          <a:p>
            <a:r>
              <a:rPr kumimoji="1" lang="ja-JP" altLang="en-US" sz="2976" dirty="0"/>
              <a:t>　われておりますので、本講座内ではお答えでき</a:t>
            </a:r>
            <a:endParaRPr kumimoji="1" lang="en-US" altLang="ja-JP" sz="2976" dirty="0"/>
          </a:p>
          <a:p>
            <a:r>
              <a:rPr kumimoji="1" lang="ja-JP" altLang="en-US" sz="2976" dirty="0"/>
              <a:t>　ません。管轄の保健所にお問い合わせください。</a:t>
            </a:r>
            <a:endParaRPr kumimoji="1" lang="en-US" altLang="ja-JP" sz="2976" dirty="0"/>
          </a:p>
          <a:p>
            <a:endParaRPr kumimoji="1" lang="ja-JP" altLang="en-US" sz="2976" dirty="0"/>
          </a:p>
        </p:txBody>
      </p:sp>
    </p:spTree>
    <p:extLst>
      <p:ext uri="{BB962C8B-B14F-4D97-AF65-F5344CB8AC3E}">
        <p14:creationId xmlns:p14="http://schemas.microsoft.com/office/powerpoint/2010/main" val="933182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9243457-635D-6946-94F4-4DC9ACD2928A}"/>
              </a:ext>
            </a:extLst>
          </p:cNvPr>
          <p:cNvSpPr txBox="1"/>
          <p:nvPr/>
        </p:nvSpPr>
        <p:spPr>
          <a:xfrm>
            <a:off x="274443" y="1108745"/>
            <a:ext cx="2793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【</a:t>
            </a:r>
            <a:r>
              <a:rPr kumimoji="1" lang="ja-JP" altLang="en-US" sz="2800"/>
              <a:t>記録・確認</a:t>
            </a:r>
            <a:r>
              <a:rPr kumimoji="1" lang="en-US" altLang="ja-JP" sz="2800" dirty="0"/>
              <a:t>】</a:t>
            </a:r>
            <a:endParaRPr kumimoji="1" lang="ja-JP" altLang="en-US" sz="2800" dirty="0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17B45EF0-C87C-5D4B-AFA3-58347B774827}"/>
              </a:ext>
            </a:extLst>
          </p:cNvPr>
          <p:cNvSpPr/>
          <p:nvPr/>
        </p:nvSpPr>
        <p:spPr>
          <a:xfrm>
            <a:off x="-6226" y="464058"/>
            <a:ext cx="10079037" cy="573026"/>
          </a:xfrm>
          <a:prstGeom prst="rect">
            <a:avLst/>
          </a:prstGeom>
          <a:solidFill>
            <a:srgbClr val="385723">
              <a:alpha val="7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2DB10AE-6BA4-4AF8-B994-980FD13FC9C8}"/>
              </a:ext>
            </a:extLst>
          </p:cNvPr>
          <p:cNvSpPr txBox="1"/>
          <p:nvPr/>
        </p:nvSpPr>
        <p:spPr>
          <a:xfrm>
            <a:off x="474663" y="503957"/>
            <a:ext cx="6407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  <a:latin typeface="+mn-ea"/>
              </a:rPr>
              <a:t>4.</a:t>
            </a:r>
            <a:r>
              <a:rPr kumimoji="1" lang="en-US" altLang="ja-JP" sz="2800" dirty="0">
                <a:latin typeface="+mn-ea"/>
              </a:rPr>
              <a:t> </a:t>
            </a:r>
            <a:r>
              <a:rPr kumimoji="1" lang="ja-JP" altLang="en-US" sz="2800" dirty="0">
                <a:solidFill>
                  <a:schemeClr val="bg1"/>
                </a:solidFill>
              </a:rPr>
              <a:t>一般的衛生管理</a:t>
            </a:r>
            <a:r>
              <a:rPr kumimoji="1" lang="en-US" altLang="ja-JP" sz="2800" dirty="0">
                <a:solidFill>
                  <a:schemeClr val="bg1"/>
                </a:solidFill>
              </a:rPr>
              <a:t> </a:t>
            </a:r>
            <a:r>
              <a:rPr kumimoji="1" lang="ja-JP" altLang="en-US" sz="2800" dirty="0">
                <a:solidFill>
                  <a:schemeClr val="bg1"/>
                </a:solidFill>
              </a:rPr>
              <a:t>重要管理のポイント</a:t>
            </a:r>
            <a:endParaRPr kumimoji="1" lang="en-US" altLang="ja-JP" sz="2800" dirty="0">
              <a:solidFill>
                <a:schemeClr val="bg1"/>
              </a:solidFill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937618F-4D0D-4442-803D-F180C5DE9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484" y="1555378"/>
            <a:ext cx="6591300" cy="52324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09878FD-45C5-3146-93C5-2352A56B33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114"/>
          <a:stretch/>
        </p:blipFill>
        <p:spPr>
          <a:xfrm>
            <a:off x="474663" y="3470886"/>
            <a:ext cx="6366404" cy="3835186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9C8F06D-C275-6849-A0AC-596546B26104}"/>
              </a:ext>
            </a:extLst>
          </p:cNvPr>
          <p:cNvSpPr txBox="1"/>
          <p:nvPr/>
        </p:nvSpPr>
        <p:spPr>
          <a:xfrm>
            <a:off x="2755072" y="1151823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/>
              <a:t>全ての記録物に確認者のサインが必要です</a:t>
            </a:r>
          </a:p>
        </p:txBody>
      </p:sp>
    </p:spTree>
    <p:extLst>
      <p:ext uri="{BB962C8B-B14F-4D97-AF65-F5344CB8AC3E}">
        <p14:creationId xmlns:p14="http://schemas.microsoft.com/office/powerpoint/2010/main" val="1245025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69457198-A8A9-CF41-9096-58D762608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1</a:t>
            </a:r>
            <a:endParaRPr kumimoji="1" lang="ja-JP" altLang="en-US"/>
          </a:p>
        </p:txBody>
      </p:sp>
      <p:pic>
        <p:nvPicPr>
          <p:cNvPr id="3" name="図 2" descr="文字の書かれた紙&#10;&#10;自動的に生成された説明">
            <a:extLst>
              <a:ext uri="{FF2B5EF4-FFF2-40B4-BE49-F238E27FC236}">
                <a16:creationId xmlns:a16="http://schemas.microsoft.com/office/drawing/2014/main" id="{54BCAFBC-BC46-3547-B9BD-2731112AAF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30"/>
          <a:stretch/>
        </p:blipFill>
        <p:spPr>
          <a:xfrm>
            <a:off x="386072" y="1135418"/>
            <a:ext cx="9175371" cy="5567536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BAED8C9-BF5D-E54F-963C-09B41F72B660}"/>
              </a:ext>
            </a:extLst>
          </p:cNvPr>
          <p:cNvSpPr/>
          <p:nvPr/>
        </p:nvSpPr>
        <p:spPr>
          <a:xfrm>
            <a:off x="9387840" y="3870960"/>
            <a:ext cx="137160" cy="243840"/>
          </a:xfrm>
          <a:prstGeom prst="rect">
            <a:avLst/>
          </a:prstGeom>
          <a:solidFill>
            <a:srgbClr val="FED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10B9728-9D9F-D34D-97D7-4D3E2DDB1D51}"/>
              </a:ext>
            </a:extLst>
          </p:cNvPr>
          <p:cNvSpPr/>
          <p:nvPr/>
        </p:nvSpPr>
        <p:spPr>
          <a:xfrm>
            <a:off x="9540240" y="3863340"/>
            <a:ext cx="152726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78AB87-6DAD-4228-8195-D8358A4227DD}"/>
              </a:ext>
            </a:extLst>
          </p:cNvPr>
          <p:cNvSpPr txBox="1"/>
          <p:nvPr/>
        </p:nvSpPr>
        <p:spPr>
          <a:xfrm>
            <a:off x="7043057" y="38606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/>
              <a:t>【</a:t>
            </a:r>
            <a:r>
              <a:rPr kumimoji="1" lang="ja-JP" altLang="en-US" sz="4000" dirty="0"/>
              <a:t>参考資料</a:t>
            </a:r>
            <a:r>
              <a:rPr kumimoji="1" lang="en-US" altLang="ja-JP" sz="4000" dirty="0"/>
              <a:t>】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08937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>
            <a:extLst>
              <a:ext uri="{FF2B5EF4-FFF2-40B4-BE49-F238E27FC236}">
                <a16:creationId xmlns:a16="http://schemas.microsoft.com/office/drawing/2014/main" id="{20BD79A6-EA34-CD4C-8014-78AD0EB20013}"/>
              </a:ext>
            </a:extLst>
          </p:cNvPr>
          <p:cNvSpPr/>
          <p:nvPr/>
        </p:nvSpPr>
        <p:spPr>
          <a:xfrm>
            <a:off x="3201195" y="6534542"/>
            <a:ext cx="3682999" cy="5747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B67049D4-01BE-4986-89BF-D7907EBE0E79}"/>
              </a:ext>
            </a:extLst>
          </p:cNvPr>
          <p:cNvSpPr/>
          <p:nvPr/>
        </p:nvSpPr>
        <p:spPr>
          <a:xfrm>
            <a:off x="3893805" y="1056140"/>
            <a:ext cx="638848" cy="5497868"/>
          </a:xfrm>
          <a:prstGeom prst="downArrow">
            <a:avLst>
              <a:gd name="adj1" fmla="val 64580"/>
              <a:gd name="adj2" fmla="val 3839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AA75E2A4-B7E8-443A-A691-089FBE268AF8}"/>
              </a:ext>
            </a:extLst>
          </p:cNvPr>
          <p:cNvSpPr/>
          <p:nvPr/>
        </p:nvSpPr>
        <p:spPr>
          <a:xfrm>
            <a:off x="2866585" y="1206486"/>
            <a:ext cx="2532725" cy="1044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問題点に気づき</a:t>
            </a:r>
            <a:endParaRPr kumimoji="1"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解決することが</a:t>
            </a:r>
            <a:endParaRPr kumimoji="1"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できる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26915181-40DF-4C5C-ADFC-1012B43E17EC}"/>
              </a:ext>
            </a:extLst>
          </p:cNvPr>
          <p:cNvSpPr/>
          <p:nvPr/>
        </p:nvSpPr>
        <p:spPr>
          <a:xfrm>
            <a:off x="2866586" y="2483728"/>
            <a:ext cx="2532725" cy="1044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マニュアルを　　　作る</a:t>
            </a:r>
            <a:r>
              <a:rPr kumimoji="1" lang="ja-JP" altLang="en-US" sz="2000">
                <a:solidFill>
                  <a:schemeClr val="tx1"/>
                </a:solidFill>
              </a:rPr>
              <a:t>ことが</a:t>
            </a:r>
            <a:endParaRPr kumimoji="1"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>
                <a:solidFill>
                  <a:schemeClr val="tx1"/>
                </a:solidFill>
              </a:rPr>
              <a:t>できる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76B51C23-3CA5-4119-97AD-2B8FEDCA010F}"/>
              </a:ext>
            </a:extLst>
          </p:cNvPr>
          <p:cNvSpPr/>
          <p:nvPr/>
        </p:nvSpPr>
        <p:spPr>
          <a:xfrm>
            <a:off x="2866587" y="3760969"/>
            <a:ext cx="2532725" cy="1044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従業員が</a:t>
            </a:r>
            <a:r>
              <a:rPr kumimoji="1" lang="ja-JP" altLang="en-US" sz="2000">
                <a:solidFill>
                  <a:schemeClr val="tx1"/>
                </a:solidFill>
              </a:rPr>
              <a:t>ルールを守ることが</a:t>
            </a:r>
            <a:endParaRPr kumimoji="1"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>
                <a:solidFill>
                  <a:schemeClr val="tx1"/>
                </a:solidFill>
              </a:rPr>
              <a:t>できる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20113B21-DB7E-4E85-82ED-266F132E3785}"/>
              </a:ext>
            </a:extLst>
          </p:cNvPr>
          <p:cNvSpPr/>
          <p:nvPr/>
        </p:nvSpPr>
        <p:spPr>
          <a:xfrm>
            <a:off x="2915814" y="5066604"/>
            <a:ext cx="2532725" cy="1044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tx1"/>
              </a:solidFill>
            </a:endParaRPr>
          </a:p>
        </p:txBody>
      </p:sp>
      <p:pic>
        <p:nvPicPr>
          <p:cNvPr id="7" name="図 6" descr="人, 屋内, 男, キッチン が含まれている画像&#10;&#10;自動的に生成された説明">
            <a:extLst>
              <a:ext uri="{FF2B5EF4-FFF2-40B4-BE49-F238E27FC236}">
                <a16:creationId xmlns:a16="http://schemas.microsoft.com/office/drawing/2014/main" id="{BC946EEE-7B2F-4042-BA7C-843DC5111F66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2678" y="5101292"/>
            <a:ext cx="1764000" cy="118080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1EE0DFD3-133B-4BDC-B3C0-0F154C782B62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2404" y="2508812"/>
            <a:ext cx="1764000" cy="11808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58A47F9-4D16-49A3-B190-E98AEBA87417}"/>
              </a:ext>
            </a:extLst>
          </p:cNvPr>
          <p:cNvSpPr>
            <a:spLocks/>
          </p:cNvSpPr>
          <p:nvPr/>
        </p:nvSpPr>
        <p:spPr>
          <a:xfrm>
            <a:off x="5603526" y="5089498"/>
            <a:ext cx="1764000" cy="1180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1BDA17A8-C1E0-914E-94E5-4E44495B734A}"/>
              </a:ext>
            </a:extLst>
          </p:cNvPr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2404" y="1212572"/>
            <a:ext cx="1764000" cy="1180800"/>
          </a:xfrm>
          <a:prstGeom prst="rect">
            <a:avLst/>
          </a:prstGeom>
        </p:spPr>
      </p:pic>
      <p:sp>
        <p:nvSpPr>
          <p:cNvPr id="18" name="円形吹き出し 17">
            <a:extLst>
              <a:ext uri="{FF2B5EF4-FFF2-40B4-BE49-F238E27FC236}">
                <a16:creationId xmlns:a16="http://schemas.microsoft.com/office/drawing/2014/main" id="{9A85FB74-32A3-7740-A24A-C5957A6CEEDE}"/>
              </a:ext>
            </a:extLst>
          </p:cNvPr>
          <p:cNvSpPr/>
          <p:nvPr/>
        </p:nvSpPr>
        <p:spPr>
          <a:xfrm>
            <a:off x="5674594" y="1443397"/>
            <a:ext cx="897497" cy="521978"/>
          </a:xfrm>
          <a:prstGeom prst="wedgeEllipseCallout">
            <a:avLst>
              <a:gd name="adj1" fmla="val 35263"/>
              <a:gd name="adj2" fmla="val 524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387487A-041B-4C43-AA91-E53CEBDBE426}"/>
              </a:ext>
            </a:extLst>
          </p:cNvPr>
          <p:cNvSpPr txBox="1"/>
          <p:nvPr/>
        </p:nvSpPr>
        <p:spPr>
          <a:xfrm>
            <a:off x="5799911" y="1548062"/>
            <a:ext cx="77218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解決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083EB94-7215-B04A-B7B6-6FEEC7B46076}"/>
              </a:ext>
            </a:extLst>
          </p:cNvPr>
          <p:cNvSpPr>
            <a:spLocks/>
          </p:cNvSpPr>
          <p:nvPr/>
        </p:nvSpPr>
        <p:spPr>
          <a:xfrm>
            <a:off x="5582371" y="1217917"/>
            <a:ext cx="1764000" cy="118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BC31B9C-C48F-864D-BA40-6C5CC1961FF9}"/>
              </a:ext>
            </a:extLst>
          </p:cNvPr>
          <p:cNvSpPr/>
          <p:nvPr/>
        </p:nvSpPr>
        <p:spPr>
          <a:xfrm>
            <a:off x="3436504" y="6563929"/>
            <a:ext cx="3262432" cy="553998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kumimoji="1" lang="ja-JP" altLang="en-US" sz="3000">
                <a:solidFill>
                  <a:schemeClr val="bg1"/>
                </a:solidFill>
              </a:rPr>
              <a:t>効率化と衛生管理</a:t>
            </a:r>
            <a:endParaRPr kumimoji="1" lang="ja-JP" altLang="en-US" sz="3000" dirty="0">
              <a:solidFill>
                <a:schemeClr val="bg1"/>
              </a:solidFill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643718B4-38BD-F043-9866-A30DF7107B38}"/>
              </a:ext>
            </a:extLst>
          </p:cNvPr>
          <p:cNvPicPr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592404" y="3805050"/>
            <a:ext cx="1786974" cy="118080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75416B7-A01A-794B-BFBC-9BE3F3E6001B}"/>
              </a:ext>
            </a:extLst>
          </p:cNvPr>
          <p:cNvSpPr/>
          <p:nvPr/>
        </p:nvSpPr>
        <p:spPr>
          <a:xfrm>
            <a:off x="2756609" y="5125663"/>
            <a:ext cx="28663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ja-JP" altLang="en-US" dirty="0"/>
              <a:t>不具合時の 実行の証明</a:t>
            </a:r>
            <a:br>
              <a:rPr kumimoji="1" lang="en-US" altLang="ja-JP" dirty="0"/>
            </a:br>
            <a:r>
              <a:rPr kumimoji="1" lang="ja-JP" altLang="en-US" dirty="0"/>
              <a:t>（記録する事は作業の</a:t>
            </a:r>
            <a:br>
              <a:rPr kumimoji="1" lang="en-US" altLang="ja-JP" dirty="0"/>
            </a:br>
            <a:r>
              <a:rPr kumimoji="1" lang="ja-JP" altLang="en-US" dirty="0"/>
              <a:t>見える化になる）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0245266-36A3-BC4D-A72D-4B37F0DB9890}"/>
              </a:ext>
            </a:extLst>
          </p:cNvPr>
          <p:cNvSpPr/>
          <p:nvPr/>
        </p:nvSpPr>
        <p:spPr>
          <a:xfrm>
            <a:off x="-6226" y="464807"/>
            <a:ext cx="10079037" cy="573026"/>
          </a:xfrm>
          <a:prstGeom prst="rect">
            <a:avLst/>
          </a:prstGeom>
          <a:solidFill>
            <a:srgbClr val="385723">
              <a:alpha val="7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864E3D6-7DAB-4270-BDBB-EC96C00D3463}"/>
              </a:ext>
            </a:extLst>
          </p:cNvPr>
          <p:cNvSpPr/>
          <p:nvPr/>
        </p:nvSpPr>
        <p:spPr>
          <a:xfrm>
            <a:off x="507507" y="498501"/>
            <a:ext cx="7353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+mn-ea"/>
              </a:rPr>
              <a:t>５</a:t>
            </a:r>
            <a:r>
              <a:rPr kumimoji="1" lang="en-US" altLang="ja-JP" sz="2800" dirty="0">
                <a:solidFill>
                  <a:schemeClr val="bg1"/>
                </a:solidFill>
                <a:latin typeface="+mn-ea"/>
              </a:rPr>
              <a:t>. HACCP</a:t>
            </a:r>
            <a:r>
              <a:rPr kumimoji="1" lang="ja-JP" altLang="en-US" sz="2800" dirty="0">
                <a:solidFill>
                  <a:schemeClr val="bg1"/>
                </a:solidFill>
                <a:latin typeface="+mn-ea"/>
              </a:rPr>
              <a:t>導入のメリット　　　　　　　　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52A14FB7-28C8-2F4F-8D7B-2379EC283BDB}"/>
              </a:ext>
            </a:extLst>
          </p:cNvPr>
          <p:cNvSpPr>
            <a:spLocks/>
          </p:cNvSpPr>
          <p:nvPr/>
        </p:nvSpPr>
        <p:spPr>
          <a:xfrm>
            <a:off x="5603526" y="3801025"/>
            <a:ext cx="1764000" cy="1180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9000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1FE128C1-280B-3C4F-B362-59A2A9CFE4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07465"/>
              </p:ext>
            </p:extLst>
          </p:nvPr>
        </p:nvGraphicFramePr>
        <p:xfrm>
          <a:off x="604160" y="1590353"/>
          <a:ext cx="8778124" cy="4709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2542">
                  <a:extLst>
                    <a:ext uri="{9D8B030D-6E8A-4147-A177-3AD203B41FA5}">
                      <a16:colId xmlns:a16="http://schemas.microsoft.com/office/drawing/2014/main" val="3008401599"/>
                    </a:ext>
                  </a:extLst>
                </a:gridCol>
                <a:gridCol w="7355582">
                  <a:extLst>
                    <a:ext uri="{9D8B030D-6E8A-4147-A177-3AD203B41FA5}">
                      <a16:colId xmlns:a16="http://schemas.microsoft.com/office/drawing/2014/main" val="2124841582"/>
                    </a:ext>
                  </a:extLst>
                </a:gridCol>
              </a:tblGrid>
              <a:tr h="38437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+mn-ea"/>
                        </a:rPr>
                        <a:t>５</a:t>
                      </a:r>
                      <a:r>
                        <a:rPr kumimoji="1" lang="en-US" altLang="ja-JP" sz="2000" dirty="0">
                          <a:latin typeface="+mn-ea"/>
                        </a:rPr>
                        <a:t>S</a:t>
                      </a:r>
                      <a:endParaRPr kumimoji="1" lang="ja-JP" altLang="en-US" sz="2000" dirty="0"/>
                    </a:p>
                  </a:txBody>
                  <a:tcPr marL="91441" marR="91441" anchor="ctr"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/>
                        <a:t>定義</a:t>
                      </a:r>
                    </a:p>
                  </a:txBody>
                  <a:tcPr marL="91441" marR="91441" anchor="ctr"/>
                </a:tc>
                <a:extLst>
                  <a:ext uri="{0D108BD9-81ED-4DB2-BD59-A6C34878D82A}">
                    <a16:rowId xmlns:a16="http://schemas.microsoft.com/office/drawing/2014/main" val="1726954687"/>
                  </a:ext>
                </a:extLst>
              </a:tr>
              <a:tr h="50264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/>
                        <a:t>整</a:t>
                      </a:r>
                      <a:r>
                        <a:rPr kumimoji="1" lang="en-US" altLang="ja-JP" sz="1800" dirty="0"/>
                        <a:t> </a:t>
                      </a:r>
                      <a:r>
                        <a:rPr kumimoji="1" lang="ja-JP" altLang="en-US" sz="1800"/>
                        <a:t>理</a:t>
                      </a:r>
                      <a:endParaRPr kumimoji="1" lang="ja-JP" altLang="en-US" sz="1800" dirty="0"/>
                    </a:p>
                  </a:txBody>
                  <a:tcPr marL="91441" marR="91441" anchor="ctr"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要るものと要らないものとを区別し、要らないものを処分すること</a:t>
                      </a:r>
                    </a:p>
                  </a:txBody>
                  <a:tcPr marL="91441" marR="91441" anchor="ctr"/>
                </a:tc>
                <a:extLst>
                  <a:ext uri="{0D108BD9-81ED-4DB2-BD59-A6C34878D82A}">
                    <a16:rowId xmlns:a16="http://schemas.microsoft.com/office/drawing/2014/main" val="425398333"/>
                  </a:ext>
                </a:extLst>
              </a:tr>
              <a:tr h="47854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/>
                        <a:t>整 頓</a:t>
                      </a:r>
                      <a:endParaRPr kumimoji="1" lang="ja-JP" altLang="en-US" sz="1800" dirty="0"/>
                    </a:p>
                  </a:txBody>
                  <a:tcPr marL="91441" marR="91441" anchor="ctr"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/>
                        <a:t>要る物の置く場所・置き方・置く量を決めて、識別すること</a:t>
                      </a:r>
                    </a:p>
                  </a:txBody>
                  <a:tcPr marL="91441" marR="91441" anchor="ctr"/>
                </a:tc>
                <a:extLst>
                  <a:ext uri="{0D108BD9-81ED-4DB2-BD59-A6C34878D82A}">
                    <a16:rowId xmlns:a16="http://schemas.microsoft.com/office/drawing/2014/main" val="624363820"/>
                  </a:ext>
                </a:extLst>
              </a:tr>
              <a:tr h="174449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/>
                        <a:t>清</a:t>
                      </a:r>
                      <a:r>
                        <a:rPr kumimoji="1" lang="en-US" altLang="ja-JP" sz="1800" dirty="0"/>
                        <a:t> </a:t>
                      </a:r>
                      <a:r>
                        <a:rPr kumimoji="1" lang="ja-JP" altLang="en-US" sz="1800"/>
                        <a:t>掃</a:t>
                      </a:r>
                      <a:endParaRPr kumimoji="1" lang="en-US" altLang="ja-JP" sz="1800" dirty="0"/>
                    </a:p>
                    <a:p>
                      <a:pPr algn="ctr"/>
                      <a:endParaRPr kumimoji="1" lang="en-US" altLang="ja-JP" sz="1800" dirty="0"/>
                    </a:p>
                    <a:p>
                      <a:pPr algn="ctr"/>
                      <a:r>
                        <a:rPr kumimoji="1" lang="ja-JP" altLang="en-US" sz="1800"/>
                        <a:t>    洗</a:t>
                      </a:r>
                      <a:r>
                        <a:rPr kumimoji="1" lang="en-US" altLang="ja-JP" sz="1800" dirty="0"/>
                        <a:t> </a:t>
                      </a:r>
                      <a:r>
                        <a:rPr kumimoji="1" lang="ja-JP" altLang="en-US" sz="1800"/>
                        <a:t>浄</a:t>
                      </a:r>
                      <a:endParaRPr kumimoji="1" lang="en-US" altLang="ja-JP" sz="1800" dirty="0"/>
                    </a:p>
                    <a:p>
                      <a:pPr algn="ctr"/>
                      <a:endParaRPr kumimoji="1" lang="en-US" altLang="ja-JP" sz="1800" dirty="0"/>
                    </a:p>
                    <a:p>
                      <a:pPr algn="ctr"/>
                      <a:r>
                        <a:rPr kumimoji="1" lang="ja-JP" altLang="en-US" sz="1800"/>
                        <a:t>    殺</a:t>
                      </a:r>
                      <a:r>
                        <a:rPr kumimoji="1" lang="en-US" altLang="ja-JP" sz="1800" dirty="0"/>
                        <a:t> </a:t>
                      </a:r>
                      <a:r>
                        <a:rPr kumimoji="1" lang="ja-JP" altLang="en-US" sz="1800"/>
                        <a:t>菌</a:t>
                      </a:r>
                      <a:endParaRPr kumimoji="1" lang="ja-JP" altLang="en-US" sz="1800" dirty="0"/>
                    </a:p>
                  </a:txBody>
                  <a:tcPr marL="91441" marR="91441" anchor="ctr"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800" dirty="0"/>
                    </a:p>
                    <a:p>
                      <a:endParaRPr kumimoji="1" lang="en-US" altLang="ja-JP" sz="1800" dirty="0"/>
                    </a:p>
                    <a:p>
                      <a:r>
                        <a:rPr kumimoji="1" lang="ja-JP" altLang="en-US" sz="1800"/>
                        <a:t>水</a:t>
                      </a:r>
                      <a:r>
                        <a:rPr kumimoji="1" lang="ja-JP" altLang="en-US" sz="1800" dirty="0"/>
                        <a:t>・湯・洗剤などを用いて、機械・設備などの汚れを</a:t>
                      </a:r>
                      <a:r>
                        <a:rPr kumimoji="1" lang="ja-JP" altLang="en-US" sz="1800"/>
                        <a:t>洗い清めること</a:t>
                      </a:r>
                      <a:endParaRPr kumimoji="1" lang="en-US" altLang="ja-JP" sz="1800" dirty="0"/>
                    </a:p>
                    <a:p>
                      <a:endParaRPr kumimoji="1" lang="en-US" altLang="ja-JP" sz="1800" dirty="0"/>
                    </a:p>
                    <a:p>
                      <a:r>
                        <a:rPr kumimoji="1" lang="ja-JP" altLang="en-US" sz="1800" dirty="0"/>
                        <a:t>微生物を死滅・減少・除去させたり、増殖させないようにすること</a:t>
                      </a:r>
                    </a:p>
                  </a:txBody>
                  <a:tcPr marL="91441" marR="91441" anchor="ctr"/>
                </a:tc>
                <a:extLst>
                  <a:ext uri="{0D108BD9-81ED-4DB2-BD59-A6C34878D82A}">
                    <a16:rowId xmlns:a16="http://schemas.microsoft.com/office/drawing/2014/main" val="352736117"/>
                  </a:ext>
                </a:extLst>
              </a:tr>
              <a:tr h="67292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/>
                        <a:t>清</a:t>
                      </a:r>
                      <a:r>
                        <a:rPr kumimoji="1" lang="en-US" altLang="ja-JP" sz="1800" dirty="0"/>
                        <a:t> </a:t>
                      </a:r>
                      <a:r>
                        <a:rPr kumimoji="1" lang="ja-JP" altLang="en-US" sz="1800"/>
                        <a:t>潔</a:t>
                      </a:r>
                      <a:endParaRPr kumimoji="1" lang="ja-JP" altLang="en-US" sz="1800" dirty="0"/>
                    </a:p>
                  </a:txBody>
                  <a:tcPr marL="91441" marR="91441" anchor="ctr"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「整理・整頓・清掃・洗浄・殺菌」が</a:t>
                      </a:r>
                      <a:r>
                        <a:rPr kumimoji="1" lang="ja-JP" altLang="en-US" sz="1800"/>
                        <a:t>「躾」で維持し</a:t>
                      </a:r>
                      <a:endParaRPr kumimoji="1" lang="en-US" altLang="ja-JP" sz="1800" dirty="0"/>
                    </a:p>
                    <a:p>
                      <a:r>
                        <a:rPr kumimoji="1" lang="ja-JP" altLang="en-US" sz="1800"/>
                        <a:t>　　　　　　　　　　　　　　　　　　　　発展</a:t>
                      </a:r>
                      <a:r>
                        <a:rPr kumimoji="1" lang="ja-JP" altLang="en-US" sz="1800" dirty="0"/>
                        <a:t>している製造環境</a:t>
                      </a:r>
                    </a:p>
                  </a:txBody>
                  <a:tcPr marL="91441" marR="91441" anchor="ctr"/>
                </a:tc>
                <a:extLst>
                  <a:ext uri="{0D108BD9-81ED-4DB2-BD59-A6C34878D82A}">
                    <a16:rowId xmlns:a16="http://schemas.microsoft.com/office/drawing/2014/main" val="1129107396"/>
                  </a:ext>
                </a:extLst>
              </a:tr>
              <a:tr h="887029">
                <a:tc>
                  <a:txBody>
                    <a:bodyPr/>
                    <a:lstStyle/>
                    <a:p>
                      <a:pPr marL="0" marR="0" lvl="0" indent="0" algn="ctr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dirty="0"/>
                    </a:p>
                    <a:p>
                      <a:pPr algn="ctr"/>
                      <a:endParaRPr kumimoji="1" lang="ja-JP" altLang="en-US" sz="1800" dirty="0"/>
                    </a:p>
                  </a:txBody>
                  <a:tcPr marL="91441" marR="91441" anchor="ctr"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dirty="0"/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dirty="0"/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dirty="0"/>
                    </a:p>
                  </a:txBody>
                  <a:tcPr marL="91441" marR="91441" anchor="ctr"/>
                </a:tc>
                <a:extLst>
                  <a:ext uri="{0D108BD9-81ED-4DB2-BD59-A6C34878D82A}">
                    <a16:rowId xmlns:a16="http://schemas.microsoft.com/office/drawing/2014/main" val="2926422872"/>
                  </a:ext>
                </a:extLst>
              </a:tr>
            </a:tbl>
          </a:graphicData>
        </a:graphic>
      </p:graphicFrame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6A8D5AD-51EA-48E7-A8AB-17C0DCE33250}"/>
              </a:ext>
            </a:extLst>
          </p:cNvPr>
          <p:cNvSpPr txBox="1"/>
          <p:nvPr/>
        </p:nvSpPr>
        <p:spPr>
          <a:xfrm>
            <a:off x="2233278" y="8869908"/>
            <a:ext cx="7496510" cy="33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6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6E30B91-C43E-4D49-8324-8F93DB7D03FD}"/>
              </a:ext>
            </a:extLst>
          </p:cNvPr>
          <p:cNvSpPr txBox="1"/>
          <p:nvPr/>
        </p:nvSpPr>
        <p:spPr>
          <a:xfrm>
            <a:off x="538830" y="6466417"/>
            <a:ext cx="8059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・清潔レベルを</a:t>
            </a:r>
            <a:r>
              <a:rPr kumimoji="1" lang="ja-JP" altLang="en-US" b="1" dirty="0"/>
              <a:t>「微生物」</a:t>
            </a:r>
            <a:r>
              <a:rPr kumimoji="1" lang="ja-JP" altLang="en-US" dirty="0"/>
              <a:t>レベル</a:t>
            </a:r>
            <a:r>
              <a:rPr kumimoji="1" lang="ja-JP" altLang="en-US"/>
              <a:t>で考え</a:t>
            </a:r>
            <a:r>
              <a:rPr kumimoji="1" lang="en-US" altLang="ja-JP" dirty="0"/>
              <a:t> </a:t>
            </a:r>
            <a:r>
              <a:rPr kumimoji="1" lang="ja-JP" altLang="en-US"/>
              <a:t>その</a:t>
            </a:r>
            <a:r>
              <a:rPr kumimoji="1" lang="ja-JP" altLang="en-US" dirty="0"/>
              <a:t>ために洗浄・殺菌を行います</a:t>
            </a:r>
          </a:p>
          <a:p>
            <a:r>
              <a:rPr kumimoji="1" lang="ja-JP" altLang="en-US"/>
              <a:t>・</a:t>
            </a:r>
            <a:r>
              <a:rPr kumimoji="1" lang="ja-JP" altLang="en-US" dirty="0"/>
              <a:t>維持管理は人間力の育成につながります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3D9C37A-748E-4372-B406-A5A185837702}"/>
              </a:ext>
            </a:extLst>
          </p:cNvPr>
          <p:cNvSpPr txBox="1"/>
          <p:nvPr/>
        </p:nvSpPr>
        <p:spPr>
          <a:xfrm>
            <a:off x="1871565" y="1052691"/>
            <a:ext cx="6727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食中毒を起こさないために一番必要なのは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「清潔」</a:t>
            </a:r>
            <a:endParaRPr kumimoji="1" lang="en-US" altLang="ja-JP" sz="2800" b="1" dirty="0">
              <a:solidFill>
                <a:srgbClr val="FF0000"/>
              </a:solidFill>
            </a:endParaRPr>
          </a:p>
        </p:txBody>
      </p:sp>
      <p:sp>
        <p:nvSpPr>
          <p:cNvPr id="2" name="角丸四角形 1">
            <a:extLst>
              <a:ext uri="{FF2B5EF4-FFF2-40B4-BE49-F238E27FC236}">
                <a16:creationId xmlns:a16="http://schemas.microsoft.com/office/drawing/2014/main" id="{B13162A1-2ACA-6A48-BB3C-6CCFE54B14B0}"/>
              </a:ext>
            </a:extLst>
          </p:cNvPr>
          <p:cNvSpPr/>
          <p:nvPr/>
        </p:nvSpPr>
        <p:spPr>
          <a:xfrm>
            <a:off x="924156" y="3583377"/>
            <a:ext cx="8296481" cy="1139748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47AA17A-F206-9D4F-88CD-E6CA498922CF}"/>
              </a:ext>
            </a:extLst>
          </p:cNvPr>
          <p:cNvSpPr/>
          <p:nvPr/>
        </p:nvSpPr>
        <p:spPr>
          <a:xfrm>
            <a:off x="2030321" y="3244099"/>
            <a:ext cx="6018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dirty="0"/>
              <a:t>ゴミや埃などの異物を取り除き、綺麗に掃除すること</a:t>
            </a:r>
            <a:endParaRPr kumimoji="1" lang="en-US" altLang="ja-JP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38DEB56-1131-8A42-A935-396070F92CFC}"/>
              </a:ext>
            </a:extLst>
          </p:cNvPr>
          <p:cNvSpPr/>
          <p:nvPr/>
        </p:nvSpPr>
        <p:spPr>
          <a:xfrm>
            <a:off x="2030321" y="5537407"/>
            <a:ext cx="7134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32663">
              <a:defRPr/>
            </a:pPr>
            <a:r>
              <a:rPr kumimoji="1" lang="ja-JP" altLang="en-US"/>
              <a:t>「整頓・清掃・洗浄・殺菌におけるマニュアルや手順書</a:t>
            </a:r>
            <a:endParaRPr kumimoji="1" lang="en-US" altLang="ja-JP" dirty="0"/>
          </a:p>
          <a:p>
            <a:pPr defTabSz="532663">
              <a:defRPr/>
            </a:pPr>
            <a:r>
              <a:rPr kumimoji="1" lang="ja-JP" altLang="en-US"/>
              <a:t>　　　　　　　　　　　　　　　　　　約束事・ルールを守ること</a:t>
            </a:r>
            <a:endParaRPr kumimoji="1" lang="en-US" altLang="ja-JP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718B172-70CD-D446-8EE0-1CE76CCC00C6}"/>
              </a:ext>
            </a:extLst>
          </p:cNvPr>
          <p:cNvSpPr/>
          <p:nvPr/>
        </p:nvSpPr>
        <p:spPr>
          <a:xfrm>
            <a:off x="1137593" y="5638946"/>
            <a:ext cx="415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32663">
              <a:defRPr/>
            </a:pPr>
            <a:r>
              <a:rPr kumimoji="1" lang="ja-JP" altLang="en-US"/>
              <a:t>躾</a:t>
            </a:r>
            <a:endParaRPr kumimoji="1"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6AB13E0-4679-F844-B683-86DB84770498}"/>
              </a:ext>
            </a:extLst>
          </p:cNvPr>
          <p:cNvSpPr/>
          <p:nvPr/>
        </p:nvSpPr>
        <p:spPr>
          <a:xfrm>
            <a:off x="794" y="478624"/>
            <a:ext cx="10079037" cy="573026"/>
          </a:xfrm>
          <a:prstGeom prst="rect">
            <a:avLst/>
          </a:prstGeom>
          <a:solidFill>
            <a:srgbClr val="385723">
              <a:alpha val="7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A37F5FF-00B3-4109-8E67-9434CBD03738}"/>
              </a:ext>
            </a:extLst>
          </p:cNvPr>
          <p:cNvSpPr/>
          <p:nvPr/>
        </p:nvSpPr>
        <p:spPr>
          <a:xfrm>
            <a:off x="500055" y="491742"/>
            <a:ext cx="4196983" cy="57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+mn-ea"/>
              </a:rPr>
              <a:t>６</a:t>
            </a:r>
            <a:r>
              <a:rPr kumimoji="1" lang="en-US" altLang="ja-JP" sz="2800" dirty="0">
                <a:solidFill>
                  <a:schemeClr val="bg1"/>
                </a:solidFill>
                <a:latin typeface="+mn-ea"/>
              </a:rPr>
              <a:t>.</a:t>
            </a:r>
            <a:r>
              <a:rPr kumimoji="1" lang="ja-JP" altLang="en-US" sz="2800" dirty="0">
                <a:solidFill>
                  <a:schemeClr val="bg1"/>
                </a:solidFill>
                <a:latin typeface="+mn-ea"/>
              </a:rPr>
              <a:t> ５</a:t>
            </a:r>
            <a:r>
              <a:rPr kumimoji="1" lang="en-US" altLang="ja-JP" sz="2800" dirty="0">
                <a:solidFill>
                  <a:schemeClr val="bg1"/>
                </a:solidFill>
                <a:latin typeface="+mn-ea"/>
              </a:rPr>
              <a:t>S</a:t>
            </a:r>
            <a:r>
              <a:rPr kumimoji="1" lang="ja-JP" altLang="en-US" sz="2800" dirty="0">
                <a:solidFill>
                  <a:schemeClr val="bg1"/>
                </a:solidFill>
                <a:latin typeface="+mn-ea"/>
              </a:rPr>
              <a:t>で改善しましょう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935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2E0A01BC-A03E-4C62-8587-FEEA32063BA4}"/>
              </a:ext>
            </a:extLst>
          </p:cNvPr>
          <p:cNvGrpSpPr/>
          <p:nvPr/>
        </p:nvGrpSpPr>
        <p:grpSpPr>
          <a:xfrm>
            <a:off x="338332" y="504667"/>
            <a:ext cx="9368977" cy="6147229"/>
            <a:chOff x="727555" y="1085016"/>
            <a:chExt cx="20147210" cy="13219109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DC0BE6AB-95D0-4513-B088-2769386C666A}"/>
                </a:ext>
              </a:extLst>
            </p:cNvPr>
            <p:cNvGrpSpPr/>
            <p:nvPr/>
          </p:nvGrpSpPr>
          <p:grpSpPr>
            <a:xfrm>
              <a:off x="6567491" y="4374232"/>
              <a:ext cx="14307274" cy="4352306"/>
              <a:chOff x="2609850" y="1140621"/>
              <a:chExt cx="8795023" cy="3406797"/>
            </a:xfrm>
          </p:grpSpPr>
          <p:sp>
            <p:nvSpPr>
              <p:cNvPr id="4" name="四角形: 角を丸くする 3">
                <a:extLst>
                  <a:ext uri="{FF2B5EF4-FFF2-40B4-BE49-F238E27FC236}">
                    <a16:creationId xmlns:a16="http://schemas.microsoft.com/office/drawing/2014/main" id="{13FDC12A-1892-4DFE-8EBE-430630475C6B}"/>
                  </a:ext>
                </a:extLst>
              </p:cNvPr>
              <p:cNvSpPr/>
              <p:nvPr/>
            </p:nvSpPr>
            <p:spPr>
              <a:xfrm>
                <a:off x="2609850" y="1140621"/>
                <a:ext cx="8795023" cy="3406797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976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914B4433-62D2-484F-8C3A-06203E3C6FD8}"/>
                  </a:ext>
                </a:extLst>
              </p:cNvPr>
              <p:cNvSpPr txBox="1"/>
              <p:nvPr/>
            </p:nvSpPr>
            <p:spPr>
              <a:xfrm>
                <a:off x="4108179" y="1643475"/>
                <a:ext cx="5864760" cy="926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976" dirty="0"/>
                  <a:t>    清潔とは　 　主観的</a:t>
                </a:r>
              </a:p>
            </p:txBody>
          </p:sp>
        </p:grpSp>
        <p:pic>
          <p:nvPicPr>
            <p:cNvPr id="8" name="図 7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576BDCD0-73BE-4578-A457-0CE25B02F8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t="-1428" r="-960"/>
            <a:stretch/>
          </p:blipFill>
          <p:spPr>
            <a:xfrm>
              <a:off x="1663683" y="4802211"/>
              <a:ext cx="4449671" cy="3496348"/>
            </a:xfrm>
            <a:prstGeom prst="rect">
              <a:avLst/>
            </a:prstGeom>
          </p:spPr>
        </p:pic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461D6A38-72D1-4FFF-BCF1-02B124BA2791}"/>
                </a:ext>
              </a:extLst>
            </p:cNvPr>
            <p:cNvSpPr/>
            <p:nvPr/>
          </p:nvSpPr>
          <p:spPr>
            <a:xfrm>
              <a:off x="727555" y="1085016"/>
              <a:ext cx="12269008" cy="12142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3069" b="1" dirty="0">
                  <a:latin typeface="游ゴシック体"/>
                </a:rPr>
                <a:t>◆「</a:t>
              </a:r>
              <a:r>
                <a:rPr lang="ja-JP" altLang="en-US" sz="3069" b="1" dirty="0">
                  <a:solidFill>
                    <a:srgbClr val="FF0000"/>
                  </a:solidFill>
                  <a:latin typeface="游ゴシック体"/>
                </a:rPr>
                <a:t>清潔</a:t>
              </a:r>
              <a:r>
                <a:rPr lang="ja-JP" altLang="en-US" sz="3069" b="1" dirty="0">
                  <a:latin typeface="游ゴシック体"/>
                </a:rPr>
                <a:t>」と「</a:t>
              </a:r>
              <a:r>
                <a:rPr lang="ja-JP" altLang="en-US" sz="3069" b="1" dirty="0">
                  <a:solidFill>
                    <a:srgbClr val="0070C0"/>
                  </a:solidFill>
                  <a:latin typeface="游ゴシック体"/>
                </a:rPr>
                <a:t>衛生的</a:t>
              </a:r>
              <a:r>
                <a:rPr lang="ja-JP" altLang="en-US" sz="3069" b="1" dirty="0">
                  <a:latin typeface="游ゴシック体"/>
                </a:rPr>
                <a:t>」の違い</a:t>
              </a:r>
              <a:endParaRPr lang="ja-JP" altLang="en-US" sz="3069" b="1" dirty="0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5700A5FB-0B54-4158-A803-6893106AD44A}"/>
                </a:ext>
              </a:extLst>
            </p:cNvPr>
            <p:cNvSpPr/>
            <p:nvPr/>
          </p:nvSpPr>
          <p:spPr>
            <a:xfrm>
              <a:off x="917996" y="11335736"/>
              <a:ext cx="19956769" cy="29683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790" dirty="0">
                  <a:solidFill>
                    <a:srgbClr val="111111"/>
                  </a:solidFill>
                  <a:latin typeface="+mn-ea"/>
                </a:rPr>
                <a:t>自分でキレイにしている時は</a:t>
              </a:r>
              <a:r>
                <a:rPr lang="ja-JP" altLang="en-US" sz="2790" b="1" dirty="0">
                  <a:solidFill>
                    <a:srgbClr val="364E96"/>
                  </a:solidFill>
                  <a:latin typeface="+mn-ea"/>
                </a:rPr>
                <a:t>「</a:t>
              </a:r>
              <a:r>
                <a:rPr lang="ja-JP" altLang="en-US" sz="2790" b="1" dirty="0">
                  <a:solidFill>
                    <a:srgbClr val="FF0000"/>
                  </a:solidFill>
                  <a:latin typeface="+mn-ea"/>
                </a:rPr>
                <a:t>清潔</a:t>
              </a:r>
              <a:r>
                <a:rPr lang="ja-JP" altLang="en-US" sz="2790" b="1" dirty="0">
                  <a:solidFill>
                    <a:srgbClr val="364E96"/>
                  </a:solidFill>
                  <a:latin typeface="+mn-ea"/>
                </a:rPr>
                <a:t>」</a:t>
              </a:r>
              <a:endParaRPr lang="en-US" altLang="ja-JP" sz="2790" b="1" dirty="0">
                <a:solidFill>
                  <a:srgbClr val="364E96"/>
                </a:solidFill>
                <a:latin typeface="+mn-ea"/>
              </a:endParaRPr>
            </a:p>
            <a:p>
              <a:r>
                <a:rPr lang="ja-JP" altLang="en-US" sz="2790" b="1" dirty="0">
                  <a:solidFill>
                    <a:srgbClr val="364E96"/>
                  </a:solidFill>
                  <a:latin typeface="+mn-ea"/>
                </a:rPr>
                <a:t>　</a:t>
              </a:r>
              <a:endParaRPr lang="en-US" altLang="ja-JP" sz="2790" b="1" dirty="0">
                <a:solidFill>
                  <a:srgbClr val="364E96"/>
                </a:solidFill>
                <a:latin typeface="+mn-ea"/>
              </a:endParaRPr>
            </a:p>
            <a:p>
              <a:r>
                <a:rPr lang="ja-JP" altLang="en-US" sz="2790" dirty="0">
                  <a:solidFill>
                    <a:srgbClr val="111111"/>
                  </a:solidFill>
                  <a:latin typeface="+mn-ea"/>
                </a:rPr>
                <a:t>ルールに従い</a:t>
              </a:r>
              <a:r>
                <a:rPr lang="ja-JP" altLang="en-US" sz="2790" b="1" dirty="0">
                  <a:solidFill>
                    <a:srgbClr val="364E96"/>
                  </a:solidFill>
                  <a:latin typeface="+mn-ea"/>
                </a:rPr>
                <a:t>「</a:t>
              </a:r>
              <a:r>
                <a:rPr lang="ja-JP" altLang="en-US" sz="2790" b="1" dirty="0">
                  <a:latin typeface="+mn-ea"/>
                </a:rPr>
                <a:t>清潔さ</a:t>
              </a:r>
              <a:r>
                <a:rPr lang="ja-JP" altLang="en-US" sz="2790" b="1" dirty="0">
                  <a:solidFill>
                    <a:srgbClr val="364E96"/>
                  </a:solidFill>
                  <a:latin typeface="+mn-ea"/>
                </a:rPr>
                <a:t>」</a:t>
              </a:r>
              <a:r>
                <a:rPr lang="ja-JP" altLang="en-US" sz="2790" dirty="0">
                  <a:solidFill>
                    <a:srgbClr val="111111"/>
                  </a:solidFill>
                  <a:latin typeface="+mn-ea"/>
                </a:rPr>
                <a:t>を維持している時は</a:t>
              </a:r>
              <a:r>
                <a:rPr lang="ja-JP" altLang="en-US" sz="2790" b="1" dirty="0">
                  <a:solidFill>
                    <a:srgbClr val="364E96"/>
                  </a:solidFill>
                  <a:latin typeface="+mn-ea"/>
                </a:rPr>
                <a:t>「</a:t>
              </a:r>
              <a:r>
                <a:rPr lang="ja-JP" altLang="en-US" sz="2790" b="1" dirty="0">
                  <a:solidFill>
                    <a:srgbClr val="0070C0"/>
                  </a:solidFill>
                  <a:latin typeface="+mn-ea"/>
                </a:rPr>
                <a:t>衛生的</a:t>
              </a:r>
              <a:r>
                <a:rPr lang="ja-JP" altLang="en-US" sz="2232" b="1" dirty="0">
                  <a:solidFill>
                    <a:srgbClr val="364E96"/>
                  </a:solidFill>
                  <a:latin typeface="游ゴシック体"/>
                </a:rPr>
                <a:t>」</a:t>
              </a:r>
              <a:endParaRPr lang="ja-JP" altLang="en-US" sz="2232" dirty="0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3A09418-8732-4DBE-92A6-1AAF70134BB1}"/>
              </a:ext>
            </a:extLst>
          </p:cNvPr>
          <p:cNvSpPr txBox="1"/>
          <p:nvPr/>
        </p:nvSpPr>
        <p:spPr>
          <a:xfrm>
            <a:off x="4287411" y="3089461"/>
            <a:ext cx="3964547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976" dirty="0"/>
              <a:t>衛生的とは　    </a:t>
            </a:r>
            <a:r>
              <a:rPr lang="ja-JP" altLang="en-US" sz="2976" dirty="0"/>
              <a:t>客</a:t>
            </a:r>
            <a:r>
              <a:rPr kumimoji="1" lang="ja-JP" altLang="en-US" sz="2976" dirty="0"/>
              <a:t>観的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9FA1E36-BF11-4877-8483-EB93F6EAD424}"/>
              </a:ext>
            </a:extLst>
          </p:cNvPr>
          <p:cNvSpPr txBox="1"/>
          <p:nvPr/>
        </p:nvSpPr>
        <p:spPr>
          <a:xfrm>
            <a:off x="7043057" y="38606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/>
              <a:t>【</a:t>
            </a:r>
            <a:r>
              <a:rPr kumimoji="1" lang="ja-JP" altLang="en-US" sz="4000" dirty="0"/>
              <a:t>参考資料</a:t>
            </a:r>
            <a:r>
              <a:rPr kumimoji="1" lang="en-US" altLang="ja-JP" sz="4000" dirty="0"/>
              <a:t>】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139469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FE3CA01-B208-4F8C-8654-7325B579DDC7}"/>
              </a:ext>
            </a:extLst>
          </p:cNvPr>
          <p:cNvSpPr/>
          <p:nvPr/>
        </p:nvSpPr>
        <p:spPr>
          <a:xfrm>
            <a:off x="0" y="457579"/>
            <a:ext cx="10079038" cy="4344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E093E94-B97B-4B74-8581-F508CCDDC99C}"/>
              </a:ext>
            </a:extLst>
          </p:cNvPr>
          <p:cNvSpPr/>
          <p:nvPr/>
        </p:nvSpPr>
        <p:spPr>
          <a:xfrm>
            <a:off x="2382387" y="457577"/>
            <a:ext cx="5314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2800" dirty="0">
                <a:latin typeface="+mn-ea"/>
              </a:rPr>
              <a:t>あなたのお店の 危険度チェック</a:t>
            </a:r>
            <a:endParaRPr lang="ja-JP" altLang="en-US" sz="28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7AE30E1-E65E-4E4B-AE46-F9A025F13010}"/>
              </a:ext>
            </a:extLst>
          </p:cNvPr>
          <p:cNvSpPr txBox="1"/>
          <p:nvPr/>
        </p:nvSpPr>
        <p:spPr>
          <a:xfrm>
            <a:off x="2648379" y="924162"/>
            <a:ext cx="4493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当てはまるものにチェックを入れてください　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C2307EB3-91EE-438A-B905-D8FF15F93348}"/>
              </a:ext>
            </a:extLst>
          </p:cNvPr>
          <p:cNvGrpSpPr/>
          <p:nvPr/>
        </p:nvGrpSpPr>
        <p:grpSpPr>
          <a:xfrm>
            <a:off x="1651683" y="980797"/>
            <a:ext cx="7943362" cy="6252324"/>
            <a:chOff x="9184" y="868501"/>
            <a:chExt cx="7943362" cy="6252323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A8C3FAFC-B3FC-4B02-88A6-16EE3F1F4DBB}"/>
                </a:ext>
              </a:extLst>
            </p:cNvPr>
            <p:cNvSpPr txBox="1"/>
            <p:nvPr/>
          </p:nvSpPr>
          <p:spPr>
            <a:xfrm>
              <a:off x="58943" y="1520941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A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706D9863-BC36-4625-859B-7CE7FB9EED71}"/>
                </a:ext>
              </a:extLst>
            </p:cNvPr>
            <p:cNvSpPr txBox="1"/>
            <p:nvPr/>
          </p:nvSpPr>
          <p:spPr>
            <a:xfrm>
              <a:off x="9184" y="4526436"/>
              <a:ext cx="356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/>
                <a:t>C</a:t>
              </a:r>
            </a:p>
          </p:txBody>
        </p:sp>
        <p:pic>
          <p:nvPicPr>
            <p:cNvPr id="11" name="図 10" descr="テキスト, 領収書, クロスワードパズル が含まれている画像&#10;&#10;自動的に生成された説明">
              <a:extLst>
                <a:ext uri="{FF2B5EF4-FFF2-40B4-BE49-F238E27FC236}">
                  <a16:creationId xmlns:a16="http://schemas.microsoft.com/office/drawing/2014/main" id="{C542B829-A5A7-4EAC-A500-B80E1DBD1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365" y="1013509"/>
              <a:ext cx="5200585" cy="6107315"/>
            </a:xfrm>
            <a:prstGeom prst="rect">
              <a:avLst/>
            </a:prstGeom>
          </p:spPr>
        </p:pic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D26890D0-9BAE-034A-A6B1-F43CC1444072}"/>
                </a:ext>
              </a:extLst>
            </p:cNvPr>
            <p:cNvSpPr/>
            <p:nvPr/>
          </p:nvSpPr>
          <p:spPr>
            <a:xfrm>
              <a:off x="6173155" y="6299225"/>
              <a:ext cx="1779391" cy="66822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chemeClr val="tx1"/>
                  </a:solidFill>
                </a:rPr>
                <a:t>危険度</a:t>
              </a:r>
              <a:endParaRPr kumimoji="1" lang="en-US" altLang="ja-JP" dirty="0">
                <a:solidFill>
                  <a:schemeClr val="tx1"/>
                </a:solidFill>
              </a:endParaRPr>
            </a:p>
            <a:p>
              <a:pPr algn="ctr"/>
              <a:r>
                <a:rPr kumimoji="1" lang="ja-JP" altLang="en-US" dirty="0">
                  <a:solidFill>
                    <a:schemeClr val="tx1"/>
                  </a:solidFill>
                </a:rPr>
                <a:t>　　　　点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203A1D26-B751-421F-8307-2D0F7895A40B}"/>
                </a:ext>
              </a:extLst>
            </p:cNvPr>
            <p:cNvSpPr txBox="1"/>
            <p:nvPr/>
          </p:nvSpPr>
          <p:spPr>
            <a:xfrm>
              <a:off x="5806402" y="868501"/>
              <a:ext cx="11097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/>
                <a:t>１</a:t>
              </a:r>
              <a:r>
                <a:rPr kumimoji="1" lang="ja-JP" altLang="en-US" sz="1600" dirty="0"/>
                <a:t>問５点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A9015B7E-4C53-D046-974E-D36D22AA37FA}"/>
                </a:ext>
              </a:extLst>
            </p:cNvPr>
            <p:cNvSpPr txBox="1"/>
            <p:nvPr/>
          </p:nvSpPr>
          <p:spPr>
            <a:xfrm>
              <a:off x="43124" y="3023689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B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E6DC2BA4-D407-E048-82D5-6E293D1D2A47}"/>
                </a:ext>
              </a:extLst>
            </p:cNvPr>
            <p:cNvSpPr txBox="1"/>
            <p:nvPr/>
          </p:nvSpPr>
          <p:spPr>
            <a:xfrm>
              <a:off x="9184" y="6029185"/>
              <a:ext cx="419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/>
                <a:t>D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18118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B6EE838-52C9-FF40-839A-6E05690FB18F}"/>
              </a:ext>
            </a:extLst>
          </p:cNvPr>
          <p:cNvSpPr txBox="1"/>
          <p:nvPr/>
        </p:nvSpPr>
        <p:spPr>
          <a:xfrm>
            <a:off x="2328072" y="1761989"/>
            <a:ext cx="2114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この機会に</a:t>
            </a:r>
            <a:br>
              <a:rPr kumimoji="1" lang="en-US" altLang="ja-JP" sz="2400" dirty="0"/>
            </a:br>
            <a:r>
              <a:rPr kumimoji="1" lang="ja-JP" altLang="en-US" sz="2400" dirty="0"/>
              <a:t>ぜひ改善に</a:t>
            </a:r>
            <a:br>
              <a:rPr kumimoji="1" lang="en-US" altLang="ja-JP" sz="2400" dirty="0"/>
            </a:br>
            <a:r>
              <a:rPr kumimoji="1" lang="ja-JP" altLang="en-US" sz="2400" dirty="0"/>
              <a:t>取り組みを！</a:t>
            </a:r>
            <a:endParaRPr kumimoji="1" lang="en-US" altLang="ja-JP" sz="24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C1D9F6F-4C21-FE43-8B2B-41492C854A7D}"/>
              </a:ext>
            </a:extLst>
          </p:cNvPr>
          <p:cNvSpPr txBox="1"/>
          <p:nvPr/>
        </p:nvSpPr>
        <p:spPr>
          <a:xfrm>
            <a:off x="415339" y="1761989"/>
            <a:ext cx="1817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改善レベル</a:t>
            </a:r>
            <a:br>
              <a:rPr kumimoji="1" lang="en-US" altLang="ja-JP" sz="2400" dirty="0"/>
            </a:br>
            <a:r>
              <a:rPr kumimoji="1" lang="ja-JP" altLang="en-US" sz="2400" dirty="0"/>
              <a:t>マックス！</a:t>
            </a:r>
            <a:endParaRPr kumimoji="1" lang="en-US" altLang="ja-JP" sz="2400" dirty="0"/>
          </a:p>
          <a:p>
            <a:r>
              <a:rPr kumimoji="1" lang="ja-JP" altLang="en-US" sz="2400" dirty="0"/>
              <a:t>危険な状態</a:t>
            </a:r>
            <a:endParaRPr kumimoji="1" lang="en-US" altLang="ja-JP" sz="24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BDC7DCF-EED4-2649-80D8-B6937CF2A779}"/>
              </a:ext>
            </a:extLst>
          </p:cNvPr>
          <p:cNvSpPr txBox="1"/>
          <p:nvPr/>
        </p:nvSpPr>
        <p:spPr>
          <a:xfrm>
            <a:off x="4466431" y="1833705"/>
            <a:ext cx="1303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要注意レベル</a:t>
            </a:r>
            <a:endParaRPr kumimoji="1" lang="en-US" altLang="ja-JP" sz="24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B49254B-6F07-3C4C-AD3A-F06508B16A8D}"/>
              </a:ext>
            </a:extLst>
          </p:cNvPr>
          <p:cNvSpPr txBox="1"/>
          <p:nvPr/>
        </p:nvSpPr>
        <p:spPr>
          <a:xfrm>
            <a:off x="5936784" y="1761989"/>
            <a:ext cx="1814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あと</a:t>
            </a:r>
            <a:r>
              <a:rPr kumimoji="1" lang="ja-JP" altLang="en-US" sz="2400"/>
              <a:t>少しで</a:t>
            </a:r>
            <a:endParaRPr kumimoji="1" lang="en-US" altLang="ja-JP" sz="2400" dirty="0"/>
          </a:p>
          <a:p>
            <a:r>
              <a:rPr kumimoji="1" lang="ja-JP" altLang="en-US" sz="2400"/>
              <a:t>環境が</a:t>
            </a:r>
            <a:endParaRPr kumimoji="1" lang="en-US" altLang="ja-JP" sz="2400" dirty="0"/>
          </a:p>
          <a:p>
            <a:r>
              <a:rPr kumimoji="1" lang="ja-JP" altLang="en-US" sz="2400"/>
              <a:t>整います</a:t>
            </a:r>
            <a:endParaRPr kumimoji="1" lang="en-US" altLang="ja-JP" sz="2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66D1683-92D6-CE46-A67B-9689A951AEED}"/>
              </a:ext>
            </a:extLst>
          </p:cNvPr>
          <p:cNvSpPr txBox="1"/>
          <p:nvPr/>
        </p:nvSpPr>
        <p:spPr>
          <a:xfrm>
            <a:off x="7846217" y="1761989"/>
            <a:ext cx="2152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気を抜かず</a:t>
            </a:r>
            <a:endParaRPr kumimoji="1" lang="en-US" altLang="ja-JP" sz="2400" dirty="0"/>
          </a:p>
          <a:p>
            <a:r>
              <a:rPr kumimoji="1" lang="ja-JP" altLang="en-US" sz="2400" dirty="0"/>
              <a:t>このまま維持</a:t>
            </a:r>
            <a:endParaRPr kumimoji="1" lang="en-US" altLang="ja-JP" sz="2400" dirty="0"/>
          </a:p>
          <a:p>
            <a:r>
              <a:rPr kumimoji="1" lang="ja-JP" altLang="en-US" sz="2400" dirty="0"/>
              <a:t>しましょう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B13C210-8EA5-9F4D-BC7E-B2F248E52F72}"/>
              </a:ext>
            </a:extLst>
          </p:cNvPr>
          <p:cNvSpPr txBox="1"/>
          <p:nvPr/>
        </p:nvSpPr>
        <p:spPr>
          <a:xfrm>
            <a:off x="767765" y="513780"/>
            <a:ext cx="11047356" cy="92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+mn-ea"/>
              </a:rPr>
              <a:t>100</a:t>
            </a:r>
            <a:r>
              <a:rPr kumimoji="1" lang="ja-JP" altLang="en-US" sz="2800">
                <a:latin typeface="+mn-ea"/>
              </a:rPr>
              <a:t>点　　　</a:t>
            </a:r>
            <a:r>
              <a:rPr kumimoji="1" lang="en-US" altLang="ja-JP" sz="2800" dirty="0">
                <a:latin typeface="+mn-ea"/>
              </a:rPr>
              <a:t>75</a:t>
            </a:r>
            <a:r>
              <a:rPr kumimoji="1" lang="ja-JP" altLang="en-US" sz="2800">
                <a:latin typeface="+mn-ea"/>
              </a:rPr>
              <a:t>点　　　</a:t>
            </a:r>
            <a:r>
              <a:rPr kumimoji="1" lang="en-US" altLang="ja-JP" sz="2800" dirty="0">
                <a:latin typeface="+mn-ea"/>
              </a:rPr>
              <a:t>50</a:t>
            </a:r>
            <a:r>
              <a:rPr kumimoji="1" lang="ja-JP" altLang="en-US" sz="2800">
                <a:latin typeface="+mn-ea"/>
              </a:rPr>
              <a:t>点　　　</a:t>
            </a:r>
            <a:r>
              <a:rPr kumimoji="1" lang="en-US" altLang="ja-JP" sz="2800" dirty="0">
                <a:latin typeface="+mn-ea"/>
              </a:rPr>
              <a:t>25</a:t>
            </a:r>
            <a:r>
              <a:rPr kumimoji="1" lang="ja-JP" altLang="en-US" sz="2800">
                <a:latin typeface="+mn-ea"/>
              </a:rPr>
              <a:t>点　　　</a:t>
            </a:r>
            <a:r>
              <a:rPr kumimoji="1" lang="en-US" altLang="ja-JP" sz="2800" dirty="0">
                <a:latin typeface="+mn-ea"/>
              </a:rPr>
              <a:t>0</a:t>
            </a:r>
            <a:r>
              <a:rPr kumimoji="1" lang="ja-JP" altLang="en-US" sz="2800" dirty="0">
                <a:latin typeface="+mn-ea"/>
              </a:rPr>
              <a:t>点</a:t>
            </a: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DD4836BD-3F2E-CA41-A115-F1E456F0DA67}"/>
              </a:ext>
            </a:extLst>
          </p:cNvPr>
          <p:cNvGrpSpPr/>
          <p:nvPr/>
        </p:nvGrpSpPr>
        <p:grpSpPr>
          <a:xfrm rot="10800000">
            <a:off x="914400" y="868696"/>
            <a:ext cx="8309810" cy="420793"/>
            <a:chOff x="757752" y="1239863"/>
            <a:chExt cx="3802680" cy="237318"/>
          </a:xfrm>
        </p:grpSpPr>
        <p:sp>
          <p:nvSpPr>
            <p:cNvPr id="15" name="矢印: 上 15">
              <a:extLst>
                <a:ext uri="{FF2B5EF4-FFF2-40B4-BE49-F238E27FC236}">
                  <a16:creationId xmlns:a16="http://schemas.microsoft.com/office/drawing/2014/main" id="{8CCDA8AB-2CE4-B044-98F6-9F5446DC6F96}"/>
                </a:ext>
              </a:extLst>
            </p:cNvPr>
            <p:cNvSpPr/>
            <p:nvPr/>
          </p:nvSpPr>
          <p:spPr>
            <a:xfrm rot="16200000">
              <a:off x="2588130" y="-495121"/>
              <a:ext cx="141924" cy="380268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800"/>
            </a:p>
          </p:txBody>
        </p: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A49924F2-A086-6149-85EF-71EF346527E4}"/>
                </a:ext>
              </a:extLst>
            </p:cNvPr>
            <p:cNvCxnSpPr/>
            <p:nvPr/>
          </p:nvCxnSpPr>
          <p:spPr>
            <a:xfrm rot="16200000">
              <a:off x="3502415" y="1346145"/>
              <a:ext cx="20068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859EEF8A-A329-344F-8125-E4D4CCBB6EC1}"/>
                </a:ext>
              </a:extLst>
            </p:cNvPr>
            <p:cNvCxnSpPr/>
            <p:nvPr/>
          </p:nvCxnSpPr>
          <p:spPr>
            <a:xfrm rot="16200000">
              <a:off x="2571687" y="1340208"/>
              <a:ext cx="20068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81CF34E6-962B-214A-B5AA-9A958790BF9B}"/>
                </a:ext>
              </a:extLst>
            </p:cNvPr>
            <p:cNvCxnSpPr/>
            <p:nvPr/>
          </p:nvCxnSpPr>
          <p:spPr>
            <a:xfrm rot="16200000">
              <a:off x="4457028" y="1348496"/>
              <a:ext cx="20068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C01D1D85-9DBD-8A43-8E5F-C21BB83C1197}"/>
                </a:ext>
              </a:extLst>
            </p:cNvPr>
            <p:cNvCxnSpPr/>
            <p:nvPr/>
          </p:nvCxnSpPr>
          <p:spPr>
            <a:xfrm rot="16200000">
              <a:off x="1711102" y="1346145"/>
              <a:ext cx="20068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69B1889F-FC3F-DD4B-BFDC-9DB89265D81A}"/>
                </a:ext>
              </a:extLst>
            </p:cNvPr>
            <p:cNvCxnSpPr/>
            <p:nvPr/>
          </p:nvCxnSpPr>
          <p:spPr>
            <a:xfrm rot="16200000">
              <a:off x="881568" y="1346145"/>
              <a:ext cx="20068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9BF2145-E3CD-4A55-8585-6DD74A8B2C40}"/>
              </a:ext>
            </a:extLst>
          </p:cNvPr>
          <p:cNvGrpSpPr/>
          <p:nvPr/>
        </p:nvGrpSpPr>
        <p:grpSpPr>
          <a:xfrm>
            <a:off x="1114264" y="3761954"/>
            <a:ext cx="8964773" cy="2639644"/>
            <a:chOff x="377094" y="1876086"/>
            <a:chExt cx="4909396" cy="1049091"/>
          </a:xfrm>
        </p:grpSpPr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48B1FFAE-544B-174F-B72B-08DCABCCAF2C}"/>
                </a:ext>
              </a:extLst>
            </p:cNvPr>
            <p:cNvSpPr/>
            <p:nvPr/>
          </p:nvSpPr>
          <p:spPr>
            <a:xfrm>
              <a:off x="377094" y="1876086"/>
              <a:ext cx="4524983" cy="1049091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4000"/>
            </a:p>
          </p:txBody>
        </p: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895C6FAB-3F6B-4F85-9056-51FAB2A486C2}"/>
                </a:ext>
              </a:extLst>
            </p:cNvPr>
            <p:cNvCxnSpPr>
              <a:cxnSpLocks/>
            </p:cNvCxnSpPr>
            <p:nvPr/>
          </p:nvCxnSpPr>
          <p:spPr>
            <a:xfrm>
              <a:off x="1942479" y="2057519"/>
              <a:ext cx="68639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2DA2FCA0-E0AB-4EA4-9704-8409B90CD7D8}"/>
                </a:ext>
              </a:extLst>
            </p:cNvPr>
            <p:cNvCxnSpPr>
              <a:cxnSpLocks/>
            </p:cNvCxnSpPr>
            <p:nvPr/>
          </p:nvCxnSpPr>
          <p:spPr>
            <a:xfrm>
              <a:off x="1967176" y="2775750"/>
              <a:ext cx="66170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ED07BF1A-C0CB-40A2-AE98-2D66E74D4099}"/>
                </a:ext>
              </a:extLst>
            </p:cNvPr>
            <p:cNvCxnSpPr>
              <a:cxnSpLocks/>
            </p:cNvCxnSpPr>
            <p:nvPr/>
          </p:nvCxnSpPr>
          <p:spPr>
            <a:xfrm>
              <a:off x="2080981" y="2285917"/>
              <a:ext cx="54789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D92344B0-3A83-4003-BEB2-88D5323491FD}"/>
                </a:ext>
              </a:extLst>
            </p:cNvPr>
            <p:cNvCxnSpPr>
              <a:cxnSpLocks/>
            </p:cNvCxnSpPr>
            <p:nvPr/>
          </p:nvCxnSpPr>
          <p:spPr>
            <a:xfrm>
              <a:off x="2080981" y="2530834"/>
              <a:ext cx="54789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6C0216D1-846C-4C21-ACD7-3EE00A9A02C1}"/>
                </a:ext>
              </a:extLst>
            </p:cNvPr>
            <p:cNvGrpSpPr/>
            <p:nvPr/>
          </p:nvGrpSpPr>
          <p:grpSpPr>
            <a:xfrm>
              <a:off x="2627084" y="1989352"/>
              <a:ext cx="2659406" cy="883510"/>
              <a:chOff x="2589649" y="1981754"/>
              <a:chExt cx="2659406" cy="883510"/>
            </a:xfrm>
          </p:grpSpPr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8B2EF8F8-C570-4B3E-8FFA-87E7F2A5B14E}"/>
                  </a:ext>
                </a:extLst>
              </p:cNvPr>
              <p:cNvSpPr txBox="1"/>
              <p:nvPr/>
            </p:nvSpPr>
            <p:spPr>
              <a:xfrm>
                <a:off x="2597638" y="2204084"/>
                <a:ext cx="2651417" cy="183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/>
                  <a:t>衛生的</a:t>
                </a:r>
                <a:r>
                  <a:rPr kumimoji="1" lang="ja-JP" altLang="en-US" sz="2400" dirty="0"/>
                  <a:t>な管理が重要です</a:t>
                </a:r>
                <a:endParaRPr kumimoji="1" lang="en-US" altLang="ja-JP" sz="2400" dirty="0"/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0326143-2961-4B43-9A4D-BF0E14E5A9AB}"/>
                  </a:ext>
                </a:extLst>
              </p:cNvPr>
              <p:cNvSpPr txBox="1"/>
              <p:nvPr/>
            </p:nvSpPr>
            <p:spPr>
              <a:xfrm>
                <a:off x="2597638" y="2442932"/>
                <a:ext cx="2651417" cy="183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/>
                  <a:t>清潔 </a:t>
                </a:r>
                <a:r>
                  <a:rPr kumimoji="1" lang="en-US" altLang="ja-JP" sz="2400" dirty="0"/>
                  <a:t>/</a:t>
                </a:r>
                <a:r>
                  <a:rPr kumimoji="1" lang="ja-JP" altLang="en-US" sz="2400" dirty="0"/>
                  <a:t>汚染が</a:t>
                </a:r>
                <a:r>
                  <a:rPr kumimoji="1" lang="ja-JP" altLang="en-US" sz="2400"/>
                  <a:t>交差しない</a:t>
                </a:r>
                <a:endParaRPr kumimoji="1" lang="en-US" altLang="ja-JP" sz="2400" dirty="0"/>
              </a:p>
            </p:txBody>
          </p:sp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709F8F05-E484-3040-9517-5A12AA0BCE60}"/>
                  </a:ext>
                </a:extLst>
              </p:cNvPr>
              <p:cNvSpPr txBox="1"/>
              <p:nvPr/>
            </p:nvSpPr>
            <p:spPr>
              <a:xfrm>
                <a:off x="2597638" y="1981754"/>
                <a:ext cx="2651417" cy="183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/>
                  <a:t>経費削減に</a:t>
                </a:r>
                <a:r>
                  <a:rPr kumimoji="1" lang="ja-JP" altLang="en-US" sz="2400"/>
                  <a:t>もなります</a:t>
                </a:r>
                <a:endParaRPr kumimoji="1" lang="en-US" altLang="ja-JP" sz="2400" dirty="0"/>
              </a:p>
            </p:txBody>
          </p:sp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45123EA2-4DBD-174E-A14E-07C76D1487B9}"/>
                  </a:ext>
                </a:extLst>
              </p:cNvPr>
              <p:cNvSpPr txBox="1"/>
              <p:nvPr/>
            </p:nvSpPr>
            <p:spPr>
              <a:xfrm>
                <a:off x="2589649" y="2681781"/>
                <a:ext cx="2651417" cy="183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/>
                  <a:t>虫</a:t>
                </a:r>
                <a:r>
                  <a:rPr kumimoji="1" lang="en-US" altLang="ja-JP" sz="2400" dirty="0"/>
                  <a:t>/</a:t>
                </a:r>
                <a:r>
                  <a:rPr kumimoji="1" lang="ja-JP" altLang="en-US" sz="2400" dirty="0"/>
                  <a:t>鼠</a:t>
                </a:r>
                <a:r>
                  <a:rPr kumimoji="1" lang="en-US" altLang="ja-JP" sz="2400" dirty="0"/>
                  <a:t>/</a:t>
                </a:r>
                <a:r>
                  <a:rPr kumimoji="1" lang="ja-JP" altLang="en-US" sz="2400" dirty="0"/>
                  <a:t>微生物</a:t>
                </a:r>
                <a:r>
                  <a:rPr kumimoji="1" lang="ja-JP" altLang="en-US" sz="2400"/>
                  <a:t>から守ります</a:t>
                </a:r>
                <a:endParaRPr kumimoji="1" lang="ja-JP" altLang="en-US" sz="2400" dirty="0"/>
              </a:p>
            </p:txBody>
          </p:sp>
        </p:grp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C67012CA-D132-064F-9C63-DB0E12C5E25A}"/>
                </a:ext>
              </a:extLst>
            </p:cNvPr>
            <p:cNvSpPr txBox="1"/>
            <p:nvPr/>
          </p:nvSpPr>
          <p:spPr>
            <a:xfrm>
              <a:off x="403593" y="1953520"/>
              <a:ext cx="2031765" cy="23241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en-US" altLang="ja-JP" sz="3200" dirty="0"/>
                <a:t>A:</a:t>
              </a:r>
              <a:r>
                <a:rPr kumimoji="1" lang="en-US" altLang="ja-JP" sz="2800" dirty="0"/>
                <a:t>  </a:t>
              </a:r>
              <a:r>
                <a:rPr kumimoji="1" lang="ja-JP" altLang="en-US" sz="2800" dirty="0"/>
                <a:t>原材料の管理</a:t>
              </a:r>
              <a:endParaRPr kumimoji="1" lang="en-US" altLang="ja-JP" sz="2800" dirty="0"/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FB042AE5-EE54-D642-BF9A-F99E829B8F99}"/>
                </a:ext>
              </a:extLst>
            </p:cNvPr>
            <p:cNvSpPr txBox="1"/>
            <p:nvPr/>
          </p:nvSpPr>
          <p:spPr>
            <a:xfrm>
              <a:off x="406796" y="2191493"/>
              <a:ext cx="1857808" cy="23241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en-US" altLang="ja-JP" sz="3200" dirty="0"/>
                <a:t>B:</a:t>
              </a:r>
              <a:r>
                <a:rPr kumimoji="1" lang="en-US" altLang="ja-JP" sz="2800" dirty="0"/>
                <a:t>  </a:t>
              </a:r>
              <a:r>
                <a:rPr kumimoji="1" lang="ja-JP" altLang="en-US" sz="2800" dirty="0"/>
                <a:t>掃除 </a:t>
              </a:r>
              <a:r>
                <a:rPr kumimoji="1" lang="en-US" altLang="ja-JP" sz="2800" dirty="0"/>
                <a:t>/ </a:t>
              </a:r>
              <a:r>
                <a:rPr kumimoji="1" lang="ja-JP" altLang="en-US" sz="2800" dirty="0"/>
                <a:t>道具</a:t>
              </a:r>
              <a:r>
                <a:rPr kumimoji="1" lang="ja-JP" altLang="en-US" sz="2800"/>
                <a:t>管理　　</a:t>
              </a:r>
              <a:endParaRPr kumimoji="1" lang="en-US" altLang="ja-JP" sz="2800" dirty="0"/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ABDB501E-A08B-204C-9962-B0C14C23975F}"/>
                </a:ext>
              </a:extLst>
            </p:cNvPr>
            <p:cNvSpPr txBox="1"/>
            <p:nvPr/>
          </p:nvSpPr>
          <p:spPr>
            <a:xfrm>
              <a:off x="406798" y="2429470"/>
              <a:ext cx="2031765" cy="23241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en-US" altLang="ja-JP" sz="3200" dirty="0"/>
                <a:t>C:</a:t>
              </a:r>
              <a:r>
                <a:rPr kumimoji="1" lang="en-US" altLang="ja-JP" sz="2800" dirty="0"/>
                <a:t>  </a:t>
              </a:r>
              <a:r>
                <a:rPr kumimoji="1" lang="ja-JP" altLang="en-US" sz="2800" dirty="0"/>
                <a:t>動線 </a:t>
              </a:r>
              <a:r>
                <a:rPr kumimoji="1" lang="en-US" altLang="ja-JP" sz="2800" dirty="0"/>
                <a:t>/ </a:t>
              </a:r>
              <a:r>
                <a:rPr kumimoji="1" lang="ja-JP" altLang="en-US" sz="2800" dirty="0"/>
                <a:t>交差</a:t>
              </a:r>
              <a:r>
                <a:rPr kumimoji="1" lang="ja-JP" altLang="en-US" sz="2800"/>
                <a:t>汚染　　</a:t>
              </a:r>
              <a:endParaRPr kumimoji="1" lang="en-US" altLang="ja-JP" sz="2800" dirty="0"/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FBC61931-E107-9649-B6CC-8DE28D4FDC3D}"/>
                </a:ext>
              </a:extLst>
            </p:cNvPr>
            <p:cNvSpPr txBox="1"/>
            <p:nvPr/>
          </p:nvSpPr>
          <p:spPr>
            <a:xfrm>
              <a:off x="406798" y="2667447"/>
              <a:ext cx="2031765" cy="23241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en-US" altLang="ja-JP" sz="3200" dirty="0"/>
                <a:t>D:</a:t>
              </a:r>
              <a:r>
                <a:rPr kumimoji="1" lang="en-US" altLang="ja-JP" sz="2800" dirty="0"/>
                <a:t>  </a:t>
              </a:r>
              <a:r>
                <a:rPr kumimoji="1" lang="ja-JP" altLang="en-US" sz="2800" dirty="0"/>
                <a:t>器具類の管理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5875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右矢印 51">
            <a:extLst>
              <a:ext uri="{FF2B5EF4-FFF2-40B4-BE49-F238E27FC236}">
                <a16:creationId xmlns:a16="http://schemas.microsoft.com/office/drawing/2014/main" id="{AE4ED530-C764-B844-90AF-DC0CA280A24D}"/>
              </a:ext>
            </a:extLst>
          </p:cNvPr>
          <p:cNvSpPr/>
          <p:nvPr/>
        </p:nvSpPr>
        <p:spPr>
          <a:xfrm rot="5400000" flipV="1">
            <a:off x="765051" y="4789243"/>
            <a:ext cx="2357243" cy="37759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>
            <a:extLst>
              <a:ext uri="{FF2B5EF4-FFF2-40B4-BE49-F238E27FC236}">
                <a16:creationId xmlns:a16="http://schemas.microsoft.com/office/drawing/2014/main" id="{1E0A33A7-FEC4-0349-B885-2D864A608005}"/>
              </a:ext>
            </a:extLst>
          </p:cNvPr>
          <p:cNvSpPr/>
          <p:nvPr/>
        </p:nvSpPr>
        <p:spPr>
          <a:xfrm rot="5400000" flipV="1">
            <a:off x="788164" y="2316777"/>
            <a:ext cx="2311013" cy="37759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角丸四角形 36">
            <a:extLst>
              <a:ext uri="{FF2B5EF4-FFF2-40B4-BE49-F238E27FC236}">
                <a16:creationId xmlns:a16="http://schemas.microsoft.com/office/drawing/2014/main" id="{66B9D02B-8F04-4C4F-97BC-77864C048E3B}"/>
              </a:ext>
            </a:extLst>
          </p:cNvPr>
          <p:cNvSpPr/>
          <p:nvPr/>
        </p:nvSpPr>
        <p:spPr>
          <a:xfrm>
            <a:off x="962944" y="5931186"/>
            <a:ext cx="1970080" cy="637898"/>
          </a:xfrm>
          <a:prstGeom prst="roundRect">
            <a:avLst/>
          </a:prstGeom>
          <a:solidFill>
            <a:srgbClr val="ECB2B2"/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E6642DCE-531E-F04B-91C7-ECDB80089E5D}"/>
              </a:ext>
            </a:extLst>
          </p:cNvPr>
          <p:cNvSpPr/>
          <p:nvPr/>
        </p:nvSpPr>
        <p:spPr>
          <a:xfrm>
            <a:off x="962944" y="1201515"/>
            <a:ext cx="1970080" cy="637898"/>
          </a:xfrm>
          <a:prstGeom prst="roundRect">
            <a:avLst/>
          </a:prstGeom>
          <a:solidFill>
            <a:srgbClr val="ECB2B2"/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36" name="角丸四角形 35">
            <a:extLst>
              <a:ext uri="{FF2B5EF4-FFF2-40B4-BE49-F238E27FC236}">
                <a16:creationId xmlns:a16="http://schemas.microsoft.com/office/drawing/2014/main" id="{C6671DD0-7F3B-544C-A788-CD9505EDFF80}"/>
              </a:ext>
            </a:extLst>
          </p:cNvPr>
          <p:cNvSpPr/>
          <p:nvPr/>
        </p:nvSpPr>
        <p:spPr>
          <a:xfrm>
            <a:off x="962944" y="3566351"/>
            <a:ext cx="1970080" cy="637898"/>
          </a:xfrm>
          <a:prstGeom prst="roundRect">
            <a:avLst/>
          </a:prstGeom>
          <a:solidFill>
            <a:srgbClr val="C6F5FE"/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6ABC4C3-BA5C-3044-8CA2-4120AC7F50DA}"/>
              </a:ext>
            </a:extLst>
          </p:cNvPr>
          <p:cNvSpPr txBox="1"/>
          <p:nvPr/>
        </p:nvSpPr>
        <p:spPr>
          <a:xfrm>
            <a:off x="1073666" y="1292377"/>
            <a:ext cx="1772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汚染区域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F0B83B2A-A41F-C548-89DD-DED20126441C}"/>
              </a:ext>
            </a:extLst>
          </p:cNvPr>
          <p:cNvSpPr txBox="1"/>
          <p:nvPr/>
        </p:nvSpPr>
        <p:spPr>
          <a:xfrm>
            <a:off x="1135658" y="3653213"/>
            <a:ext cx="1772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清潔区域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E2BEED22-DE44-D440-85B0-1821A9C41F0E}"/>
              </a:ext>
            </a:extLst>
          </p:cNvPr>
          <p:cNvSpPr txBox="1"/>
          <p:nvPr/>
        </p:nvSpPr>
        <p:spPr>
          <a:xfrm>
            <a:off x="1084124" y="6014048"/>
            <a:ext cx="1751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汚染区域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C39E252-BC58-F944-8917-668A39D7A449}"/>
              </a:ext>
            </a:extLst>
          </p:cNvPr>
          <p:cNvSpPr txBox="1"/>
          <p:nvPr/>
        </p:nvSpPr>
        <p:spPr>
          <a:xfrm>
            <a:off x="3385557" y="1179669"/>
            <a:ext cx="5526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材料の搬入  </a:t>
            </a:r>
            <a:r>
              <a:rPr kumimoji="1" lang="en-US" altLang="ja-JP" sz="2400" dirty="0"/>
              <a:t>/</a:t>
            </a:r>
            <a:r>
              <a:rPr kumimoji="1" lang="ja-JP" altLang="en-US" sz="2400" dirty="0"/>
              <a:t>  材料の洗浄</a:t>
            </a:r>
            <a:endParaRPr kumimoji="1" lang="en-US" altLang="ja-JP" sz="2400" dirty="0"/>
          </a:p>
          <a:p>
            <a:r>
              <a:rPr kumimoji="1" lang="ja-JP" altLang="en-US" sz="2400" dirty="0"/>
              <a:t>更衣室　トイレ  </a:t>
            </a:r>
            <a:r>
              <a:rPr kumimoji="1" lang="en-US" altLang="ja-JP" sz="2400" dirty="0"/>
              <a:t>/</a:t>
            </a:r>
            <a:r>
              <a:rPr kumimoji="1" lang="ja-JP" altLang="en-US" sz="2400" dirty="0"/>
              <a:t>  外部と接する場所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5BA53C9A-2060-A143-9113-4D672F7E179C}"/>
              </a:ext>
            </a:extLst>
          </p:cNvPr>
          <p:cNvSpPr txBox="1"/>
          <p:nvPr/>
        </p:nvSpPr>
        <p:spPr>
          <a:xfrm>
            <a:off x="3385557" y="2362566"/>
            <a:ext cx="526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冷蔵庫・冷凍庫  </a:t>
            </a:r>
            <a:r>
              <a:rPr kumimoji="1" lang="en-US" altLang="ja-JP" sz="2400" dirty="0"/>
              <a:t>/</a:t>
            </a:r>
            <a:r>
              <a:rPr kumimoji="1" lang="ja-JP" altLang="en-US" sz="2400" dirty="0"/>
              <a:t>  調理の下準備</a:t>
            </a:r>
            <a:endParaRPr kumimoji="1" lang="en-US" altLang="ja-JP" sz="2400" dirty="0"/>
          </a:p>
          <a:p>
            <a:r>
              <a:rPr kumimoji="1" lang="ja-JP" altLang="en-US" sz="2400" dirty="0"/>
              <a:t>ドリンクコーナー</a:t>
            </a:r>
          </a:p>
        </p:txBody>
      </p:sp>
      <p:sp>
        <p:nvSpPr>
          <p:cNvPr id="78" name="テキスト ボックス 5">
            <a:extLst>
              <a:ext uri="{FF2B5EF4-FFF2-40B4-BE49-F238E27FC236}">
                <a16:creationId xmlns:a16="http://schemas.microsoft.com/office/drawing/2014/main" id="{E1FD924B-9007-4C55-8B89-1DAD31BBCCE7}"/>
              </a:ext>
            </a:extLst>
          </p:cNvPr>
          <p:cNvSpPr txBox="1"/>
          <p:nvPr/>
        </p:nvSpPr>
        <p:spPr>
          <a:xfrm>
            <a:off x="3385557" y="3606228"/>
            <a:ext cx="6226756" cy="83099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400" dirty="0"/>
              <a:t>生で提供する調理</a:t>
            </a:r>
            <a:r>
              <a:rPr kumimoji="1" lang="en-US" altLang="ja-JP" sz="2400" dirty="0"/>
              <a:t>  /  </a:t>
            </a:r>
            <a:r>
              <a:rPr kumimoji="1" lang="ja-JP" altLang="en-US" sz="2400" dirty="0"/>
              <a:t>加熱する調理</a:t>
            </a:r>
            <a:endParaRPr kumimoji="1" lang="en-US" altLang="ja-JP" sz="2400" dirty="0"/>
          </a:p>
          <a:p>
            <a:r>
              <a:rPr kumimoji="1" lang="ja-JP" altLang="en-US" sz="2400" dirty="0"/>
              <a:t>盛り付け  </a:t>
            </a:r>
            <a:r>
              <a:rPr kumimoji="1" lang="en-US" altLang="ja-JP" sz="2400" dirty="0"/>
              <a:t>/  </a:t>
            </a:r>
            <a:r>
              <a:rPr kumimoji="1" lang="ja-JP" altLang="en-US" sz="2400" dirty="0"/>
              <a:t>包装</a:t>
            </a:r>
          </a:p>
        </p:txBody>
      </p:sp>
      <p:sp>
        <p:nvSpPr>
          <p:cNvPr id="79" name="テキスト ボックス 6">
            <a:extLst>
              <a:ext uri="{FF2B5EF4-FFF2-40B4-BE49-F238E27FC236}">
                <a16:creationId xmlns:a16="http://schemas.microsoft.com/office/drawing/2014/main" id="{7E618E27-4045-4F8E-99F9-C1B606AF9670}"/>
              </a:ext>
            </a:extLst>
          </p:cNvPr>
          <p:cNvSpPr txBox="1"/>
          <p:nvPr/>
        </p:nvSpPr>
        <p:spPr>
          <a:xfrm>
            <a:off x="3385557" y="5993019"/>
            <a:ext cx="4363595" cy="4616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400" dirty="0"/>
              <a:t>洗い場  </a:t>
            </a:r>
            <a:r>
              <a:rPr kumimoji="1" lang="en-US" altLang="ja-JP" sz="2400" dirty="0"/>
              <a:t>/</a:t>
            </a:r>
            <a:r>
              <a:rPr kumimoji="1" lang="ja-JP" altLang="en-US" sz="2400"/>
              <a:t>  ゴミ出し</a:t>
            </a:r>
            <a:r>
              <a:rPr kumimoji="1" lang="en-US" altLang="ja-JP" sz="2400" dirty="0"/>
              <a:t> / </a:t>
            </a:r>
            <a:r>
              <a:rPr kumimoji="1" lang="ja-JP" altLang="en-US" sz="2400"/>
              <a:t>出荷</a:t>
            </a:r>
            <a:endParaRPr kumimoji="1" lang="ja-JP" altLang="en-US" sz="2400" dirty="0"/>
          </a:p>
        </p:txBody>
      </p:sp>
      <p:sp>
        <p:nvSpPr>
          <p:cNvPr id="80" name="テキスト ボックス 9">
            <a:extLst>
              <a:ext uri="{FF2B5EF4-FFF2-40B4-BE49-F238E27FC236}">
                <a16:creationId xmlns:a16="http://schemas.microsoft.com/office/drawing/2014/main" id="{EEE8648B-28B6-4E08-88CA-81FDBD55C711}"/>
              </a:ext>
            </a:extLst>
          </p:cNvPr>
          <p:cNvSpPr txBox="1"/>
          <p:nvPr/>
        </p:nvSpPr>
        <p:spPr>
          <a:xfrm>
            <a:off x="1185836" y="6771504"/>
            <a:ext cx="7708954" cy="4616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2400" dirty="0">
                <a:solidFill>
                  <a:srgbClr val="FF0000"/>
                </a:solidFill>
              </a:rPr>
              <a:t>清潔区域と汚染区域が交わらないようにしましょう</a:t>
            </a:r>
            <a:endParaRPr kumimoji="1"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44" name="角丸四角形 43">
            <a:extLst>
              <a:ext uri="{FF2B5EF4-FFF2-40B4-BE49-F238E27FC236}">
                <a16:creationId xmlns:a16="http://schemas.microsoft.com/office/drawing/2014/main" id="{6D1CF3E4-A8DB-4C47-9B9A-D9D2F5D63CD4}"/>
              </a:ext>
            </a:extLst>
          </p:cNvPr>
          <p:cNvSpPr/>
          <p:nvPr/>
        </p:nvSpPr>
        <p:spPr>
          <a:xfrm>
            <a:off x="962944" y="2383933"/>
            <a:ext cx="1970080" cy="6378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D22D804-23EE-B641-B294-D2C575165CB9}"/>
              </a:ext>
            </a:extLst>
          </p:cNvPr>
          <p:cNvSpPr txBox="1"/>
          <p:nvPr/>
        </p:nvSpPr>
        <p:spPr>
          <a:xfrm>
            <a:off x="928054" y="2472795"/>
            <a:ext cx="2249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準清潔区域</a:t>
            </a:r>
          </a:p>
        </p:txBody>
      </p:sp>
      <p:sp>
        <p:nvSpPr>
          <p:cNvPr id="46" name="角丸四角形 45">
            <a:extLst>
              <a:ext uri="{FF2B5EF4-FFF2-40B4-BE49-F238E27FC236}">
                <a16:creationId xmlns:a16="http://schemas.microsoft.com/office/drawing/2014/main" id="{B01551A5-8AC0-D54A-92B8-84AB85D36AAF}"/>
              </a:ext>
            </a:extLst>
          </p:cNvPr>
          <p:cNvSpPr/>
          <p:nvPr/>
        </p:nvSpPr>
        <p:spPr>
          <a:xfrm>
            <a:off x="962944" y="4748769"/>
            <a:ext cx="1970080" cy="6378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320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6F1A2E2-D2A0-0A40-9EAC-26BB869C8437}"/>
              </a:ext>
            </a:extLst>
          </p:cNvPr>
          <p:cNvSpPr txBox="1"/>
          <p:nvPr/>
        </p:nvSpPr>
        <p:spPr>
          <a:xfrm>
            <a:off x="968163" y="4833631"/>
            <a:ext cx="216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準清潔区域</a:t>
            </a:r>
          </a:p>
        </p:txBody>
      </p:sp>
      <p:sp>
        <p:nvSpPr>
          <p:cNvPr id="48" name="テキスト ボックス 5">
            <a:extLst>
              <a:ext uri="{FF2B5EF4-FFF2-40B4-BE49-F238E27FC236}">
                <a16:creationId xmlns:a16="http://schemas.microsoft.com/office/drawing/2014/main" id="{F7169394-500F-4482-B59C-C6ED29EEEB53}"/>
              </a:ext>
            </a:extLst>
          </p:cNvPr>
          <p:cNvSpPr txBox="1"/>
          <p:nvPr/>
        </p:nvSpPr>
        <p:spPr>
          <a:xfrm>
            <a:off x="3385557" y="4978041"/>
            <a:ext cx="4658426" cy="4616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400" dirty="0"/>
              <a:t>配膳  </a:t>
            </a:r>
            <a:r>
              <a:rPr kumimoji="1" lang="en-US" altLang="ja-JP" sz="2400" dirty="0"/>
              <a:t>/  </a:t>
            </a:r>
            <a:r>
              <a:rPr kumimoji="1" lang="ja-JP" altLang="en-US" sz="2400" dirty="0"/>
              <a:t>販売商品の袋詰め</a:t>
            </a:r>
            <a:endParaRPr kumimoji="1" lang="en-US" altLang="ja-JP" sz="2400" dirty="0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2EA12466-D7FD-3447-BE52-A9BD19A0C648}"/>
              </a:ext>
            </a:extLst>
          </p:cNvPr>
          <p:cNvSpPr/>
          <p:nvPr/>
        </p:nvSpPr>
        <p:spPr>
          <a:xfrm>
            <a:off x="794" y="331161"/>
            <a:ext cx="10079037" cy="573026"/>
          </a:xfrm>
          <a:prstGeom prst="rect">
            <a:avLst/>
          </a:prstGeom>
          <a:solidFill>
            <a:srgbClr val="385723">
              <a:alpha val="7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AA8A4AE1-6638-294C-AB15-B6B5880D1911}"/>
              </a:ext>
            </a:extLst>
          </p:cNvPr>
          <p:cNvSpPr/>
          <p:nvPr/>
        </p:nvSpPr>
        <p:spPr>
          <a:xfrm>
            <a:off x="474663" y="346807"/>
            <a:ext cx="66848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  <a:latin typeface="+mn-ea"/>
              </a:rPr>
              <a:t>7.</a:t>
            </a:r>
            <a:r>
              <a:rPr kumimoji="1" lang="ja-JP" altLang="en-US" sz="2800" dirty="0">
                <a:solidFill>
                  <a:schemeClr val="bg1"/>
                </a:solidFill>
                <a:latin typeface="+mn-ea"/>
              </a:rPr>
              <a:t>「清潔区域」意識していますか？ 　　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712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2E1523D1-BD80-7D49-AE5E-845DEB6D5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1</a:t>
            </a:r>
            <a:endParaRPr kumimoji="1" lang="ja-JP" altLang="en-US"/>
          </a:p>
        </p:txBody>
      </p:sp>
      <p:pic>
        <p:nvPicPr>
          <p:cNvPr id="3" name="図 2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A97AC1B6-AF9C-4A41-9F83-BBE4889FB9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6"/>
          <a:stretch/>
        </p:blipFill>
        <p:spPr>
          <a:xfrm>
            <a:off x="556466" y="530520"/>
            <a:ext cx="8915015" cy="6539975"/>
          </a:xfrm>
          <a:prstGeom prst="rect">
            <a:avLst/>
          </a:prstGeom>
        </p:spPr>
      </p:pic>
      <p:sp>
        <p:nvSpPr>
          <p:cNvPr id="4" name="テキスト ボックス 9">
            <a:extLst>
              <a:ext uri="{FF2B5EF4-FFF2-40B4-BE49-F238E27FC236}">
                <a16:creationId xmlns:a16="http://schemas.microsoft.com/office/drawing/2014/main" id="{12ABCB42-25CD-0A4B-A1E8-664FD5FDDCFB}"/>
              </a:ext>
            </a:extLst>
          </p:cNvPr>
          <p:cNvSpPr txBox="1"/>
          <p:nvPr/>
        </p:nvSpPr>
        <p:spPr>
          <a:xfrm>
            <a:off x="-47540" y="530520"/>
            <a:ext cx="8574853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2800">
                <a:solidFill>
                  <a:srgbClr val="FF0000"/>
                </a:solidFill>
              </a:rPr>
              <a:t>店舗一例：清潔区域と汚染区域が交わらない</a:t>
            </a:r>
            <a:endParaRPr kumimoji="1" lang="en-US" altLang="ja-JP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27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文字と写真のスクリーンショット&#10;&#10;自動的に生成された説明">
            <a:extLst>
              <a:ext uri="{FF2B5EF4-FFF2-40B4-BE49-F238E27FC236}">
                <a16:creationId xmlns:a16="http://schemas.microsoft.com/office/drawing/2014/main" id="{AC4CB2A8-7DB1-5A4D-8303-A360DAA969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233" y="1297474"/>
            <a:ext cx="8295752" cy="374839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CEBD50F-D620-894C-BE3C-CDA7BC147011}"/>
              </a:ext>
            </a:extLst>
          </p:cNvPr>
          <p:cNvSpPr txBox="1"/>
          <p:nvPr/>
        </p:nvSpPr>
        <p:spPr>
          <a:xfrm>
            <a:off x="1167063" y="5369683"/>
            <a:ext cx="6796335" cy="461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生で提供するものは  冷蔵庫の上段管理にする</a:t>
            </a:r>
            <a:endParaRPr kumimoji="1" lang="en-US" altLang="ja-JP" sz="2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1B394D9-97C2-4061-869E-61DFEC2F40DC}"/>
              </a:ext>
            </a:extLst>
          </p:cNvPr>
          <p:cNvSpPr txBox="1"/>
          <p:nvPr/>
        </p:nvSpPr>
        <p:spPr>
          <a:xfrm>
            <a:off x="1167064" y="5899860"/>
            <a:ext cx="6796335" cy="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          例）サラダ、果物など「火」を通さないモノ</a:t>
            </a:r>
            <a:endParaRPr kumimoji="1" lang="en-US" altLang="ja-JP" sz="2000" dirty="0"/>
          </a:p>
          <a:p>
            <a:r>
              <a:rPr kumimoji="1" lang="ja-JP" altLang="en-US" sz="2000" dirty="0"/>
              <a:t>　　           刺身、豆腐、ポテトサラダなど調理済みのモノ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434FA800-E1C3-B84B-A8E3-CC955F743B75}"/>
              </a:ext>
            </a:extLst>
          </p:cNvPr>
          <p:cNvSpPr/>
          <p:nvPr/>
        </p:nvSpPr>
        <p:spPr>
          <a:xfrm>
            <a:off x="794" y="331161"/>
            <a:ext cx="10079037" cy="573026"/>
          </a:xfrm>
          <a:prstGeom prst="rect">
            <a:avLst/>
          </a:prstGeom>
          <a:solidFill>
            <a:srgbClr val="385723">
              <a:alpha val="7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0B8D8E5-C912-814B-8A1A-91410B812170}"/>
              </a:ext>
            </a:extLst>
          </p:cNvPr>
          <p:cNvSpPr/>
          <p:nvPr/>
        </p:nvSpPr>
        <p:spPr>
          <a:xfrm>
            <a:off x="492919" y="407948"/>
            <a:ext cx="3611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+mn-ea"/>
              </a:rPr>
              <a:t>８</a:t>
            </a:r>
            <a:r>
              <a:rPr kumimoji="1" lang="en-US" altLang="ja-JP" sz="2800" dirty="0">
                <a:solidFill>
                  <a:schemeClr val="bg1"/>
                </a:solidFill>
                <a:latin typeface="+mn-ea"/>
              </a:rPr>
              <a:t>. </a:t>
            </a:r>
            <a:r>
              <a:rPr kumimoji="1" lang="ja-JP" altLang="en-US" sz="2800" dirty="0">
                <a:solidFill>
                  <a:schemeClr val="bg1"/>
                </a:solidFill>
                <a:latin typeface="+mn-ea"/>
              </a:rPr>
              <a:t>食材の保管方法　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686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97DD8E8-2B1D-4BA9-BEBE-6DD5A7BFCD64}"/>
              </a:ext>
            </a:extLst>
          </p:cNvPr>
          <p:cNvSpPr txBox="1"/>
          <p:nvPr/>
        </p:nvSpPr>
        <p:spPr>
          <a:xfrm>
            <a:off x="1046641" y="519010"/>
            <a:ext cx="7951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/>
              <a:t>小規模 一般飲食店事業者向け</a:t>
            </a:r>
            <a:endParaRPr lang="en-US" altLang="ja-JP" sz="20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682327C-033E-8642-928F-A9DAF7901C00}"/>
              </a:ext>
            </a:extLst>
          </p:cNvPr>
          <p:cNvSpPr txBox="1"/>
          <p:nvPr/>
        </p:nvSpPr>
        <p:spPr>
          <a:xfrm>
            <a:off x="1046641" y="6724933"/>
            <a:ext cx="7951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/>
              <a:t>一般社団法人 </a:t>
            </a:r>
            <a:r>
              <a:rPr lang="ja-JP" altLang="en-US" sz="2800" dirty="0"/>
              <a:t>改善整理コンサルタント協会</a:t>
            </a:r>
            <a:endParaRPr lang="en-US" altLang="ja-JP" sz="5400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99FA8CC-B778-1845-9504-5AC6683736A3}"/>
              </a:ext>
            </a:extLst>
          </p:cNvPr>
          <p:cNvSpPr/>
          <p:nvPr/>
        </p:nvSpPr>
        <p:spPr>
          <a:xfrm>
            <a:off x="0" y="2648284"/>
            <a:ext cx="10079038" cy="400944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2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CAFBBB7-D29C-B44B-B7A1-79156EA7107C}"/>
              </a:ext>
            </a:extLst>
          </p:cNvPr>
          <p:cNvSpPr/>
          <p:nvPr/>
        </p:nvSpPr>
        <p:spPr>
          <a:xfrm>
            <a:off x="0" y="1280042"/>
            <a:ext cx="10079038" cy="143544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食事の入った様々な料理&#10;&#10;自動的に生成された説明">
            <a:extLst>
              <a:ext uri="{FF2B5EF4-FFF2-40B4-BE49-F238E27FC236}">
                <a16:creationId xmlns:a16="http://schemas.microsoft.com/office/drawing/2014/main" id="{F508F18C-F7F6-46C2-91ED-8983B8A79B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8429" y="3167310"/>
            <a:ext cx="4602179" cy="306812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2DEB3BA-3B5C-5A4E-AF14-7CEFA44E6072}"/>
              </a:ext>
            </a:extLst>
          </p:cNvPr>
          <p:cNvSpPr txBox="1"/>
          <p:nvPr/>
        </p:nvSpPr>
        <p:spPr>
          <a:xfrm>
            <a:off x="769297" y="1452608"/>
            <a:ext cx="8561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HACCP</a:t>
            </a:r>
            <a:r>
              <a:rPr lang="ja-JP" altLang="en-US" sz="4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の考え方に沿った片づけ方</a:t>
            </a:r>
            <a:endParaRPr lang="en-US" altLang="ja-JP" sz="4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6432DBF-4B9B-204D-816F-61D94978B6B5}"/>
              </a:ext>
            </a:extLst>
          </p:cNvPr>
          <p:cNvSpPr txBox="1"/>
          <p:nvPr/>
        </p:nvSpPr>
        <p:spPr>
          <a:xfrm>
            <a:off x="523237" y="2063509"/>
            <a:ext cx="9034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あなたのお店</a:t>
            </a:r>
            <a:r>
              <a:rPr lang="ja-JP" altLang="en-US" sz="3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 清潔に</a:t>
            </a:r>
            <a:r>
              <a:rPr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変える手引書</a:t>
            </a:r>
            <a:endParaRPr lang="en-US" altLang="ja-JP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0105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ーブル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88C1F332-B448-4FFF-BF0A-AE8E47118C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44" y="2095029"/>
            <a:ext cx="8439695" cy="374316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1C6D34C-63AB-451D-937E-2CE46AF6DFFD}"/>
              </a:ext>
            </a:extLst>
          </p:cNvPr>
          <p:cNvSpPr txBox="1"/>
          <p:nvPr/>
        </p:nvSpPr>
        <p:spPr>
          <a:xfrm>
            <a:off x="5268901" y="1083578"/>
            <a:ext cx="3898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・材料の箱を置かない</a:t>
            </a:r>
            <a:endParaRPr kumimoji="1" lang="en-US" altLang="ja-JP" sz="2800" dirty="0"/>
          </a:p>
          <a:p>
            <a:r>
              <a:rPr kumimoji="1" lang="ja-JP" altLang="en-US" sz="2800" dirty="0"/>
              <a:t>・交差汚染</a:t>
            </a:r>
            <a:r>
              <a:rPr kumimoji="1" lang="en-US" altLang="ja-JP" sz="1200" dirty="0"/>
              <a:t>(※)</a:t>
            </a:r>
            <a:r>
              <a:rPr kumimoji="1" lang="ja-JP" altLang="en-US" sz="2800" dirty="0"/>
              <a:t>をしない</a:t>
            </a:r>
            <a:endParaRPr kumimoji="1" lang="en-US" altLang="ja-JP" sz="28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47C9E79-5ACF-411D-AF60-CB35D1EACFD6}"/>
              </a:ext>
            </a:extLst>
          </p:cNvPr>
          <p:cNvSpPr txBox="1"/>
          <p:nvPr/>
        </p:nvSpPr>
        <p:spPr>
          <a:xfrm>
            <a:off x="2497476" y="6455339"/>
            <a:ext cx="5067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/>
              <a:t>受入場所を確保しましょう</a:t>
            </a:r>
            <a:endParaRPr kumimoji="1" lang="ja-JP" altLang="en-US" sz="32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EA36E54-7ACE-D44B-BD02-FDB509CE47B7}"/>
              </a:ext>
            </a:extLst>
          </p:cNvPr>
          <p:cNvSpPr txBox="1"/>
          <p:nvPr/>
        </p:nvSpPr>
        <p:spPr>
          <a:xfrm>
            <a:off x="669992" y="1083578"/>
            <a:ext cx="4190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・段ボール、トロ箱を</a:t>
            </a:r>
            <a:endParaRPr kumimoji="1" lang="en-US" altLang="ja-JP" sz="2800" dirty="0"/>
          </a:p>
          <a:p>
            <a:r>
              <a:rPr kumimoji="1" lang="ja-JP" altLang="en-US" sz="2800" dirty="0"/>
              <a:t>　　　調理台に置かない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7E50EE8-6BF7-4487-82C4-DC2BABF4199D}"/>
              </a:ext>
            </a:extLst>
          </p:cNvPr>
          <p:cNvSpPr txBox="1"/>
          <p:nvPr/>
        </p:nvSpPr>
        <p:spPr>
          <a:xfrm>
            <a:off x="5040314" y="5834378"/>
            <a:ext cx="4899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+mn-ea"/>
              </a:rPr>
              <a:t>※</a:t>
            </a:r>
            <a:r>
              <a:rPr kumimoji="1" lang="ja-JP" altLang="en-US" sz="1600" dirty="0">
                <a:latin typeface="+mn-ea"/>
              </a:rPr>
              <a:t>交差汚染：汚染している可能性のあるものが</a:t>
            </a:r>
            <a:br>
              <a:rPr kumimoji="1" lang="en-US" altLang="ja-JP" sz="1600" dirty="0">
                <a:latin typeface="+mn-ea"/>
              </a:rPr>
            </a:br>
            <a:r>
              <a:rPr kumimoji="1" lang="ja-JP" altLang="en-US" sz="1600" dirty="0">
                <a:latin typeface="+mn-ea"/>
              </a:rPr>
              <a:t>　清潔ゾーンと交差すること</a:t>
            </a:r>
          </a:p>
        </p:txBody>
      </p:sp>
    </p:spTree>
    <p:extLst>
      <p:ext uri="{BB962C8B-B14F-4D97-AF65-F5344CB8AC3E}">
        <p14:creationId xmlns:p14="http://schemas.microsoft.com/office/powerpoint/2010/main" val="20424128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12488DD-A935-404C-8296-E18A5C1E86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459" y="1768990"/>
            <a:ext cx="3991424" cy="456595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7196372-9651-448E-B5D7-79B2B162B63E}"/>
              </a:ext>
            </a:extLst>
          </p:cNvPr>
          <p:cNvSpPr txBox="1"/>
          <p:nvPr/>
        </p:nvSpPr>
        <p:spPr>
          <a:xfrm>
            <a:off x="2270122" y="775427"/>
            <a:ext cx="5612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あなたのお店は どうですか？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3D65D81-A38C-3245-9750-F52F81CB2FB4}"/>
              </a:ext>
            </a:extLst>
          </p:cNvPr>
          <p:cNvSpPr txBox="1"/>
          <p:nvPr/>
        </p:nvSpPr>
        <p:spPr>
          <a:xfrm>
            <a:off x="4465929" y="1974474"/>
            <a:ext cx="51463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・調味料の開封日・使用期限を記入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・種類ごとに保存場所を分ける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・運搬されてきた箱を使わない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・食材は保管容器に移す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・先入れ先出し管理</a:t>
            </a:r>
            <a:endParaRPr kumimoji="1" lang="en-US" altLang="ja-JP" sz="2400" dirty="0"/>
          </a:p>
          <a:p>
            <a:r>
              <a:rPr kumimoji="1" lang="ja-JP" altLang="en-US" sz="2400" dirty="0"/>
              <a:t>　</a:t>
            </a:r>
            <a:r>
              <a:rPr kumimoji="1" lang="en-US" altLang="ja-JP" sz="2400" dirty="0"/>
              <a:t>(</a:t>
            </a:r>
            <a:r>
              <a:rPr kumimoji="1" lang="ja-JP" altLang="en-US" sz="2400" dirty="0"/>
              <a:t>賞味期限の早いものから使う</a:t>
            </a:r>
            <a:r>
              <a:rPr kumimoji="1" lang="en-US" altLang="ja-JP" sz="2400" dirty="0"/>
              <a:t>)</a:t>
            </a:r>
          </a:p>
          <a:p>
            <a:endParaRPr kumimoji="1" lang="ja-JP" altLang="en-US" sz="2400" dirty="0"/>
          </a:p>
        </p:txBody>
      </p:sp>
      <p:sp>
        <p:nvSpPr>
          <p:cNvPr id="12" name="フッター プレースホルダー 13">
            <a:extLst>
              <a:ext uri="{FF2B5EF4-FFF2-40B4-BE49-F238E27FC236}">
                <a16:creationId xmlns:a16="http://schemas.microsoft.com/office/drawing/2014/main" id="{88BA73BD-03CE-D149-8C64-37A6D1466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01249" y="7121843"/>
            <a:ext cx="1798082" cy="402482"/>
          </a:xfrm>
        </p:spPr>
        <p:txBody>
          <a:bodyPr/>
          <a:lstStyle/>
          <a:p>
            <a:r>
              <a:rPr kumimoji="1"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</a:t>
            </a:r>
            <a:endParaRPr kumimoji="1" lang="ja-JP" altLang="en-US" sz="9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7441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 descr="フライパン が含まれている画像&#10;&#10;自動的に生成された説明">
            <a:extLst>
              <a:ext uri="{FF2B5EF4-FFF2-40B4-BE49-F238E27FC236}">
                <a16:creationId xmlns:a16="http://schemas.microsoft.com/office/drawing/2014/main" id="{9BBD0B07-E7BB-EF4A-B8B1-2AB7397827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8333" y="2301981"/>
            <a:ext cx="1987268" cy="1121024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7165509-2890-1346-93B8-8CAA95DAFFC4}"/>
              </a:ext>
            </a:extLst>
          </p:cNvPr>
          <p:cNvSpPr txBox="1"/>
          <p:nvPr/>
        </p:nvSpPr>
        <p:spPr>
          <a:xfrm>
            <a:off x="618192" y="1705671"/>
            <a:ext cx="3256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床面６０</a:t>
            </a:r>
            <a:r>
              <a:rPr kumimoji="1" lang="en-US" altLang="ja-JP" dirty="0"/>
              <a:t>cm</a:t>
            </a:r>
            <a:r>
              <a:rPr kumimoji="1" lang="ja-JP" altLang="en-US"/>
              <a:t>以上の高さにする</a:t>
            </a:r>
            <a:endParaRPr kumimoji="1" lang="en-US" altLang="ja-JP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396757C-4EB5-654A-BCCC-143ABE1E5AF4}"/>
              </a:ext>
            </a:extLst>
          </p:cNvPr>
          <p:cNvSpPr txBox="1"/>
          <p:nvPr/>
        </p:nvSpPr>
        <p:spPr>
          <a:xfrm>
            <a:off x="3533250" y="3935100"/>
            <a:ext cx="2736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食器 器具の保管場所に扉がある</a:t>
            </a:r>
            <a:endParaRPr kumimoji="1" lang="en-US" altLang="ja-JP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2CD0B45-4C16-E942-A2E3-C1D497AEA027}"/>
              </a:ext>
            </a:extLst>
          </p:cNvPr>
          <p:cNvSpPr txBox="1"/>
          <p:nvPr/>
        </p:nvSpPr>
        <p:spPr>
          <a:xfrm>
            <a:off x="717309" y="3961928"/>
            <a:ext cx="2324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跳ね水による</a:t>
            </a:r>
            <a:r>
              <a:rPr kumimoji="1" lang="ja-JP" altLang="en-US"/>
              <a:t>汚染を</a:t>
            </a:r>
            <a:endParaRPr kumimoji="1" lang="en-US" altLang="ja-JP" dirty="0"/>
          </a:p>
          <a:p>
            <a:r>
              <a:rPr kumimoji="1" lang="ja-JP" altLang="en-US"/>
              <a:t>確実</a:t>
            </a:r>
            <a:r>
              <a:rPr kumimoji="1" lang="ja-JP" altLang="en-US" dirty="0"/>
              <a:t>に防止</a:t>
            </a:r>
            <a:endParaRPr kumimoji="1" lang="en-US" altLang="ja-JP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B0C7825-EDAE-5145-92BA-C6E58349A443}"/>
              </a:ext>
            </a:extLst>
          </p:cNvPr>
          <p:cNvSpPr txBox="1"/>
          <p:nvPr/>
        </p:nvSpPr>
        <p:spPr>
          <a:xfrm>
            <a:off x="4414149" y="1705671"/>
            <a:ext cx="1558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逆さに向ける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EA110F1-5CA4-E441-9566-EA9CD9DD4873}"/>
              </a:ext>
            </a:extLst>
          </p:cNvPr>
          <p:cNvSpPr txBox="1"/>
          <p:nvPr/>
        </p:nvSpPr>
        <p:spPr>
          <a:xfrm>
            <a:off x="6772724" y="1705671"/>
            <a:ext cx="227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色分け・立てて乾燥</a:t>
            </a:r>
            <a:endParaRPr kumimoji="1" lang="en-US" altLang="ja-JP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63D74CF-5D81-E94D-95E3-B98C1F97E135}"/>
              </a:ext>
            </a:extLst>
          </p:cNvPr>
          <p:cNvSpPr txBox="1"/>
          <p:nvPr/>
        </p:nvSpPr>
        <p:spPr>
          <a:xfrm>
            <a:off x="6622787" y="3932503"/>
            <a:ext cx="24229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扉付き収納庫</a:t>
            </a:r>
            <a:endParaRPr kumimoji="1" lang="en-US" altLang="ja-JP" dirty="0"/>
          </a:p>
          <a:p>
            <a:r>
              <a:rPr kumimoji="1" lang="ja-JP" altLang="en-US" sz="1600"/>
              <a:t>用途別にケースを分ける</a:t>
            </a:r>
            <a:endParaRPr kumimoji="1" lang="en-US" altLang="ja-JP" dirty="0"/>
          </a:p>
        </p:txBody>
      </p:sp>
      <p:pic>
        <p:nvPicPr>
          <p:cNvPr id="34" name="図 33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27311019-607E-3946-BD10-57C113D954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7275" y="4743419"/>
            <a:ext cx="2350849" cy="2030360"/>
          </a:xfrm>
          <a:prstGeom prst="rect">
            <a:avLst/>
          </a:prstGeom>
        </p:spPr>
      </p:pic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5D9CE5A5-6329-814F-B6D1-57D00D665910}"/>
              </a:ext>
            </a:extLst>
          </p:cNvPr>
          <p:cNvGrpSpPr/>
          <p:nvPr/>
        </p:nvGrpSpPr>
        <p:grpSpPr>
          <a:xfrm>
            <a:off x="954584" y="2411354"/>
            <a:ext cx="2187788" cy="1123986"/>
            <a:chOff x="332867" y="1244467"/>
            <a:chExt cx="1742102" cy="112398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2" name="円柱 141">
              <a:extLst>
                <a:ext uri="{FF2B5EF4-FFF2-40B4-BE49-F238E27FC236}">
                  <a16:creationId xmlns:a16="http://schemas.microsoft.com/office/drawing/2014/main" id="{DE01F6DB-D140-8348-9037-2B2095AD62FA}"/>
                </a:ext>
              </a:extLst>
            </p:cNvPr>
            <p:cNvSpPr/>
            <p:nvPr/>
          </p:nvSpPr>
          <p:spPr>
            <a:xfrm>
              <a:off x="826285" y="1366939"/>
              <a:ext cx="45719" cy="775736"/>
            </a:xfrm>
            <a:prstGeom prst="can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円柱 35">
              <a:extLst>
                <a:ext uri="{FF2B5EF4-FFF2-40B4-BE49-F238E27FC236}">
                  <a16:creationId xmlns:a16="http://schemas.microsoft.com/office/drawing/2014/main" id="{352C9005-FB70-F949-8622-3F9245B917A9}"/>
                </a:ext>
              </a:extLst>
            </p:cNvPr>
            <p:cNvSpPr/>
            <p:nvPr/>
          </p:nvSpPr>
          <p:spPr>
            <a:xfrm>
              <a:off x="1610863" y="1592717"/>
              <a:ext cx="45719" cy="775736"/>
            </a:xfrm>
            <a:prstGeom prst="can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円柱 139">
              <a:extLst>
                <a:ext uri="{FF2B5EF4-FFF2-40B4-BE49-F238E27FC236}">
                  <a16:creationId xmlns:a16="http://schemas.microsoft.com/office/drawing/2014/main" id="{6B6AA10A-AFD3-C74C-941B-1773602F4AB4}"/>
                </a:ext>
              </a:extLst>
            </p:cNvPr>
            <p:cNvSpPr/>
            <p:nvPr/>
          </p:nvSpPr>
          <p:spPr>
            <a:xfrm>
              <a:off x="612702" y="1592717"/>
              <a:ext cx="45719" cy="775736"/>
            </a:xfrm>
            <a:prstGeom prst="can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円柱 140">
              <a:extLst>
                <a:ext uri="{FF2B5EF4-FFF2-40B4-BE49-F238E27FC236}">
                  <a16:creationId xmlns:a16="http://schemas.microsoft.com/office/drawing/2014/main" id="{039D24A1-A7E4-F34B-A83D-A2545D083E34}"/>
                </a:ext>
              </a:extLst>
            </p:cNvPr>
            <p:cNvSpPr/>
            <p:nvPr/>
          </p:nvSpPr>
          <p:spPr>
            <a:xfrm>
              <a:off x="1836641" y="1366939"/>
              <a:ext cx="45719" cy="775736"/>
            </a:xfrm>
            <a:prstGeom prst="can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平行四辺形 25">
              <a:extLst>
                <a:ext uri="{FF2B5EF4-FFF2-40B4-BE49-F238E27FC236}">
                  <a16:creationId xmlns:a16="http://schemas.microsoft.com/office/drawing/2014/main" id="{FF231F06-5DA6-534C-BD8B-38CFED76C250}"/>
                </a:ext>
              </a:extLst>
            </p:cNvPr>
            <p:cNvSpPr/>
            <p:nvPr/>
          </p:nvSpPr>
          <p:spPr>
            <a:xfrm>
              <a:off x="332867" y="1244467"/>
              <a:ext cx="1742102" cy="406718"/>
            </a:xfrm>
            <a:prstGeom prst="parallelogram">
              <a:avLst>
                <a:gd name="adj" fmla="val 96577"/>
              </a:avLst>
            </a:prstGeom>
            <a:grpFill/>
            <a:ln cap="rnd">
              <a:solidFill>
                <a:schemeClr val="accent4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4" name="図 43">
            <a:extLst>
              <a:ext uri="{FF2B5EF4-FFF2-40B4-BE49-F238E27FC236}">
                <a16:creationId xmlns:a16="http://schemas.microsoft.com/office/drawing/2014/main" id="{5CE6E86D-5F4C-0F46-91DA-59B7E1C962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890" y="2177295"/>
            <a:ext cx="593193" cy="593193"/>
          </a:xfrm>
          <a:prstGeom prst="rect">
            <a:avLst/>
          </a:prstGeom>
        </p:spPr>
      </p:pic>
      <p:pic>
        <p:nvPicPr>
          <p:cNvPr id="144" name="図 143">
            <a:extLst>
              <a:ext uri="{FF2B5EF4-FFF2-40B4-BE49-F238E27FC236}">
                <a16:creationId xmlns:a16="http://schemas.microsoft.com/office/drawing/2014/main" id="{0FD357F0-DB33-644A-85FA-CC1FF4EC27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373" y="2196111"/>
            <a:ext cx="593193" cy="593193"/>
          </a:xfrm>
          <a:prstGeom prst="rect">
            <a:avLst/>
          </a:prstGeom>
        </p:spPr>
      </p:pic>
      <p:pic>
        <p:nvPicPr>
          <p:cNvPr id="145" name="図 144">
            <a:extLst>
              <a:ext uri="{FF2B5EF4-FFF2-40B4-BE49-F238E27FC236}">
                <a16:creationId xmlns:a16="http://schemas.microsoft.com/office/drawing/2014/main" id="{B0B4E78A-170B-D54E-84E9-189C9D931C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284" y="2347188"/>
            <a:ext cx="593193" cy="593193"/>
          </a:xfrm>
          <a:prstGeom prst="rect">
            <a:avLst/>
          </a:prstGeom>
        </p:spPr>
      </p:pic>
      <p:pic>
        <p:nvPicPr>
          <p:cNvPr id="146" name="図 145">
            <a:extLst>
              <a:ext uri="{FF2B5EF4-FFF2-40B4-BE49-F238E27FC236}">
                <a16:creationId xmlns:a16="http://schemas.microsoft.com/office/drawing/2014/main" id="{8C5E0BF5-E350-8342-958B-334E7176AF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131" y="2354459"/>
            <a:ext cx="593193" cy="593193"/>
          </a:xfrm>
          <a:prstGeom prst="rect">
            <a:avLst/>
          </a:prstGeom>
        </p:spPr>
      </p:pic>
      <p:pic>
        <p:nvPicPr>
          <p:cNvPr id="147" name="図 146">
            <a:extLst>
              <a:ext uri="{FF2B5EF4-FFF2-40B4-BE49-F238E27FC236}">
                <a16:creationId xmlns:a16="http://schemas.microsoft.com/office/drawing/2014/main" id="{CBAD5047-79D9-344C-B787-CD39C02F417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494" y="2202622"/>
            <a:ext cx="576793" cy="577717"/>
          </a:xfrm>
          <a:prstGeom prst="rect">
            <a:avLst/>
          </a:prstGeom>
        </p:spPr>
      </p:pic>
      <p:pic>
        <p:nvPicPr>
          <p:cNvPr id="148" name="図 147">
            <a:extLst>
              <a:ext uri="{FF2B5EF4-FFF2-40B4-BE49-F238E27FC236}">
                <a16:creationId xmlns:a16="http://schemas.microsoft.com/office/drawing/2014/main" id="{982230D5-FFDC-D74A-9E44-9818FA1AABC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2014" y="2202622"/>
            <a:ext cx="576793" cy="577717"/>
          </a:xfrm>
          <a:prstGeom prst="rect">
            <a:avLst/>
          </a:prstGeom>
        </p:spPr>
      </p:pic>
      <p:pic>
        <p:nvPicPr>
          <p:cNvPr id="143" name="図 142">
            <a:extLst>
              <a:ext uri="{FF2B5EF4-FFF2-40B4-BE49-F238E27FC236}">
                <a16:creationId xmlns:a16="http://schemas.microsoft.com/office/drawing/2014/main" id="{04DFF526-4BA7-9748-A42E-CE660D7F839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8162" y="2371265"/>
            <a:ext cx="576793" cy="577717"/>
          </a:xfrm>
          <a:prstGeom prst="rect">
            <a:avLst/>
          </a:prstGeom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3044A6C8-04F6-B54E-96CC-AFE801A49D35}"/>
              </a:ext>
            </a:extLst>
          </p:cNvPr>
          <p:cNvGrpSpPr/>
          <p:nvPr/>
        </p:nvGrpSpPr>
        <p:grpSpPr>
          <a:xfrm>
            <a:off x="729549" y="4852256"/>
            <a:ext cx="2187788" cy="1852801"/>
            <a:chOff x="2921251" y="3275255"/>
            <a:chExt cx="1910798" cy="1498145"/>
          </a:xfrm>
        </p:grpSpPr>
        <p:sp>
          <p:nvSpPr>
            <p:cNvPr id="12" name="直方体 11">
              <a:extLst>
                <a:ext uri="{FF2B5EF4-FFF2-40B4-BE49-F238E27FC236}">
                  <a16:creationId xmlns:a16="http://schemas.microsoft.com/office/drawing/2014/main" id="{6152A82E-2AD6-CE43-AFF4-95D1C71EBE81}"/>
                </a:ext>
              </a:extLst>
            </p:cNvPr>
            <p:cNvSpPr/>
            <p:nvPr/>
          </p:nvSpPr>
          <p:spPr>
            <a:xfrm>
              <a:off x="2966467" y="3275255"/>
              <a:ext cx="1857513" cy="1498145"/>
            </a:xfrm>
            <a:prstGeom prst="cube">
              <a:avLst>
                <a:gd name="adj" fmla="val 16035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08B5923B-9B21-1948-A85F-AEA545531576}"/>
                </a:ext>
              </a:extLst>
            </p:cNvPr>
            <p:cNvGrpSpPr/>
            <p:nvPr/>
          </p:nvGrpSpPr>
          <p:grpSpPr>
            <a:xfrm>
              <a:off x="2921251" y="3515391"/>
              <a:ext cx="1910798" cy="1258006"/>
              <a:chOff x="5715613" y="3544062"/>
              <a:chExt cx="2832895" cy="1698499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21DC9523-46D0-1E4C-8383-465799EAFBF5}"/>
                  </a:ext>
                </a:extLst>
              </p:cNvPr>
              <p:cNvSpPr/>
              <p:nvPr/>
            </p:nvSpPr>
            <p:spPr>
              <a:xfrm>
                <a:off x="5787052" y="3544062"/>
                <a:ext cx="2378075" cy="16984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82D2A9E0-870C-E345-8A1A-18DD7D73B6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591928">
                <a:off x="7262164" y="3663036"/>
                <a:ext cx="1286344" cy="1282168"/>
              </a:xfrm>
              <a:prstGeom prst="rect">
                <a:avLst/>
              </a:prstGeom>
            </p:spPr>
          </p:pic>
          <p:pic>
            <p:nvPicPr>
              <p:cNvPr id="71" name="図 70">
                <a:extLst>
                  <a:ext uri="{FF2B5EF4-FFF2-40B4-BE49-F238E27FC236}">
                    <a16:creationId xmlns:a16="http://schemas.microsoft.com/office/drawing/2014/main" id="{071AC845-55BF-9548-9676-AFA1477087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591928">
                <a:off x="6956670" y="3663037"/>
                <a:ext cx="1286344" cy="1282168"/>
              </a:xfrm>
              <a:prstGeom prst="rect">
                <a:avLst/>
              </a:prstGeom>
            </p:spPr>
          </p:pic>
          <p:pic>
            <p:nvPicPr>
              <p:cNvPr id="72" name="図 71">
                <a:extLst>
                  <a:ext uri="{FF2B5EF4-FFF2-40B4-BE49-F238E27FC236}">
                    <a16:creationId xmlns:a16="http://schemas.microsoft.com/office/drawing/2014/main" id="{39299CDB-904E-9143-B228-23DCEA406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591928">
                <a:off x="6662030" y="3663037"/>
                <a:ext cx="1286344" cy="1282168"/>
              </a:xfrm>
              <a:prstGeom prst="rect">
                <a:avLst/>
              </a:prstGeom>
            </p:spPr>
          </p:pic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171DE669-C5A4-9742-9837-B006EDF61D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6121130" y="3885447"/>
                <a:ext cx="1381736" cy="903501"/>
              </a:xfrm>
              <a:prstGeom prst="rect">
                <a:avLst/>
              </a:prstGeom>
              <a:scene3d>
                <a:camera prst="orthographicFront">
                  <a:rot lat="3600000" lon="0" rev="0"/>
                </a:camera>
                <a:lightRig rig="threePt" dir="t"/>
              </a:scene3d>
            </p:spPr>
          </p:pic>
          <p:pic>
            <p:nvPicPr>
              <p:cNvPr id="73" name="図 72">
                <a:extLst>
                  <a:ext uri="{FF2B5EF4-FFF2-40B4-BE49-F238E27FC236}">
                    <a16:creationId xmlns:a16="http://schemas.microsoft.com/office/drawing/2014/main" id="{EB56BF78-DF30-8142-BA4D-A150F9ECB8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5794778" y="3885447"/>
                <a:ext cx="1381736" cy="903501"/>
              </a:xfrm>
              <a:prstGeom prst="rect">
                <a:avLst/>
              </a:prstGeom>
              <a:scene3d>
                <a:camera prst="orthographicFront">
                  <a:rot lat="3600000" lon="0" rev="0"/>
                </a:camera>
                <a:lightRig rig="threePt" dir="t"/>
              </a:scene3d>
            </p:spPr>
          </p:pic>
          <p:pic>
            <p:nvPicPr>
              <p:cNvPr id="74" name="図 73">
                <a:extLst>
                  <a:ext uri="{FF2B5EF4-FFF2-40B4-BE49-F238E27FC236}">
                    <a16:creationId xmlns:a16="http://schemas.microsoft.com/office/drawing/2014/main" id="{8F71EAFE-FACB-7148-9A06-32C91D3DBA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5476496" y="3885447"/>
                <a:ext cx="1381736" cy="903501"/>
              </a:xfrm>
              <a:prstGeom prst="rect">
                <a:avLst/>
              </a:prstGeom>
              <a:scene3d>
                <a:camera prst="orthographicFront">
                  <a:rot lat="3600000" lon="0" rev="0"/>
                </a:camera>
                <a:lightRig rig="threePt" dir="t"/>
              </a:scene3d>
            </p:spPr>
          </p:pic>
        </p:grpSp>
        <p:sp>
          <p:nvSpPr>
            <p:cNvPr id="95" name="四角形: 角を丸くする 94">
              <a:extLst>
                <a:ext uri="{FF2B5EF4-FFF2-40B4-BE49-F238E27FC236}">
                  <a16:creationId xmlns:a16="http://schemas.microsoft.com/office/drawing/2014/main" id="{25D88CF2-D787-4551-B1FC-56102D55C9ED}"/>
                </a:ext>
              </a:extLst>
            </p:cNvPr>
            <p:cNvSpPr/>
            <p:nvPr/>
          </p:nvSpPr>
          <p:spPr>
            <a:xfrm>
              <a:off x="3780909" y="3553748"/>
              <a:ext cx="740770" cy="1169583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AF245F95-D224-46BF-93DD-E50625EE7A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4120" y="4018507"/>
              <a:ext cx="270037" cy="2584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コネクタ 95">
              <a:extLst>
                <a:ext uri="{FF2B5EF4-FFF2-40B4-BE49-F238E27FC236}">
                  <a16:creationId xmlns:a16="http://schemas.microsoft.com/office/drawing/2014/main" id="{2980D282-F61F-4BCE-A5EA-7F3869F35D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67746" y="4043702"/>
              <a:ext cx="270037" cy="2584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>
              <a:extLst>
                <a:ext uri="{FF2B5EF4-FFF2-40B4-BE49-F238E27FC236}">
                  <a16:creationId xmlns:a16="http://schemas.microsoft.com/office/drawing/2014/main" id="{AB1D050C-B1A4-4B89-BBB9-575971D2A7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35464" y="4010743"/>
              <a:ext cx="270037" cy="2584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コネクタ 102">
              <a:extLst>
                <a:ext uri="{FF2B5EF4-FFF2-40B4-BE49-F238E27FC236}">
                  <a16:creationId xmlns:a16="http://schemas.microsoft.com/office/drawing/2014/main" id="{ABD1A100-A49A-47BF-AD41-FC4084197A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75851" y="4045715"/>
              <a:ext cx="270037" cy="2584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円/楕円 2">
              <a:extLst>
                <a:ext uri="{FF2B5EF4-FFF2-40B4-BE49-F238E27FC236}">
                  <a16:creationId xmlns:a16="http://schemas.microsoft.com/office/drawing/2014/main" id="{7A6976E2-8908-3F43-9DD4-C2B116EC25AC}"/>
                </a:ext>
              </a:extLst>
            </p:cNvPr>
            <p:cNvSpPr/>
            <p:nvPr/>
          </p:nvSpPr>
          <p:spPr>
            <a:xfrm>
              <a:off x="4418122" y="4062083"/>
              <a:ext cx="67112" cy="6320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円/楕円 126">
              <a:extLst>
                <a:ext uri="{FF2B5EF4-FFF2-40B4-BE49-F238E27FC236}">
                  <a16:creationId xmlns:a16="http://schemas.microsoft.com/office/drawing/2014/main" id="{500ECDA0-5EF7-9F40-B06E-13FDE02E545E}"/>
                </a:ext>
              </a:extLst>
            </p:cNvPr>
            <p:cNvSpPr/>
            <p:nvPr/>
          </p:nvSpPr>
          <p:spPr>
            <a:xfrm>
              <a:off x="3054911" y="4062083"/>
              <a:ext cx="67112" cy="6320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四角形: 角を丸くする 94">
              <a:extLst>
                <a:ext uri="{FF2B5EF4-FFF2-40B4-BE49-F238E27FC236}">
                  <a16:creationId xmlns:a16="http://schemas.microsoft.com/office/drawing/2014/main" id="{32ECD9ED-F267-AE44-AC1E-18A856D8FB7F}"/>
                </a:ext>
              </a:extLst>
            </p:cNvPr>
            <p:cNvSpPr/>
            <p:nvPr/>
          </p:nvSpPr>
          <p:spPr>
            <a:xfrm>
              <a:off x="3025450" y="3553748"/>
              <a:ext cx="732502" cy="1169583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C53D5ABB-7058-4377-8F92-1632B6FC0A88}"/>
              </a:ext>
            </a:extLst>
          </p:cNvPr>
          <p:cNvGrpSpPr/>
          <p:nvPr/>
        </p:nvGrpSpPr>
        <p:grpSpPr>
          <a:xfrm>
            <a:off x="7044096" y="2235643"/>
            <a:ext cx="1859058" cy="1187362"/>
            <a:chOff x="3089147" y="3489144"/>
            <a:chExt cx="1859058" cy="1187361"/>
          </a:xfrm>
        </p:grpSpPr>
        <p:sp>
          <p:nvSpPr>
            <p:cNvPr id="16" name="直方体 15">
              <a:extLst>
                <a:ext uri="{FF2B5EF4-FFF2-40B4-BE49-F238E27FC236}">
                  <a16:creationId xmlns:a16="http://schemas.microsoft.com/office/drawing/2014/main" id="{4054E319-8CE0-4649-80D8-40A4F1EC908B}"/>
                </a:ext>
              </a:extLst>
            </p:cNvPr>
            <p:cNvSpPr/>
            <p:nvPr/>
          </p:nvSpPr>
          <p:spPr>
            <a:xfrm rot="2538961">
              <a:off x="3089147" y="3710239"/>
              <a:ext cx="1791718" cy="966266"/>
            </a:xfrm>
            <a:prstGeom prst="cube">
              <a:avLst>
                <a:gd name="adj" fmla="val 89088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65B38040-D5D5-413E-A20F-0B9D493C2797}"/>
                </a:ext>
              </a:extLst>
            </p:cNvPr>
            <p:cNvGrpSpPr/>
            <p:nvPr/>
          </p:nvGrpSpPr>
          <p:grpSpPr>
            <a:xfrm>
              <a:off x="3151063" y="3489144"/>
              <a:ext cx="1797142" cy="935234"/>
              <a:chOff x="3151063" y="3489144"/>
              <a:chExt cx="1797142" cy="935234"/>
            </a:xfrm>
          </p:grpSpPr>
          <p:grpSp>
            <p:nvGrpSpPr>
              <p:cNvPr id="49" name="グループ化 48">
                <a:extLst>
                  <a:ext uri="{FF2B5EF4-FFF2-40B4-BE49-F238E27FC236}">
                    <a16:creationId xmlns:a16="http://schemas.microsoft.com/office/drawing/2014/main" id="{83994E93-8723-AA48-9694-E86C3E90C87B}"/>
                  </a:ext>
                </a:extLst>
              </p:cNvPr>
              <p:cNvGrpSpPr/>
              <p:nvPr/>
            </p:nvGrpSpPr>
            <p:grpSpPr>
              <a:xfrm>
                <a:off x="3151063" y="3927801"/>
                <a:ext cx="1797142" cy="496577"/>
                <a:chOff x="3416474" y="3876890"/>
                <a:chExt cx="1317435" cy="520274"/>
              </a:xfrm>
            </p:grpSpPr>
            <p:sp>
              <p:nvSpPr>
                <p:cNvPr id="4" name="平行四辺形 3">
                  <a:extLst>
                    <a:ext uri="{FF2B5EF4-FFF2-40B4-BE49-F238E27FC236}">
                      <a16:creationId xmlns:a16="http://schemas.microsoft.com/office/drawing/2014/main" id="{450D2939-A477-2245-B5DB-D49DCFFB3D4F}"/>
                    </a:ext>
                  </a:extLst>
                </p:cNvPr>
                <p:cNvSpPr/>
                <p:nvPr/>
              </p:nvSpPr>
              <p:spPr>
                <a:xfrm flipH="1">
                  <a:off x="3416474" y="3876890"/>
                  <a:ext cx="1317435" cy="520274"/>
                </a:xfrm>
                <a:prstGeom prst="parallelogram">
                  <a:avLst>
                    <a:gd name="adj" fmla="val 11229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9" name="直線コネクタ 18">
                  <a:extLst>
                    <a:ext uri="{FF2B5EF4-FFF2-40B4-BE49-F238E27FC236}">
                      <a16:creationId xmlns:a16="http://schemas.microsoft.com/office/drawing/2014/main" id="{C5B573D1-5189-4242-8BCB-C9B8036F5CAD}"/>
                    </a:ext>
                  </a:extLst>
                </p:cNvPr>
                <p:cNvCxnSpPr/>
                <p:nvPr/>
              </p:nvCxnSpPr>
              <p:spPr>
                <a:xfrm flipV="1">
                  <a:off x="3529648" y="3996735"/>
                  <a:ext cx="862146" cy="38502"/>
                </a:xfrm>
                <a:prstGeom prst="line">
                  <a:avLst/>
                </a:prstGeom>
                <a:ln w="28575" cap="rnd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線コネクタ 129">
                  <a:extLst>
                    <a:ext uri="{FF2B5EF4-FFF2-40B4-BE49-F238E27FC236}">
                      <a16:creationId xmlns:a16="http://schemas.microsoft.com/office/drawing/2014/main" id="{894E8094-A50E-2642-810F-6D7BA37DA6BC}"/>
                    </a:ext>
                  </a:extLst>
                </p:cNvPr>
                <p:cNvCxnSpPr/>
                <p:nvPr/>
              </p:nvCxnSpPr>
              <p:spPr>
                <a:xfrm flipV="1">
                  <a:off x="3603751" y="4082531"/>
                  <a:ext cx="862146" cy="38502"/>
                </a:xfrm>
                <a:prstGeom prst="line">
                  <a:avLst/>
                </a:prstGeom>
                <a:ln w="28575" cap="rnd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線コネクタ 130">
                  <a:extLst>
                    <a:ext uri="{FF2B5EF4-FFF2-40B4-BE49-F238E27FC236}">
                      <a16:creationId xmlns:a16="http://schemas.microsoft.com/office/drawing/2014/main" id="{C63D2DF3-BA67-FA4C-B48E-4238211F6A0C}"/>
                    </a:ext>
                  </a:extLst>
                </p:cNvPr>
                <p:cNvCxnSpPr/>
                <p:nvPr/>
              </p:nvCxnSpPr>
              <p:spPr>
                <a:xfrm flipV="1">
                  <a:off x="3681766" y="4168327"/>
                  <a:ext cx="862146" cy="38502"/>
                </a:xfrm>
                <a:prstGeom prst="line">
                  <a:avLst/>
                </a:prstGeom>
                <a:ln w="28575" cap="rnd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線コネクタ 131">
                  <a:extLst>
                    <a:ext uri="{FF2B5EF4-FFF2-40B4-BE49-F238E27FC236}">
                      <a16:creationId xmlns:a16="http://schemas.microsoft.com/office/drawing/2014/main" id="{B398D4B5-B3DE-F140-9D61-3492FF9E03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55873" y="4254124"/>
                  <a:ext cx="862146" cy="38501"/>
                </a:xfrm>
                <a:prstGeom prst="line">
                  <a:avLst/>
                </a:prstGeom>
                <a:ln w="28575" cap="rnd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線コネクタ 132">
                  <a:extLst>
                    <a:ext uri="{FF2B5EF4-FFF2-40B4-BE49-F238E27FC236}">
                      <a16:creationId xmlns:a16="http://schemas.microsoft.com/office/drawing/2014/main" id="{AE240AF9-D33A-634C-94F5-10E0E8167E5B}"/>
                    </a:ext>
                  </a:extLst>
                </p:cNvPr>
                <p:cNvCxnSpPr/>
                <p:nvPr/>
              </p:nvCxnSpPr>
              <p:spPr>
                <a:xfrm flipV="1">
                  <a:off x="3826050" y="4339917"/>
                  <a:ext cx="862146" cy="38502"/>
                </a:xfrm>
                <a:prstGeom prst="line">
                  <a:avLst/>
                </a:prstGeom>
                <a:ln w="28575" cap="rnd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線コネクタ 133">
                  <a:extLst>
                    <a:ext uri="{FF2B5EF4-FFF2-40B4-BE49-F238E27FC236}">
                      <a16:creationId xmlns:a16="http://schemas.microsoft.com/office/drawing/2014/main" id="{08D3CBC3-8539-1942-A55E-F2A2E8A9AC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459466" y="3910939"/>
                  <a:ext cx="862146" cy="38502"/>
                </a:xfrm>
                <a:prstGeom prst="line">
                  <a:avLst/>
                </a:prstGeom>
                <a:ln w="28575" cap="rnd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" name="直方体 55">
                <a:extLst>
                  <a:ext uri="{FF2B5EF4-FFF2-40B4-BE49-F238E27FC236}">
                    <a16:creationId xmlns:a16="http://schemas.microsoft.com/office/drawing/2014/main" id="{0A1D73B5-575F-8142-A1B2-1CB256279ED1}"/>
                  </a:ext>
                </a:extLst>
              </p:cNvPr>
              <p:cNvSpPr/>
              <p:nvPr/>
            </p:nvSpPr>
            <p:spPr>
              <a:xfrm rot="16200000">
                <a:off x="3532873" y="3515308"/>
                <a:ext cx="585831" cy="533503"/>
              </a:xfrm>
              <a:prstGeom prst="cube">
                <a:avLst>
                  <a:gd name="adj" fmla="val 152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直方体 56">
                <a:extLst>
                  <a:ext uri="{FF2B5EF4-FFF2-40B4-BE49-F238E27FC236}">
                    <a16:creationId xmlns:a16="http://schemas.microsoft.com/office/drawing/2014/main" id="{2277D861-9CF2-134B-88EF-C4EE38DD1CE2}"/>
                  </a:ext>
                </a:extLst>
              </p:cNvPr>
              <p:cNvSpPr/>
              <p:nvPr/>
            </p:nvSpPr>
            <p:spPr>
              <a:xfrm rot="16200000">
                <a:off x="3697387" y="3656412"/>
                <a:ext cx="585831" cy="533503"/>
              </a:xfrm>
              <a:prstGeom prst="cube">
                <a:avLst>
                  <a:gd name="adj" fmla="val 15223"/>
                </a:avLst>
              </a:prstGeom>
              <a:solidFill>
                <a:srgbClr val="92D05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直方体 57">
                <a:extLst>
                  <a:ext uri="{FF2B5EF4-FFF2-40B4-BE49-F238E27FC236}">
                    <a16:creationId xmlns:a16="http://schemas.microsoft.com/office/drawing/2014/main" id="{31365873-FC00-1C43-984B-1C5876700DA4}"/>
                  </a:ext>
                </a:extLst>
              </p:cNvPr>
              <p:cNvSpPr/>
              <p:nvPr/>
            </p:nvSpPr>
            <p:spPr>
              <a:xfrm rot="16200000">
                <a:off x="3881686" y="3828395"/>
                <a:ext cx="585831" cy="533503"/>
              </a:xfrm>
              <a:prstGeom prst="cube">
                <a:avLst>
                  <a:gd name="adj" fmla="val 15223"/>
                </a:avLst>
              </a:prstGeom>
              <a:solidFill>
                <a:srgbClr val="FFC00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A87F7115-1667-9F4A-98ED-765858A99149}"/>
              </a:ext>
            </a:extLst>
          </p:cNvPr>
          <p:cNvSpPr/>
          <p:nvPr/>
        </p:nvSpPr>
        <p:spPr>
          <a:xfrm>
            <a:off x="-60284" y="502195"/>
            <a:ext cx="10079037" cy="573026"/>
          </a:xfrm>
          <a:prstGeom prst="rect">
            <a:avLst/>
          </a:prstGeom>
          <a:solidFill>
            <a:srgbClr val="385723">
              <a:alpha val="7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40ACF73-0681-4683-A43F-06403B225B8D}"/>
              </a:ext>
            </a:extLst>
          </p:cNvPr>
          <p:cNvSpPr/>
          <p:nvPr/>
        </p:nvSpPr>
        <p:spPr>
          <a:xfrm>
            <a:off x="507578" y="551196"/>
            <a:ext cx="39934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+mn-ea"/>
              </a:rPr>
              <a:t>９</a:t>
            </a:r>
            <a:r>
              <a:rPr kumimoji="1" lang="en-US" altLang="ja-JP" sz="2800" dirty="0">
                <a:solidFill>
                  <a:schemeClr val="bg1"/>
                </a:solidFill>
                <a:latin typeface="+mn-ea"/>
              </a:rPr>
              <a:t>.  </a:t>
            </a:r>
            <a:r>
              <a:rPr kumimoji="1" lang="ja-JP" altLang="en-US" sz="2800">
                <a:solidFill>
                  <a:schemeClr val="bg1"/>
                </a:solidFill>
                <a:latin typeface="+mn-ea"/>
              </a:rPr>
              <a:t>器具類</a:t>
            </a:r>
            <a:r>
              <a:rPr kumimoji="1" lang="en-US" altLang="ja-JP" sz="2800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2800">
                <a:solidFill>
                  <a:schemeClr val="bg1"/>
                </a:solidFill>
                <a:latin typeface="+mn-ea"/>
              </a:rPr>
              <a:t>什器</a:t>
            </a:r>
            <a:r>
              <a:rPr kumimoji="1" lang="en-US" altLang="ja-JP" sz="2800" dirty="0">
                <a:solidFill>
                  <a:schemeClr val="bg1"/>
                </a:solidFill>
                <a:latin typeface="+mn-ea"/>
              </a:rPr>
              <a:t>)</a:t>
            </a:r>
            <a:r>
              <a:rPr kumimoji="1" lang="ja-JP" altLang="en-US" sz="2800">
                <a:solidFill>
                  <a:schemeClr val="bg1"/>
                </a:solidFill>
                <a:latin typeface="+mn-ea"/>
              </a:rPr>
              <a:t>の管理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FD282E53-43D9-DD48-9300-E2048F813D9B}"/>
              </a:ext>
            </a:extLst>
          </p:cNvPr>
          <p:cNvGrpSpPr/>
          <p:nvPr/>
        </p:nvGrpSpPr>
        <p:grpSpPr>
          <a:xfrm>
            <a:off x="6501561" y="4718379"/>
            <a:ext cx="2611551" cy="1920756"/>
            <a:chOff x="6521652" y="4836757"/>
            <a:chExt cx="2345171" cy="1573916"/>
          </a:xfrm>
        </p:grpSpPr>
        <p:sp>
          <p:nvSpPr>
            <p:cNvPr id="106" name="乗算記号 105">
              <a:extLst>
                <a:ext uri="{FF2B5EF4-FFF2-40B4-BE49-F238E27FC236}">
                  <a16:creationId xmlns:a16="http://schemas.microsoft.com/office/drawing/2014/main" id="{3CE56C2C-78B0-3B43-84A6-EBC8584C22A6}"/>
                </a:ext>
              </a:extLst>
            </p:cNvPr>
            <p:cNvSpPr/>
            <p:nvPr/>
          </p:nvSpPr>
          <p:spPr>
            <a:xfrm>
              <a:off x="7493280" y="5400473"/>
              <a:ext cx="804966" cy="850715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直方体 108">
              <a:extLst>
                <a:ext uri="{FF2B5EF4-FFF2-40B4-BE49-F238E27FC236}">
                  <a16:creationId xmlns:a16="http://schemas.microsoft.com/office/drawing/2014/main" id="{08E95B68-10EE-D84F-A194-DFFA41538F66}"/>
                </a:ext>
              </a:extLst>
            </p:cNvPr>
            <p:cNvSpPr/>
            <p:nvPr/>
          </p:nvSpPr>
          <p:spPr>
            <a:xfrm>
              <a:off x="6897323" y="4836757"/>
              <a:ext cx="1826260" cy="1470267"/>
            </a:xfrm>
            <a:prstGeom prst="cube">
              <a:avLst>
                <a:gd name="adj" fmla="val 1603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1" name="グループ化 110">
              <a:extLst>
                <a:ext uri="{FF2B5EF4-FFF2-40B4-BE49-F238E27FC236}">
                  <a16:creationId xmlns:a16="http://schemas.microsoft.com/office/drawing/2014/main" id="{50600ECB-4812-1243-B8BD-C4ECFA29A0B9}"/>
                </a:ext>
              </a:extLst>
            </p:cNvPr>
            <p:cNvGrpSpPr/>
            <p:nvPr/>
          </p:nvGrpSpPr>
          <p:grpSpPr>
            <a:xfrm>
              <a:off x="7012927" y="5488124"/>
              <a:ext cx="710723" cy="390771"/>
              <a:chOff x="3106044" y="5796625"/>
              <a:chExt cx="587374" cy="390771"/>
            </a:xfrm>
          </p:grpSpPr>
          <p:sp>
            <p:nvSpPr>
              <p:cNvPr id="112" name="直方体 111">
                <a:extLst>
                  <a:ext uri="{FF2B5EF4-FFF2-40B4-BE49-F238E27FC236}">
                    <a16:creationId xmlns:a16="http://schemas.microsoft.com/office/drawing/2014/main" id="{D0A74FFE-926E-E249-B60D-A5723C0725B3}"/>
                  </a:ext>
                </a:extLst>
              </p:cNvPr>
              <p:cNvSpPr/>
              <p:nvPr/>
            </p:nvSpPr>
            <p:spPr>
              <a:xfrm>
                <a:off x="3106044" y="5796625"/>
                <a:ext cx="549901" cy="390771"/>
              </a:xfrm>
              <a:prstGeom prst="cub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" name="正方形/長方形 112">
                <a:extLst>
                  <a:ext uri="{FF2B5EF4-FFF2-40B4-BE49-F238E27FC236}">
                    <a16:creationId xmlns:a16="http://schemas.microsoft.com/office/drawing/2014/main" id="{C60B62D1-6F36-8D41-86A8-A5F508D78D75}"/>
                  </a:ext>
                </a:extLst>
              </p:cNvPr>
              <p:cNvSpPr/>
              <p:nvPr/>
            </p:nvSpPr>
            <p:spPr>
              <a:xfrm>
                <a:off x="3148383" y="5928352"/>
                <a:ext cx="371830" cy="2125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テキスト ボックス 113">
                <a:extLst>
                  <a:ext uri="{FF2B5EF4-FFF2-40B4-BE49-F238E27FC236}">
                    <a16:creationId xmlns:a16="http://schemas.microsoft.com/office/drawing/2014/main" id="{17E739AD-D205-A643-970D-C41B723E0F5D}"/>
                  </a:ext>
                </a:extLst>
              </p:cNvPr>
              <p:cNvSpPr txBox="1"/>
              <p:nvPr/>
            </p:nvSpPr>
            <p:spPr>
              <a:xfrm>
                <a:off x="3154938" y="5930196"/>
                <a:ext cx="538480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900"/>
                  <a:t>容器</a:t>
                </a:r>
                <a:endParaRPr kumimoji="1" lang="en-US" altLang="ja-JP" sz="900" dirty="0"/>
              </a:p>
            </p:txBody>
          </p:sp>
        </p:grpSp>
        <p:grpSp>
          <p:nvGrpSpPr>
            <p:cNvPr id="115" name="グループ化 114">
              <a:extLst>
                <a:ext uri="{FF2B5EF4-FFF2-40B4-BE49-F238E27FC236}">
                  <a16:creationId xmlns:a16="http://schemas.microsoft.com/office/drawing/2014/main" id="{DCDEE0A5-7DF1-D240-BC4D-2927CDA38685}"/>
                </a:ext>
              </a:extLst>
            </p:cNvPr>
            <p:cNvGrpSpPr/>
            <p:nvPr/>
          </p:nvGrpSpPr>
          <p:grpSpPr>
            <a:xfrm>
              <a:off x="7725704" y="5474892"/>
              <a:ext cx="671216" cy="390771"/>
              <a:chOff x="3865315" y="5783393"/>
              <a:chExt cx="554722" cy="390771"/>
            </a:xfrm>
          </p:grpSpPr>
          <p:sp>
            <p:nvSpPr>
              <p:cNvPr id="116" name="直方体 115">
                <a:extLst>
                  <a:ext uri="{FF2B5EF4-FFF2-40B4-BE49-F238E27FC236}">
                    <a16:creationId xmlns:a16="http://schemas.microsoft.com/office/drawing/2014/main" id="{72C6FA2D-4393-1F44-8748-54B29447D3FA}"/>
                  </a:ext>
                </a:extLst>
              </p:cNvPr>
              <p:cNvSpPr/>
              <p:nvPr/>
            </p:nvSpPr>
            <p:spPr>
              <a:xfrm>
                <a:off x="3865315" y="5783393"/>
                <a:ext cx="549901" cy="390771"/>
              </a:xfrm>
              <a:prstGeom prst="cub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正方形/長方形 116">
                <a:extLst>
                  <a:ext uri="{FF2B5EF4-FFF2-40B4-BE49-F238E27FC236}">
                    <a16:creationId xmlns:a16="http://schemas.microsoft.com/office/drawing/2014/main" id="{23543B80-90EB-4C46-8368-96AAF88D0AF4}"/>
                  </a:ext>
                </a:extLst>
              </p:cNvPr>
              <p:cNvSpPr/>
              <p:nvPr/>
            </p:nvSpPr>
            <p:spPr>
              <a:xfrm>
                <a:off x="3904412" y="5923235"/>
                <a:ext cx="371830" cy="2125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" name="テキスト ボックス 117">
                <a:extLst>
                  <a:ext uri="{FF2B5EF4-FFF2-40B4-BE49-F238E27FC236}">
                    <a16:creationId xmlns:a16="http://schemas.microsoft.com/office/drawing/2014/main" id="{7F31E1F3-1477-3649-BC8E-73E07AEE456A}"/>
                  </a:ext>
                </a:extLst>
              </p:cNvPr>
              <p:cNvSpPr txBox="1"/>
              <p:nvPr/>
            </p:nvSpPr>
            <p:spPr>
              <a:xfrm>
                <a:off x="3881557" y="5930196"/>
                <a:ext cx="538480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900"/>
                  <a:t>手拭き</a:t>
                </a:r>
                <a:endParaRPr kumimoji="1" lang="en-US" altLang="ja-JP" sz="900" dirty="0"/>
              </a:p>
            </p:txBody>
          </p:sp>
        </p:grpSp>
        <p:cxnSp>
          <p:nvCxnSpPr>
            <p:cNvPr id="119" name="直線コネクタ 118">
              <a:extLst>
                <a:ext uri="{FF2B5EF4-FFF2-40B4-BE49-F238E27FC236}">
                  <a16:creationId xmlns:a16="http://schemas.microsoft.com/office/drawing/2014/main" id="{0065AE36-13D6-244F-B0BB-490BA5BF49D3}"/>
                </a:ext>
              </a:extLst>
            </p:cNvPr>
            <p:cNvCxnSpPr>
              <a:cxnSpLocks/>
            </p:cNvCxnSpPr>
            <p:nvPr/>
          </p:nvCxnSpPr>
          <p:spPr>
            <a:xfrm>
              <a:off x="6897323" y="5539556"/>
              <a:ext cx="1590503" cy="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コネクタ 119">
              <a:extLst>
                <a:ext uri="{FF2B5EF4-FFF2-40B4-BE49-F238E27FC236}">
                  <a16:creationId xmlns:a16="http://schemas.microsoft.com/office/drawing/2014/main" id="{A15F842C-B2D3-9F40-8B35-9CE835DDB8A3}"/>
                </a:ext>
              </a:extLst>
            </p:cNvPr>
            <p:cNvCxnSpPr>
              <a:cxnSpLocks/>
            </p:cNvCxnSpPr>
            <p:nvPr/>
          </p:nvCxnSpPr>
          <p:spPr>
            <a:xfrm>
              <a:off x="6898278" y="5905316"/>
              <a:ext cx="1590503" cy="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平行四辺形 120">
              <a:extLst>
                <a:ext uri="{FF2B5EF4-FFF2-40B4-BE49-F238E27FC236}">
                  <a16:creationId xmlns:a16="http://schemas.microsoft.com/office/drawing/2014/main" id="{A3D6AA9E-FE53-4845-8081-92EBF97AB409}"/>
                </a:ext>
              </a:extLst>
            </p:cNvPr>
            <p:cNvSpPr/>
            <p:nvPr/>
          </p:nvSpPr>
          <p:spPr>
            <a:xfrm>
              <a:off x="6905355" y="5258906"/>
              <a:ext cx="1791056" cy="279271"/>
            </a:xfrm>
            <a:prstGeom prst="parallelogram">
              <a:avLst>
                <a:gd name="adj" fmla="val 7890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2" name="直線コネクタ 121">
              <a:extLst>
                <a:ext uri="{FF2B5EF4-FFF2-40B4-BE49-F238E27FC236}">
                  <a16:creationId xmlns:a16="http://schemas.microsoft.com/office/drawing/2014/main" id="{499C8E2D-D2E4-A34F-AB6D-53E4AF66333D}"/>
                </a:ext>
              </a:extLst>
            </p:cNvPr>
            <p:cNvCxnSpPr>
              <a:cxnSpLocks/>
            </p:cNvCxnSpPr>
            <p:nvPr/>
          </p:nvCxnSpPr>
          <p:spPr>
            <a:xfrm>
              <a:off x="7119516" y="5072891"/>
              <a:ext cx="0" cy="28873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" name="グループ化 122">
              <a:extLst>
                <a:ext uri="{FF2B5EF4-FFF2-40B4-BE49-F238E27FC236}">
                  <a16:creationId xmlns:a16="http://schemas.microsoft.com/office/drawing/2014/main" id="{4169B40D-D6B7-F04C-9B49-FEF1CCF20C08}"/>
                </a:ext>
              </a:extLst>
            </p:cNvPr>
            <p:cNvGrpSpPr/>
            <p:nvPr/>
          </p:nvGrpSpPr>
          <p:grpSpPr>
            <a:xfrm>
              <a:off x="6521652" y="4956013"/>
              <a:ext cx="2345171" cy="1454660"/>
              <a:chOff x="5259634" y="4668324"/>
              <a:chExt cx="3476883" cy="1964012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24" name="台形 123">
                <a:extLst>
                  <a:ext uri="{FF2B5EF4-FFF2-40B4-BE49-F238E27FC236}">
                    <a16:creationId xmlns:a16="http://schemas.microsoft.com/office/drawing/2014/main" id="{836555FA-1DFB-1E43-9BE6-3C06B1065E4B}"/>
                  </a:ext>
                </a:extLst>
              </p:cNvPr>
              <p:cNvSpPr/>
              <p:nvPr/>
            </p:nvSpPr>
            <p:spPr>
              <a:xfrm rot="5400000">
                <a:off x="4555322" y="5376761"/>
                <a:ext cx="1959887" cy="551263"/>
              </a:xfrm>
              <a:prstGeom prst="trapezoid">
                <a:avLst>
                  <a:gd name="adj" fmla="val 30123"/>
                </a:avLst>
              </a:prstGeom>
              <a:grpFill/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台形 124">
                <a:extLst>
                  <a:ext uri="{FF2B5EF4-FFF2-40B4-BE49-F238E27FC236}">
                    <a16:creationId xmlns:a16="http://schemas.microsoft.com/office/drawing/2014/main" id="{C014506A-1786-5E4A-A630-7BF5C1EEAF63}"/>
                  </a:ext>
                </a:extLst>
              </p:cNvPr>
              <p:cNvSpPr/>
              <p:nvPr/>
            </p:nvSpPr>
            <p:spPr>
              <a:xfrm rot="16200000">
                <a:off x="7480941" y="5372637"/>
                <a:ext cx="1959890" cy="551263"/>
              </a:xfrm>
              <a:prstGeom prst="trapezoid">
                <a:avLst>
                  <a:gd name="adj" fmla="val 30123"/>
                </a:avLst>
              </a:prstGeom>
              <a:grpFill/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6" name="直方体 125">
              <a:extLst>
                <a:ext uri="{FF2B5EF4-FFF2-40B4-BE49-F238E27FC236}">
                  <a16:creationId xmlns:a16="http://schemas.microsoft.com/office/drawing/2014/main" id="{1696CE8C-9183-A644-9AB7-3AB240B7284B}"/>
                </a:ext>
              </a:extLst>
            </p:cNvPr>
            <p:cNvSpPr/>
            <p:nvPr/>
          </p:nvSpPr>
          <p:spPr>
            <a:xfrm>
              <a:off x="6968378" y="5935648"/>
              <a:ext cx="504000" cy="338400"/>
            </a:xfrm>
            <a:prstGeom prst="cub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正方形/長方形 127">
              <a:extLst>
                <a:ext uri="{FF2B5EF4-FFF2-40B4-BE49-F238E27FC236}">
                  <a16:creationId xmlns:a16="http://schemas.microsoft.com/office/drawing/2014/main" id="{44472D07-479D-9E43-8843-240B0B84AB4D}"/>
                </a:ext>
              </a:extLst>
            </p:cNvPr>
            <p:cNvSpPr/>
            <p:nvPr/>
          </p:nvSpPr>
          <p:spPr>
            <a:xfrm>
              <a:off x="7006868" y="6065833"/>
              <a:ext cx="338027" cy="1596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テキスト ボックス 128">
              <a:extLst>
                <a:ext uri="{FF2B5EF4-FFF2-40B4-BE49-F238E27FC236}">
                  <a16:creationId xmlns:a16="http://schemas.microsoft.com/office/drawing/2014/main" id="{BC35F48E-310D-CF4C-B7CB-4C64D32782EF}"/>
                </a:ext>
              </a:extLst>
            </p:cNvPr>
            <p:cNvSpPr txBox="1"/>
            <p:nvPr/>
          </p:nvSpPr>
          <p:spPr>
            <a:xfrm>
              <a:off x="6973510" y="6031805"/>
              <a:ext cx="506036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kumimoji="1" lang="ja-JP" altLang="en-US" sz="900" dirty="0"/>
                <a:t>楊枝</a:t>
              </a:r>
              <a:endParaRPr kumimoji="1" lang="en-US" altLang="ja-JP" sz="900" dirty="0"/>
            </a:p>
          </p:txBody>
        </p:sp>
        <p:sp>
          <p:nvSpPr>
            <p:cNvPr id="135" name="直方体 134">
              <a:extLst>
                <a:ext uri="{FF2B5EF4-FFF2-40B4-BE49-F238E27FC236}">
                  <a16:creationId xmlns:a16="http://schemas.microsoft.com/office/drawing/2014/main" id="{2876E792-32D9-E44D-8198-46BCB4E7E26E}"/>
                </a:ext>
              </a:extLst>
            </p:cNvPr>
            <p:cNvSpPr/>
            <p:nvPr/>
          </p:nvSpPr>
          <p:spPr>
            <a:xfrm>
              <a:off x="7436330" y="5935648"/>
              <a:ext cx="504000" cy="338400"/>
            </a:xfrm>
            <a:prstGeom prst="cub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正方形/長方形 135">
              <a:extLst>
                <a:ext uri="{FF2B5EF4-FFF2-40B4-BE49-F238E27FC236}">
                  <a16:creationId xmlns:a16="http://schemas.microsoft.com/office/drawing/2014/main" id="{2582207D-AECA-E846-BD7D-F882B8681428}"/>
                </a:ext>
              </a:extLst>
            </p:cNvPr>
            <p:cNvSpPr/>
            <p:nvPr/>
          </p:nvSpPr>
          <p:spPr>
            <a:xfrm>
              <a:off x="7483717" y="6060151"/>
              <a:ext cx="319549" cy="161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テキスト ボックス 136">
              <a:extLst>
                <a:ext uri="{FF2B5EF4-FFF2-40B4-BE49-F238E27FC236}">
                  <a16:creationId xmlns:a16="http://schemas.microsoft.com/office/drawing/2014/main" id="{7F9FFEDB-1C25-934F-AE7D-BC80D06E9925}"/>
                </a:ext>
              </a:extLst>
            </p:cNvPr>
            <p:cNvSpPr txBox="1"/>
            <p:nvPr/>
          </p:nvSpPr>
          <p:spPr>
            <a:xfrm>
              <a:off x="7429930" y="6031805"/>
              <a:ext cx="499910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kumimoji="1" lang="ja-JP" altLang="en-US" sz="900"/>
                <a:t>割箸</a:t>
              </a:r>
              <a:endParaRPr kumimoji="1" lang="en-US" altLang="ja-JP" sz="900" dirty="0"/>
            </a:p>
          </p:txBody>
        </p:sp>
        <p:sp>
          <p:nvSpPr>
            <p:cNvPr id="138" name="直方体 137">
              <a:extLst>
                <a:ext uri="{FF2B5EF4-FFF2-40B4-BE49-F238E27FC236}">
                  <a16:creationId xmlns:a16="http://schemas.microsoft.com/office/drawing/2014/main" id="{A5D14642-F8AA-5248-918D-250BE2D669FF}"/>
                </a:ext>
              </a:extLst>
            </p:cNvPr>
            <p:cNvSpPr/>
            <p:nvPr/>
          </p:nvSpPr>
          <p:spPr>
            <a:xfrm>
              <a:off x="7904283" y="5935648"/>
              <a:ext cx="504000" cy="338400"/>
            </a:xfrm>
            <a:prstGeom prst="cub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正方形/長方形 138">
              <a:extLst>
                <a:ext uri="{FF2B5EF4-FFF2-40B4-BE49-F238E27FC236}">
                  <a16:creationId xmlns:a16="http://schemas.microsoft.com/office/drawing/2014/main" id="{E24B89AA-5DF7-E841-8D39-2397C5571655}"/>
                </a:ext>
              </a:extLst>
            </p:cNvPr>
            <p:cNvSpPr/>
            <p:nvPr/>
          </p:nvSpPr>
          <p:spPr>
            <a:xfrm>
              <a:off x="7949774" y="6056644"/>
              <a:ext cx="338026" cy="1596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テキスト ボックス 148">
              <a:extLst>
                <a:ext uri="{FF2B5EF4-FFF2-40B4-BE49-F238E27FC236}">
                  <a16:creationId xmlns:a16="http://schemas.microsoft.com/office/drawing/2014/main" id="{5B0FE94E-B59F-5349-9708-CF7DAD9BCF95}"/>
                </a:ext>
              </a:extLst>
            </p:cNvPr>
            <p:cNvSpPr txBox="1"/>
            <p:nvPr/>
          </p:nvSpPr>
          <p:spPr>
            <a:xfrm>
              <a:off x="7908912" y="6031805"/>
              <a:ext cx="489528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kumimoji="1" lang="ja-JP" altLang="en-US" sz="900" dirty="0"/>
                <a:t>備品</a:t>
              </a:r>
              <a:endParaRPr kumimoji="1" lang="en-US" altLang="ja-JP" sz="900" dirty="0"/>
            </a:p>
          </p:txBody>
        </p:sp>
        <p:pic>
          <p:nvPicPr>
            <p:cNvPr id="150" name="図 149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41029C37-6225-7744-8393-8F763A2CCB0A}"/>
                </a:ext>
              </a:extLst>
            </p:cNvPr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205" y="5133699"/>
              <a:ext cx="421200" cy="320400"/>
            </a:xfrm>
            <a:prstGeom prst="rect">
              <a:avLst/>
            </a:prstGeom>
          </p:spPr>
        </p:pic>
        <p:pic>
          <p:nvPicPr>
            <p:cNvPr id="151" name="図 150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BCEBF5E3-76FA-5D47-8ABA-963698CC0CC7}"/>
                </a:ext>
              </a:extLst>
            </p:cNvPr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1046" y="5133699"/>
              <a:ext cx="421200" cy="320400"/>
            </a:xfrm>
            <a:prstGeom prst="rect">
              <a:avLst/>
            </a:prstGeom>
          </p:spPr>
        </p:pic>
        <p:pic>
          <p:nvPicPr>
            <p:cNvPr id="152" name="図 151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653FA8D4-BF47-044C-B497-89C8C38848DA}"/>
                </a:ext>
              </a:extLst>
            </p:cNvPr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1887" y="5133699"/>
              <a:ext cx="421200" cy="320400"/>
            </a:xfrm>
            <a:prstGeom prst="rect">
              <a:avLst/>
            </a:prstGeom>
          </p:spPr>
        </p:pic>
        <p:cxnSp>
          <p:nvCxnSpPr>
            <p:cNvPr id="153" name="直線コネクタ 152">
              <a:extLst>
                <a:ext uri="{FF2B5EF4-FFF2-40B4-BE49-F238E27FC236}">
                  <a16:creationId xmlns:a16="http://schemas.microsoft.com/office/drawing/2014/main" id="{BD6D44AF-B198-1444-9AB3-BEDE968F3AF7}"/>
                </a:ext>
              </a:extLst>
            </p:cNvPr>
            <p:cNvCxnSpPr>
              <a:cxnSpLocks/>
            </p:cNvCxnSpPr>
            <p:nvPr/>
          </p:nvCxnSpPr>
          <p:spPr>
            <a:xfrm>
              <a:off x="7053061" y="5940082"/>
              <a:ext cx="0" cy="87378"/>
            </a:xfrm>
            <a:prstGeom prst="line">
              <a:avLst/>
            </a:prstGeom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線コネクタ 153">
              <a:extLst>
                <a:ext uri="{FF2B5EF4-FFF2-40B4-BE49-F238E27FC236}">
                  <a16:creationId xmlns:a16="http://schemas.microsoft.com/office/drawing/2014/main" id="{AE1B42E4-BF5A-4743-B60F-37F43AF36B36}"/>
                </a:ext>
              </a:extLst>
            </p:cNvPr>
            <p:cNvCxnSpPr>
              <a:cxnSpLocks/>
            </p:cNvCxnSpPr>
            <p:nvPr/>
          </p:nvCxnSpPr>
          <p:spPr>
            <a:xfrm>
              <a:off x="7535771" y="5940082"/>
              <a:ext cx="0" cy="87378"/>
            </a:xfrm>
            <a:prstGeom prst="line">
              <a:avLst/>
            </a:prstGeom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線コネクタ 154">
              <a:extLst>
                <a:ext uri="{FF2B5EF4-FFF2-40B4-BE49-F238E27FC236}">
                  <a16:creationId xmlns:a16="http://schemas.microsoft.com/office/drawing/2014/main" id="{CD8DA26A-3984-1B47-B19E-A96875CBE093}"/>
                </a:ext>
              </a:extLst>
            </p:cNvPr>
            <p:cNvCxnSpPr>
              <a:cxnSpLocks/>
            </p:cNvCxnSpPr>
            <p:nvPr/>
          </p:nvCxnSpPr>
          <p:spPr>
            <a:xfrm>
              <a:off x="7994934" y="5936158"/>
              <a:ext cx="0" cy="87378"/>
            </a:xfrm>
            <a:prstGeom prst="line">
              <a:avLst/>
            </a:prstGeom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線コネクタ 155">
              <a:extLst>
                <a:ext uri="{FF2B5EF4-FFF2-40B4-BE49-F238E27FC236}">
                  <a16:creationId xmlns:a16="http://schemas.microsoft.com/office/drawing/2014/main" id="{665E8A93-310B-4D43-8253-0823FEDF1CF8}"/>
                </a:ext>
              </a:extLst>
            </p:cNvPr>
            <p:cNvCxnSpPr>
              <a:cxnSpLocks/>
              <a:endCxn id="112" idx="2"/>
            </p:cNvCxnSpPr>
            <p:nvPr/>
          </p:nvCxnSpPr>
          <p:spPr>
            <a:xfrm flipV="1">
              <a:off x="6893481" y="5732356"/>
              <a:ext cx="119446" cy="181858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線コネクタ 156">
              <a:extLst>
                <a:ext uri="{FF2B5EF4-FFF2-40B4-BE49-F238E27FC236}">
                  <a16:creationId xmlns:a16="http://schemas.microsoft.com/office/drawing/2014/main" id="{5B8B9F56-73EC-D54F-9189-22810633B3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93481" y="6240526"/>
              <a:ext cx="65453" cy="66134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8280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3341590-BD08-7B41-85F8-BA5400C867F4}"/>
              </a:ext>
            </a:extLst>
          </p:cNvPr>
          <p:cNvSpPr txBox="1"/>
          <p:nvPr/>
        </p:nvSpPr>
        <p:spPr>
          <a:xfrm>
            <a:off x="812004" y="584419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定数・定位置管理・定品</a:t>
            </a:r>
            <a:endParaRPr kumimoji="1" lang="ja-JP" altLang="en-US" sz="2400" b="1" dirty="0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E42F16BA-C0A0-4F5A-887A-3E4075582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33267"/>
              </p:ext>
            </p:extLst>
          </p:nvPr>
        </p:nvGraphicFramePr>
        <p:xfrm>
          <a:off x="6316578" y="1077361"/>
          <a:ext cx="2249906" cy="1394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7205">
                  <a:extLst>
                    <a:ext uri="{9D8B030D-6E8A-4147-A177-3AD203B41FA5}">
                      <a16:colId xmlns:a16="http://schemas.microsoft.com/office/drawing/2014/main" val="92679398"/>
                    </a:ext>
                  </a:extLst>
                </a:gridCol>
                <a:gridCol w="952701">
                  <a:extLst>
                    <a:ext uri="{9D8B030D-6E8A-4147-A177-3AD203B41FA5}">
                      <a16:colId xmlns:a16="http://schemas.microsoft.com/office/drawing/2014/main" val="3083157127"/>
                    </a:ext>
                  </a:extLst>
                </a:gridCol>
              </a:tblGrid>
              <a:tr h="31935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備品名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個数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5770284"/>
                  </a:ext>
                </a:extLst>
              </a:tr>
              <a:tr h="38886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泡立て器</a:t>
                      </a:r>
                    </a:p>
                  </a:txBody>
                  <a:tcPr marL="91441" marR="9144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２</a:t>
                      </a:r>
                    </a:p>
                  </a:txBody>
                  <a:tcPr marL="91441" marR="9144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168040"/>
                  </a:ext>
                </a:extLst>
              </a:tr>
              <a:tr h="31935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ハサミ</a:t>
                      </a:r>
                    </a:p>
                  </a:txBody>
                  <a:tcPr marL="91441" marR="9144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１</a:t>
                      </a:r>
                    </a:p>
                  </a:txBody>
                  <a:tcPr marL="91441" marR="9144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437294"/>
                  </a:ext>
                </a:extLst>
              </a:tr>
              <a:tr h="31935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ヘラ</a:t>
                      </a:r>
                    </a:p>
                  </a:txBody>
                  <a:tcPr marL="91441" marR="9144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２</a:t>
                      </a:r>
                    </a:p>
                  </a:txBody>
                  <a:tcPr marL="91441" marR="9144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215251"/>
                  </a:ext>
                </a:extLst>
              </a:tr>
            </a:tbl>
          </a:graphicData>
        </a:graphic>
      </p:graphicFrame>
      <p:pic>
        <p:nvPicPr>
          <p:cNvPr id="6" name="図 5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FDA2E522-5F61-BD4E-BC8A-732CE5A8A6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1938" y="1046084"/>
            <a:ext cx="3706808" cy="1957972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7035C17-F87B-3E4D-A12A-3A9C77D6B1C1}"/>
              </a:ext>
            </a:extLst>
          </p:cNvPr>
          <p:cNvSpPr txBox="1"/>
          <p:nvPr/>
        </p:nvSpPr>
        <p:spPr>
          <a:xfrm>
            <a:off x="1998622" y="2959383"/>
            <a:ext cx="6567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・上記の例のように定位置に決まったモノ（定品）を置き</a:t>
            </a:r>
            <a:endParaRPr kumimoji="1" lang="en-US" altLang="ja-JP" sz="1600" dirty="0"/>
          </a:p>
          <a:p>
            <a:r>
              <a:rPr kumimoji="1" lang="ja-JP" altLang="en-US" sz="1600" dirty="0"/>
              <a:t>　定数を管理するとモノの紛失を防げます</a:t>
            </a:r>
            <a:endParaRPr kumimoji="1" lang="en-US" altLang="ja-JP" sz="1600" dirty="0"/>
          </a:p>
          <a:p>
            <a:r>
              <a:rPr kumimoji="1" lang="ja-JP" altLang="en-US" sz="1600" dirty="0"/>
              <a:t>・</a:t>
            </a:r>
            <a:r>
              <a:rPr lang="ja-JP" altLang="en-US" sz="1600" dirty="0"/>
              <a:t>どこに、何を、いくつ保管するかを明確にルール化します</a:t>
            </a:r>
            <a:endParaRPr lang="en-US" altLang="ja-JP" sz="16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7679D6F-F37C-3540-8C13-8B377920838F}"/>
              </a:ext>
            </a:extLst>
          </p:cNvPr>
          <p:cNvSpPr txBox="1"/>
          <p:nvPr/>
        </p:nvSpPr>
        <p:spPr>
          <a:xfrm>
            <a:off x="3123342" y="6670545"/>
            <a:ext cx="5443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職場環境を整えるためにはこの３定が必須です</a:t>
            </a:r>
            <a:endParaRPr lang="en-US" altLang="ja-JP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BAC9A10-C371-2344-9558-0F94C675C721}"/>
              </a:ext>
            </a:extLst>
          </p:cNvPr>
          <p:cNvSpPr txBox="1"/>
          <p:nvPr/>
        </p:nvSpPr>
        <p:spPr>
          <a:xfrm>
            <a:off x="812004" y="3908672"/>
            <a:ext cx="2576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管理のコツ 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３定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3BBDD1E-71B9-4DC9-87DE-526206DCBA64}"/>
              </a:ext>
            </a:extLst>
          </p:cNvPr>
          <p:cNvGrpSpPr/>
          <p:nvPr/>
        </p:nvGrpSpPr>
        <p:grpSpPr>
          <a:xfrm>
            <a:off x="3396110" y="3790380"/>
            <a:ext cx="3286821" cy="2853282"/>
            <a:chOff x="3396110" y="3790380"/>
            <a:chExt cx="3286821" cy="2853282"/>
          </a:xfrm>
        </p:grpSpPr>
        <p:pic>
          <p:nvPicPr>
            <p:cNvPr id="3" name="図 2" descr="記号, スポーツゲーム, テーブル が含まれている画像&#10;&#10;自動的に生成された説明">
              <a:extLst>
                <a:ext uri="{FF2B5EF4-FFF2-40B4-BE49-F238E27FC236}">
                  <a16:creationId xmlns:a16="http://schemas.microsoft.com/office/drawing/2014/main" id="{9FBD533A-90D1-41F1-BBB7-771E00EE4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6110" y="3790380"/>
              <a:ext cx="3286821" cy="2853282"/>
            </a:xfrm>
            <a:prstGeom prst="rect">
              <a:avLst/>
            </a:prstGeom>
          </p:spPr>
        </p:pic>
        <p:sp>
          <p:nvSpPr>
            <p:cNvPr id="14" name="円/楕円 13">
              <a:extLst>
                <a:ext uri="{FF2B5EF4-FFF2-40B4-BE49-F238E27FC236}">
                  <a16:creationId xmlns:a16="http://schemas.microsoft.com/office/drawing/2014/main" id="{C0C63C83-9539-DD4C-BA77-E8719BF9CB8D}"/>
                </a:ext>
              </a:extLst>
            </p:cNvPr>
            <p:cNvSpPr/>
            <p:nvPr/>
          </p:nvSpPr>
          <p:spPr>
            <a:xfrm>
              <a:off x="4574721" y="3805243"/>
              <a:ext cx="979312" cy="94490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B06BACC-C4AD-FD40-9058-2B86D58BC256}"/>
              </a:ext>
            </a:extLst>
          </p:cNvPr>
          <p:cNvSpPr txBox="1"/>
          <p:nvPr/>
        </p:nvSpPr>
        <p:spPr>
          <a:xfrm>
            <a:off x="4610818" y="4027466"/>
            <a:ext cx="91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</a:rPr>
              <a:t>定位</a:t>
            </a:r>
          </a:p>
        </p:txBody>
      </p:sp>
    </p:spTree>
    <p:extLst>
      <p:ext uri="{BB962C8B-B14F-4D97-AF65-F5344CB8AC3E}">
        <p14:creationId xmlns:p14="http://schemas.microsoft.com/office/powerpoint/2010/main" val="25161463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8FD24EA7-6D16-754D-9A82-B38CF3C21DE9}"/>
              </a:ext>
            </a:extLst>
          </p:cNvPr>
          <p:cNvGrpSpPr>
            <a:grpSpLocks noChangeAspect="1"/>
          </p:cNvGrpSpPr>
          <p:nvPr/>
        </p:nvGrpSpPr>
        <p:grpSpPr>
          <a:xfrm>
            <a:off x="4631425" y="2635973"/>
            <a:ext cx="4945176" cy="3540024"/>
            <a:chOff x="38459" y="3611102"/>
            <a:chExt cx="5188404" cy="3714139"/>
          </a:xfrm>
        </p:grpSpPr>
        <p:grpSp>
          <p:nvGrpSpPr>
            <p:cNvPr id="56" name="グループ化 55">
              <a:extLst>
                <a:ext uri="{FF2B5EF4-FFF2-40B4-BE49-F238E27FC236}">
                  <a16:creationId xmlns:a16="http://schemas.microsoft.com/office/drawing/2014/main" id="{6B4C1CED-3190-4AD1-8217-B8C96E308E7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459" y="3611102"/>
              <a:ext cx="5188404" cy="3714139"/>
              <a:chOff x="38459" y="3611102"/>
              <a:chExt cx="5188404" cy="3714139"/>
            </a:xfrm>
          </p:grpSpPr>
          <p:pic>
            <p:nvPicPr>
              <p:cNvPr id="4" name="図 3" descr="屋内, 冷蔵庫, 開く, 座る が含まれている画像&#10;&#10;自動的に生成された説明">
                <a:extLst>
                  <a:ext uri="{FF2B5EF4-FFF2-40B4-BE49-F238E27FC236}">
                    <a16:creationId xmlns:a16="http://schemas.microsoft.com/office/drawing/2014/main" id="{F60AD78E-68CC-4AD7-A1D3-EED9EE7F10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459" y="3611102"/>
                <a:ext cx="5188404" cy="3714139"/>
              </a:xfrm>
              <a:prstGeom prst="rect">
                <a:avLst/>
              </a:prstGeom>
            </p:spPr>
          </p:pic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B3F98C5A-844A-4C84-8DE5-49C7878657E7}"/>
                  </a:ext>
                </a:extLst>
              </p:cNvPr>
              <p:cNvSpPr txBox="1"/>
              <p:nvPr/>
            </p:nvSpPr>
            <p:spPr>
              <a:xfrm>
                <a:off x="1174492" y="6627444"/>
                <a:ext cx="433682" cy="39191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kumimoji="1" lang="ja-JP" altLang="en-US" dirty="0"/>
              </a:p>
            </p:txBody>
          </p:sp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EAEDAA3A-9421-47B2-ADFA-C75A707EEE50}"/>
                  </a:ext>
                </a:extLst>
              </p:cNvPr>
              <p:cNvSpPr txBox="1"/>
              <p:nvPr/>
            </p:nvSpPr>
            <p:spPr>
              <a:xfrm>
                <a:off x="3607990" y="6627443"/>
                <a:ext cx="433682" cy="39191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kumimoji="1" lang="ja-JP" altLang="en-US" dirty="0"/>
              </a:p>
            </p:txBody>
          </p:sp>
        </p:grp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430EDFC7-1495-5446-89E9-60E6CF65ED99}"/>
                </a:ext>
              </a:extLst>
            </p:cNvPr>
            <p:cNvSpPr/>
            <p:nvPr/>
          </p:nvSpPr>
          <p:spPr>
            <a:xfrm>
              <a:off x="2106474" y="7016187"/>
              <a:ext cx="1508373" cy="236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DB47460-769A-4724-9F21-47A4992302BA}"/>
              </a:ext>
            </a:extLst>
          </p:cNvPr>
          <p:cNvSpPr txBox="1"/>
          <p:nvPr/>
        </p:nvSpPr>
        <p:spPr>
          <a:xfrm>
            <a:off x="488296" y="4985992"/>
            <a:ext cx="4527201" cy="3976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84" dirty="0"/>
              <a:t>盛り付け台は </a:t>
            </a:r>
            <a:r>
              <a:rPr kumimoji="1" lang="ja-JP" altLang="en-US" dirty="0"/>
              <a:t>６０</a:t>
            </a:r>
            <a:r>
              <a:rPr kumimoji="1" lang="ja-JP" altLang="en-US" sz="1984" dirty="0"/>
              <a:t>㎝以上の高さが必要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394CB0F-D822-834C-804A-CEEAF3A6E6A4}"/>
              </a:ext>
            </a:extLst>
          </p:cNvPr>
          <p:cNvGrpSpPr/>
          <p:nvPr/>
        </p:nvGrpSpPr>
        <p:grpSpPr>
          <a:xfrm>
            <a:off x="349614" y="2705435"/>
            <a:ext cx="4804564" cy="1942003"/>
            <a:chOff x="0" y="0"/>
            <a:chExt cx="5831678" cy="2339682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5EF41FFC-0B91-F24D-BD40-8ECF63893BAC}"/>
                </a:ext>
              </a:extLst>
            </p:cNvPr>
            <p:cNvCxnSpPr/>
            <p:nvPr/>
          </p:nvCxnSpPr>
          <p:spPr>
            <a:xfrm>
              <a:off x="3740150" y="1676400"/>
              <a:ext cx="4254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617C8530-E125-C94D-88E5-E578D2D3C14F}"/>
                </a:ext>
              </a:extLst>
            </p:cNvPr>
            <p:cNvGrpSpPr/>
            <p:nvPr/>
          </p:nvGrpSpPr>
          <p:grpSpPr>
            <a:xfrm>
              <a:off x="0" y="0"/>
              <a:ext cx="5831678" cy="2339682"/>
              <a:chOff x="-482599" y="0"/>
              <a:chExt cx="5833044" cy="2340334"/>
            </a:xfrm>
          </p:grpSpPr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EB123E13-A0A7-E74C-B8D2-E713D926951D}"/>
                  </a:ext>
                </a:extLst>
              </p:cNvPr>
              <p:cNvGrpSpPr/>
              <p:nvPr/>
            </p:nvGrpSpPr>
            <p:grpSpPr>
              <a:xfrm>
                <a:off x="-482599" y="0"/>
                <a:ext cx="5833044" cy="2275206"/>
                <a:chOff x="-482599" y="0"/>
                <a:chExt cx="5833044" cy="2275206"/>
              </a:xfrm>
            </p:grpSpPr>
            <p:grpSp>
              <p:nvGrpSpPr>
                <p:cNvPr id="11" name="グループ化 10">
                  <a:extLst>
                    <a:ext uri="{FF2B5EF4-FFF2-40B4-BE49-F238E27FC236}">
                      <a16:creationId xmlns:a16="http://schemas.microsoft.com/office/drawing/2014/main" id="{4857AC6D-DE14-F440-BAE1-0D36988AA789}"/>
                    </a:ext>
                  </a:extLst>
                </p:cNvPr>
                <p:cNvGrpSpPr/>
                <p:nvPr/>
              </p:nvGrpSpPr>
              <p:grpSpPr>
                <a:xfrm>
                  <a:off x="-482599" y="292100"/>
                  <a:ext cx="5833044" cy="1983106"/>
                  <a:chOff x="-482599" y="0"/>
                  <a:chExt cx="5833044" cy="1983106"/>
                </a:xfrm>
              </p:grpSpPr>
              <p:cxnSp>
                <p:nvCxnSpPr>
                  <p:cNvPr id="13" name="直線コネクタ 12">
                    <a:extLst>
                      <a:ext uri="{FF2B5EF4-FFF2-40B4-BE49-F238E27FC236}">
                        <a16:creationId xmlns:a16="http://schemas.microsoft.com/office/drawing/2014/main" id="{B71F3063-0E70-B44F-87FF-6D0B3AC30D4C}"/>
                      </a:ext>
                    </a:extLst>
                  </p:cNvPr>
                  <p:cNvCxnSpPr/>
                  <p:nvPr/>
                </p:nvCxnSpPr>
                <p:spPr>
                  <a:xfrm>
                    <a:off x="0" y="1600200"/>
                    <a:ext cx="793750" cy="635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</p:cxnSp>
              <p:grpSp>
                <p:nvGrpSpPr>
                  <p:cNvPr id="14" name="グループ化 13">
                    <a:extLst>
                      <a:ext uri="{FF2B5EF4-FFF2-40B4-BE49-F238E27FC236}">
                        <a16:creationId xmlns:a16="http://schemas.microsoft.com/office/drawing/2014/main" id="{86FE9C91-13B5-8846-A066-3250D5F59D67}"/>
                      </a:ext>
                    </a:extLst>
                  </p:cNvPr>
                  <p:cNvGrpSpPr/>
                  <p:nvPr/>
                </p:nvGrpSpPr>
                <p:grpSpPr>
                  <a:xfrm>
                    <a:off x="-482599" y="0"/>
                    <a:ext cx="5833044" cy="1983106"/>
                    <a:chOff x="-495299" y="0"/>
                    <a:chExt cx="5833044" cy="1983106"/>
                  </a:xfrm>
                </p:grpSpPr>
                <p:grpSp>
                  <p:nvGrpSpPr>
                    <p:cNvPr id="15" name="グループ化 14">
                      <a:extLst>
                        <a:ext uri="{FF2B5EF4-FFF2-40B4-BE49-F238E27FC236}">
                          <a16:creationId xmlns:a16="http://schemas.microsoft.com/office/drawing/2014/main" id="{D56E161C-EBAD-3549-A69E-6A448F1BF6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495299" y="0"/>
                      <a:ext cx="5833044" cy="1983106"/>
                      <a:chOff x="-495299" y="0"/>
                      <a:chExt cx="5833044" cy="1983106"/>
                    </a:xfrm>
                  </p:grpSpPr>
                  <p:grpSp>
                    <p:nvGrpSpPr>
                      <p:cNvPr id="17" name="グループ化 16">
                        <a:extLst>
                          <a:ext uri="{FF2B5EF4-FFF2-40B4-BE49-F238E27FC236}">
                            <a16:creationId xmlns:a16="http://schemas.microsoft.com/office/drawing/2014/main" id="{0256E209-12BB-3743-A88A-48C0F865806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495299" y="0"/>
                        <a:ext cx="5833044" cy="1983106"/>
                        <a:chOff x="-495299" y="0"/>
                        <a:chExt cx="5833044" cy="1983106"/>
                      </a:xfrm>
                    </p:grpSpPr>
                    <p:grpSp>
                      <p:nvGrpSpPr>
                        <p:cNvPr id="20" name="グループ化 19">
                          <a:extLst>
                            <a:ext uri="{FF2B5EF4-FFF2-40B4-BE49-F238E27FC236}">
                              <a16:creationId xmlns:a16="http://schemas.microsoft.com/office/drawing/2014/main" id="{58D2A80A-E25B-A045-8DA8-CA516AF7A4E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914400" y="0"/>
                          <a:ext cx="2750365" cy="1606550"/>
                          <a:chOff x="0" y="0"/>
                          <a:chExt cx="2584450" cy="1606550"/>
                        </a:xfrm>
                      </p:grpSpPr>
                      <p:sp>
                        <p:nvSpPr>
                          <p:cNvPr id="46" name="直方体 45">
                            <a:extLst>
                              <a:ext uri="{FF2B5EF4-FFF2-40B4-BE49-F238E27FC236}">
                                <a16:creationId xmlns:a16="http://schemas.microsoft.com/office/drawing/2014/main" id="{404BB5F6-2F91-D54C-B7D3-BBA8A22C569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0" y="0"/>
                            <a:ext cx="1143000" cy="1606550"/>
                          </a:xfrm>
                          <a:prstGeom prst="cube">
                            <a:avLst>
                              <a:gd name="adj" fmla="val 46177"/>
                            </a:avLst>
                          </a:prstGeom>
                          <a:solidFill>
                            <a:schemeClr val="bg1">
                              <a:lumMod val="85000"/>
                            </a:schemeClr>
                          </a:solidFill>
                          <a:ln w="12700" cap="flat" cmpd="sng" algn="ctr">
                            <a:noFill/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ot="0" spcFirstLastPara="0" vert="horz" wrap="square" lIns="91441" tIns="45720" rIns="91441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ja-JP" altLang="en-US"/>
                          </a:p>
                        </p:txBody>
                      </p:sp>
                      <p:sp>
                        <p:nvSpPr>
                          <p:cNvPr id="47" name="直方体 46">
                            <a:extLst>
                              <a:ext uri="{FF2B5EF4-FFF2-40B4-BE49-F238E27FC236}">
                                <a16:creationId xmlns:a16="http://schemas.microsoft.com/office/drawing/2014/main" id="{9CE691B3-606D-6A47-ACBA-B31F35EBEBB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23900" y="863600"/>
                            <a:ext cx="1390650" cy="692150"/>
                          </a:xfrm>
                          <a:prstGeom prst="cube">
                            <a:avLst>
                              <a:gd name="adj" fmla="val 46177"/>
                            </a:avLst>
                          </a:prstGeom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n w="12700" cap="flat" cmpd="sng" algn="ctr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ot="0" spcFirstLastPara="0" vert="horz" wrap="square" lIns="91441" tIns="45720" rIns="91441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ja-JP" altLang="en-US"/>
                          </a:p>
                        </p:txBody>
                      </p:sp>
                      <p:sp>
                        <p:nvSpPr>
                          <p:cNvPr id="48" name="直方体 47">
                            <a:extLst>
                              <a:ext uri="{FF2B5EF4-FFF2-40B4-BE49-F238E27FC236}">
                                <a16:creationId xmlns:a16="http://schemas.microsoft.com/office/drawing/2014/main" id="{FAB8B5D8-F389-DC47-8CF3-9AE1B347255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05301" y="327335"/>
                            <a:ext cx="1320800" cy="844550"/>
                          </a:xfrm>
                          <a:prstGeom prst="cube">
                            <a:avLst>
                              <a:gd name="adj" fmla="val 46177"/>
                            </a:avLst>
                          </a:prstGeom>
                          <a:solidFill>
                            <a:schemeClr val="bg1">
                              <a:lumMod val="75000"/>
                            </a:schemeClr>
                          </a:solidFill>
                          <a:ln w="12700" cap="flat" cmpd="sng" algn="ctr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ot="0" spcFirstLastPara="0" vert="horz" wrap="square" lIns="91441" tIns="45720" rIns="91441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ja-JP" altLang="en-US"/>
                          </a:p>
                        </p:txBody>
                      </p:sp>
                      <p:sp>
                        <p:nvSpPr>
                          <p:cNvPr id="49" name="円柱 48">
                            <a:extLst>
                              <a:ext uri="{FF2B5EF4-FFF2-40B4-BE49-F238E27FC236}">
                                <a16:creationId xmlns:a16="http://schemas.microsoft.com/office/drawing/2014/main" id="{CB2151A8-C091-B440-BE32-65C3C67B00B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076450" y="228600"/>
                            <a:ext cx="57150" cy="1085850"/>
                          </a:xfrm>
                          <a:prstGeom prst="can">
                            <a:avLst/>
                          </a:prstGeom>
                          <a:solidFill>
                            <a:srgbClr val="E7E6E6"/>
                          </a:solidFill>
                          <a:ln w="12700" cap="flat" cmpd="sng" algn="ctr">
                            <a:solidFill>
                              <a:srgbClr val="4472C4">
                                <a:shade val="50000"/>
                              </a:srgbClr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ot="0" spcFirstLastPara="0" vert="horz" wrap="square" lIns="91441" tIns="45720" rIns="91441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ja-JP" altLang="en-US"/>
                          </a:p>
                        </p:txBody>
                      </p:sp>
                      <p:grpSp>
                        <p:nvGrpSpPr>
                          <p:cNvPr id="50" name="グループ化 49">
                            <a:extLst>
                              <a:ext uri="{FF2B5EF4-FFF2-40B4-BE49-F238E27FC236}">
                                <a16:creationId xmlns:a16="http://schemas.microsoft.com/office/drawing/2014/main" id="{0F4925BE-D8CF-FE41-A79E-57B5BE42F3FF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46300" y="285750"/>
                            <a:ext cx="438150" cy="1104900"/>
                            <a:chOff x="12700" y="57150"/>
                            <a:chExt cx="438150" cy="1104900"/>
                          </a:xfrm>
                        </p:grpSpPr>
                        <p:cxnSp>
                          <p:nvCxnSpPr>
                            <p:cNvPr id="51" name="直線矢印コネクタ 50">
                              <a:extLst>
                                <a:ext uri="{FF2B5EF4-FFF2-40B4-BE49-F238E27FC236}">
                                  <a16:creationId xmlns:a16="http://schemas.microsoft.com/office/drawing/2014/main" id="{EAF69707-63A2-DA4A-8D07-87B2494A6440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187741" y="674759"/>
                              <a:ext cx="0" cy="482600"/>
                            </a:xfrm>
                            <a:prstGeom prst="straightConnector1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  <a:headEnd type="triangle"/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52" name="直線コネクタ 51">
                              <a:extLst>
                                <a:ext uri="{FF2B5EF4-FFF2-40B4-BE49-F238E27FC236}">
                                  <a16:creationId xmlns:a16="http://schemas.microsoft.com/office/drawing/2014/main" id="{3449EDAD-4D37-1C4B-8EB2-1A90DFF2439C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12700" y="635000"/>
                              <a:ext cx="327473" cy="0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53" name="直線コネクタ 52">
                              <a:extLst>
                                <a:ext uri="{FF2B5EF4-FFF2-40B4-BE49-F238E27FC236}">
                                  <a16:creationId xmlns:a16="http://schemas.microsoft.com/office/drawing/2014/main" id="{7C9C1BBA-757A-1C40-B64A-4BD6EAE36FC8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 flipV="1">
                              <a:off x="12700" y="57150"/>
                              <a:ext cx="438150" cy="6350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54" name="直線矢印コネクタ 53">
                              <a:extLst>
                                <a:ext uri="{FF2B5EF4-FFF2-40B4-BE49-F238E27FC236}">
                                  <a16:creationId xmlns:a16="http://schemas.microsoft.com/office/drawing/2014/main" id="{35A2A62F-CBC2-CF4F-A175-269CF1345443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415095" y="57150"/>
                              <a:ext cx="0" cy="1104900"/>
                            </a:xfrm>
                            <a:prstGeom prst="straightConnector1">
                              <a:avLst/>
                            </a:prstGeom>
                            <a:ln w="28575">
                              <a:solidFill>
                                <a:schemeClr val="tx1"/>
                              </a:solidFill>
                              <a:headEnd type="triangle"/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  <p:grpSp>
                      <p:nvGrpSpPr>
                        <p:cNvPr id="21" name="グループ化 20">
                          <a:extLst>
                            <a:ext uri="{FF2B5EF4-FFF2-40B4-BE49-F238E27FC236}">
                              <a16:creationId xmlns:a16="http://schemas.microsoft.com/office/drawing/2014/main" id="{9DE97161-0180-F34D-A03A-7DC7F75146A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495299" y="303529"/>
                          <a:ext cx="5833044" cy="1679577"/>
                          <a:chOff x="-527179" y="-34121"/>
                          <a:chExt cx="6208487" cy="1735922"/>
                        </a:xfrm>
                      </p:grpSpPr>
                      <p:grpSp>
                        <p:nvGrpSpPr>
                          <p:cNvPr id="22" name="グループ化 21">
                            <a:extLst>
                              <a:ext uri="{FF2B5EF4-FFF2-40B4-BE49-F238E27FC236}">
                                <a16:creationId xmlns:a16="http://schemas.microsoft.com/office/drawing/2014/main" id="{7CC475AC-8CB5-4341-98AB-87BBDD17EFA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527179" y="-34121"/>
                            <a:ext cx="6208487" cy="1450171"/>
                            <a:chOff x="-527179" y="-34121"/>
                            <a:chExt cx="6208487" cy="1450171"/>
                          </a:xfrm>
                        </p:grpSpPr>
                        <p:sp>
                          <p:nvSpPr>
                            <p:cNvPr id="36" name="楕円 138">
                              <a:extLst>
                                <a:ext uri="{FF2B5EF4-FFF2-40B4-BE49-F238E27FC236}">
                                  <a16:creationId xmlns:a16="http://schemas.microsoft.com/office/drawing/2014/main" id="{7523BBD9-CB75-CD43-9888-FF65FF5D542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708150" y="1263650"/>
                              <a:ext cx="184150" cy="152400"/>
                            </a:xfrm>
                            <a:prstGeom prst="ellipse">
                              <a:avLst/>
                            </a:prstGeom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n w="12700" cap="flat" cmpd="sng" algn="ctr">
                              <a:solidFill>
                                <a:schemeClr val="tx1"/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ot="0" spcFirstLastPara="0" vert="horz" wrap="square" lIns="91441" tIns="45720" rIns="91441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grpSp>
                          <p:nvGrpSpPr>
                            <p:cNvPr id="37" name="グループ化 36">
                              <a:extLst>
                                <a:ext uri="{FF2B5EF4-FFF2-40B4-BE49-F238E27FC236}">
                                  <a16:creationId xmlns:a16="http://schemas.microsoft.com/office/drawing/2014/main" id="{28C61E0D-AD41-BF4F-AE09-A6A1D87FE230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895157" y="938319"/>
                              <a:ext cx="540858" cy="462099"/>
                              <a:chOff x="202757" y="-58631"/>
                              <a:chExt cx="540858" cy="462099"/>
                            </a:xfrm>
                          </p:grpSpPr>
                          <p:sp>
                            <p:nvSpPr>
                              <p:cNvPr id="44" name="楕円 139">
                                <a:extLst>
                                  <a:ext uri="{FF2B5EF4-FFF2-40B4-BE49-F238E27FC236}">
                                    <a16:creationId xmlns:a16="http://schemas.microsoft.com/office/drawing/2014/main" id="{27696CD2-525C-9640-B123-8828AA7BA874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559465" y="-58631"/>
                                <a:ext cx="184150" cy="152400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n w="12700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miter lim="800000"/>
                              </a:ln>
                              <a:effectLst/>
                            </p:spPr>
                            <p:txBody>
                              <a:bodyPr rot="0" spcFirstLastPara="0" vert="horz" wrap="square" lIns="91441" tIns="45720" rIns="91441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45" name="楕円 136">
                                <a:extLst>
                                  <a:ext uri="{FF2B5EF4-FFF2-40B4-BE49-F238E27FC236}">
                                    <a16:creationId xmlns:a16="http://schemas.microsoft.com/office/drawing/2014/main" id="{AD550FA5-15F7-6540-85E7-D62248CAE6AC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202757" y="251068"/>
                                <a:ext cx="184150" cy="152400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n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="horz" wrap="square" lIns="91441" tIns="45720" rIns="91441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38" name="グループ化 37">
                              <a:extLst>
                                <a:ext uri="{FF2B5EF4-FFF2-40B4-BE49-F238E27FC236}">
                                  <a16:creationId xmlns:a16="http://schemas.microsoft.com/office/drawing/2014/main" id="{56201C60-3F62-4B47-A9D4-A6BAB0C8D6FF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-527179" y="229927"/>
                              <a:ext cx="1530888" cy="1074290"/>
                              <a:chOff x="-527179" y="-62173"/>
                              <a:chExt cx="1530888" cy="1074290"/>
                            </a:xfrm>
                          </p:grpSpPr>
                          <p:sp>
                            <p:nvSpPr>
                              <p:cNvPr id="41" name="テキスト ボックス 146">
                                <a:extLst>
                                  <a:ext uri="{FF2B5EF4-FFF2-40B4-BE49-F238E27FC236}">
                                    <a16:creationId xmlns:a16="http://schemas.microsoft.com/office/drawing/2014/main" id="{FA4BE26D-6910-964A-BC12-C4C3ACE62A41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-527179" y="152400"/>
                                <a:ext cx="1124079" cy="77470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lt1"/>
                              </a:solidFill>
                              <a:ln w="6350">
                                <a:noFill/>
                              </a:ln>
                            </p:spPr>
                            <p:txBody>
                              <a:bodyPr rot="0" spcFirstLastPara="0" vert="horz" wrap="square" lIns="91441" tIns="45720" rIns="91441" bIns="45720" numCol="1" spcCol="0" rtlCol="0" fromWordArt="0" anchor="t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 algn="ctr"/>
                                <a:r>
                                  <a:rPr lang="en-US" sz="1400" kern="100" dirty="0">
                                    <a:solidFill>
                                      <a:srgbClr val="FF0000"/>
                                    </a:solidFill>
                                    <a:latin typeface="游ゴシック" panose="020B0400000000000000" pitchFamily="50" charset="-128"/>
                                    <a:ea typeface="游ゴシック" panose="020B0400000000000000" pitchFamily="50" charset="-128"/>
                                    <a:cs typeface="Times New Roman" panose="02020603050405020304" pitchFamily="18" charset="0"/>
                                  </a:rPr>
                                  <a:t>60</a:t>
                                </a:r>
                                <a:r>
                                  <a:rPr lang="ja-JP" altLang="en-US" sz="1300" kern="100" dirty="0">
                                    <a:solidFill>
                                      <a:srgbClr val="FF0000"/>
                                    </a:solidFill>
                                    <a:latin typeface="游ゴシック" panose="020B0400000000000000" pitchFamily="50" charset="-128"/>
                                    <a:ea typeface="游ゴシック" panose="020B0400000000000000" pitchFamily="50" charset="-128"/>
                                    <a:cs typeface="Times New Roman" panose="02020603050405020304" pitchFamily="18" charset="0"/>
                                  </a:rPr>
                                  <a:t>㎝以上</a:t>
                                </a:r>
                                <a:endParaRPr lang="ja-JP" altLang="en-US" sz="1300" kern="100" dirty="0">
                                  <a:latin typeface="游ゴシック" panose="020B0400000000000000" pitchFamily="50" charset="-128"/>
                                  <a:ea typeface="游ゴシック" panose="020B0400000000000000" pitchFamily="50" charset="-128"/>
                                  <a:cs typeface="Times New Roman" panose="02020603050405020304" pitchFamily="18" charset="0"/>
                                </a:endParaRPr>
                              </a:p>
                              <a:p>
                                <a:pPr algn="ctr"/>
                                <a:r>
                                  <a:rPr lang="ja-JP" altLang="en-US" sz="1300" kern="100" dirty="0">
                                    <a:latin typeface="游明朝" panose="02020400000000000000" pitchFamily="18" charset="-128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a:t>の作業台</a:t>
                                </a:r>
                              </a:p>
                            </p:txBody>
                          </p:sp>
                          <p:cxnSp>
                            <p:nvCxnSpPr>
                              <p:cNvPr id="42" name="直線コネクタ 41">
                                <a:extLst>
                                  <a:ext uri="{FF2B5EF4-FFF2-40B4-BE49-F238E27FC236}">
                                    <a16:creationId xmlns:a16="http://schemas.microsoft.com/office/drawing/2014/main" id="{2D2B43F0-B314-0640-917F-D67BEE3873DE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>
                                <a:off x="209959" y="-62173"/>
                                <a:ext cx="793750" cy="6350"/>
                              </a:xfrm>
                              <a:prstGeom prst="line">
                                <a:avLst/>
                              </a:prstGeom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43" name="直線矢印コネクタ 42">
                                <a:extLst>
                                  <a:ext uri="{FF2B5EF4-FFF2-40B4-BE49-F238E27FC236}">
                                    <a16:creationId xmlns:a16="http://schemas.microsoft.com/office/drawing/2014/main" id="{C09780C7-3C11-5D40-A814-CF59217B47B0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>
                                <a:off x="673100" y="31750"/>
                                <a:ext cx="0" cy="980367"/>
                              </a:xfrm>
                              <a:prstGeom prst="straightConnector1">
                                <a:avLst/>
                              </a:prstGeom>
                              <a:ln w="28575">
                                <a:solidFill>
                                  <a:schemeClr val="tx1"/>
                                </a:solidFill>
                                <a:headEnd type="triangle"/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sp>
                          <p:nvSpPr>
                            <p:cNvPr id="39" name="テキスト ボックス 157">
                              <a:extLst>
                                <a:ext uri="{FF2B5EF4-FFF2-40B4-BE49-F238E27FC236}">
                                  <a16:creationId xmlns:a16="http://schemas.microsoft.com/office/drawing/2014/main" id="{8F305FA7-D6C6-8A45-8825-0CEFB6F5BF5F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4117671" y="-34121"/>
                              <a:ext cx="821277" cy="552607"/>
                            </a:xfrm>
                            <a:prstGeom prst="rect">
                              <a:avLst/>
                            </a:prstGeom>
                            <a:solidFill>
                              <a:schemeClr val="lt1"/>
                            </a:solidFill>
                            <a:ln w="6350">
                              <a:noFill/>
                            </a:ln>
                          </p:spPr>
                          <p:txBody>
                            <a:bodyPr rot="0" spcFirstLastPara="0" vert="horz" wrap="none" lIns="91441" tIns="45720" rIns="91441" bIns="45720" numCol="1" spcCol="0" rtlCol="0" fromWordArt="0" anchor="t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just"/>
                              <a:r>
                                <a:rPr lang="en-US" sz="1400" kern="100" dirty="0">
                                  <a:solidFill>
                                    <a:srgbClr val="FF0000"/>
                                  </a:solidFill>
                                  <a:latin typeface="Yu Gothic" panose="020B0400000000000000" pitchFamily="34" charset="-128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a:t>60</a:t>
                              </a:r>
                              <a:r>
                                <a:rPr lang="ja-JP" altLang="en-US" sz="1300" kern="100" dirty="0">
                                  <a:solidFill>
                                    <a:srgbClr val="FF0000"/>
                                  </a:solidFill>
                                  <a:latin typeface="游明朝" panose="02020400000000000000" pitchFamily="18" charset="-128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a:t>㎝以上</a:t>
                              </a:r>
                              <a:endParaRPr lang="ja-JP" altLang="en-US" sz="1300" kern="100" dirty="0">
                                <a:latin typeface="游明朝" panose="02020400000000000000" pitchFamily="18" charset="-128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0" name="テキスト ボックス 159">
                              <a:extLst>
                                <a:ext uri="{FF2B5EF4-FFF2-40B4-BE49-F238E27FC236}">
                                  <a16:creationId xmlns:a16="http://schemas.microsoft.com/office/drawing/2014/main" id="{338F98E7-C4B4-B946-B79D-12EF5E201F2F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3945013" y="661931"/>
                              <a:ext cx="1736295" cy="571501"/>
                            </a:xfrm>
                            <a:prstGeom prst="rect">
                              <a:avLst/>
                            </a:prstGeom>
                            <a:noFill/>
                            <a:ln w="6350">
                              <a:noFill/>
                            </a:ln>
                          </p:spPr>
                          <p:txBody>
                            <a:bodyPr rot="0" spcFirstLastPara="0" vert="horz" wrap="square" lIns="91441" tIns="45720" rIns="91441" bIns="45720" numCol="1" spcCol="0" rtlCol="0" fromWordArt="0" anchor="t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algn="just"/>
                              <a:r>
                                <a:rPr lang="en-US" sz="1400" kern="100" dirty="0">
                                  <a:solidFill>
                                    <a:srgbClr val="FF0000"/>
                                  </a:solidFill>
                                  <a:latin typeface="Yu Gothic" panose="020B0400000000000000" pitchFamily="34" charset="-128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a:t>30</a:t>
                              </a:r>
                              <a:r>
                                <a:rPr lang="ja-JP" altLang="en-US" sz="1300" kern="100" dirty="0">
                                  <a:solidFill>
                                    <a:srgbClr val="FF0000"/>
                                  </a:solidFill>
                                  <a:latin typeface="游明朝" panose="02020400000000000000" pitchFamily="18" charset="-128"/>
                                  <a:ea typeface="Yu Gothic" panose="020B0400000000000000" pitchFamily="34" charset="-128"/>
                                  <a:cs typeface="Times New Roman" panose="02020603050405020304" pitchFamily="18" charset="0"/>
                                </a:rPr>
                                <a:t>㎝以上</a:t>
                              </a:r>
                              <a:r>
                                <a:rPr lang="ja-JP" altLang="en-US" sz="1300" kern="100" dirty="0">
                                  <a:latin typeface="游明朝" panose="02020400000000000000" pitchFamily="18" charset="-128"/>
                                  <a:ea typeface="Yu Gothic" panose="020B0400000000000000" pitchFamily="34" charset="-128"/>
                                  <a:cs typeface="Times New Roman" panose="02020603050405020304" pitchFamily="18" charset="0"/>
                                </a:rPr>
                                <a:t>の台</a:t>
                              </a:r>
                              <a:endParaRPr lang="ja-JP" altLang="en-US" sz="1300" kern="100" dirty="0">
                                <a:latin typeface="游明朝" panose="02020400000000000000" pitchFamily="18" charset="-128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23" name="グループ化 22">
                            <a:extLst>
                              <a:ext uri="{FF2B5EF4-FFF2-40B4-BE49-F238E27FC236}">
                                <a16:creationId xmlns:a16="http://schemas.microsoft.com/office/drawing/2014/main" id="{EF3E1B12-3827-D949-9524-6FA3FA79BC9F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812800" y="889000"/>
                            <a:ext cx="1047750" cy="812801"/>
                            <a:chOff x="0" y="0"/>
                            <a:chExt cx="2487739" cy="2069353"/>
                          </a:xfrm>
                        </p:grpSpPr>
                        <p:sp>
                          <p:nvSpPr>
                            <p:cNvPr id="24" name="フリーフォーム 23">
                              <a:extLst>
                                <a:ext uri="{FF2B5EF4-FFF2-40B4-BE49-F238E27FC236}">
                                  <a16:creationId xmlns:a16="http://schemas.microsoft.com/office/drawing/2014/main" id="{5CC86A74-4C50-B943-A919-00FB65DD7F9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49121" y="82514"/>
                              <a:ext cx="1672769" cy="1550332"/>
                            </a:xfrm>
                            <a:custGeom>
                              <a:avLst/>
                              <a:gdLst>
                                <a:gd name="connsiteX0" fmla="*/ 815448 w 1673049"/>
                                <a:gd name="connsiteY0" fmla="*/ 660775 h 1537750"/>
                                <a:gd name="connsiteX1" fmla="*/ 815448 w 1673049"/>
                                <a:gd name="connsiteY1" fmla="*/ 660775 h 1537750"/>
                                <a:gd name="connsiteX2" fmla="*/ 857625 w 1673049"/>
                                <a:gd name="connsiteY2" fmla="*/ 670148 h 1537750"/>
                                <a:gd name="connsiteX3" fmla="*/ 876370 w 1673049"/>
                                <a:gd name="connsiteY3" fmla="*/ 665461 h 1537750"/>
                                <a:gd name="connsiteX4" fmla="*/ 909175 w 1673049"/>
                                <a:gd name="connsiteY4" fmla="*/ 656089 h 1537750"/>
                                <a:gd name="connsiteX5" fmla="*/ 937293 w 1673049"/>
                                <a:gd name="connsiteY5" fmla="*/ 637343 h 1537750"/>
                                <a:gd name="connsiteX6" fmla="*/ 979470 w 1673049"/>
                                <a:gd name="connsiteY6" fmla="*/ 604539 h 1537750"/>
                                <a:gd name="connsiteX7" fmla="*/ 993529 w 1673049"/>
                                <a:gd name="connsiteY7" fmla="*/ 599852 h 1537750"/>
                                <a:gd name="connsiteX8" fmla="*/ 1007588 w 1673049"/>
                                <a:gd name="connsiteY8" fmla="*/ 590480 h 1537750"/>
                                <a:gd name="connsiteX9" fmla="*/ 1035706 w 1673049"/>
                                <a:gd name="connsiteY9" fmla="*/ 581107 h 1537750"/>
                                <a:gd name="connsiteX10" fmla="*/ 1073197 w 1673049"/>
                                <a:gd name="connsiteY10" fmla="*/ 571734 h 1537750"/>
                                <a:gd name="connsiteX11" fmla="*/ 1166924 w 1673049"/>
                                <a:gd name="connsiteY11" fmla="*/ 576421 h 1537750"/>
                                <a:gd name="connsiteX12" fmla="*/ 1176297 w 1673049"/>
                                <a:gd name="connsiteY12" fmla="*/ 590480 h 1537750"/>
                                <a:gd name="connsiteX13" fmla="*/ 1171610 w 1673049"/>
                                <a:gd name="connsiteY13" fmla="*/ 651402 h 1537750"/>
                                <a:gd name="connsiteX14" fmla="*/ 1129433 w 1673049"/>
                                <a:gd name="connsiteY14" fmla="*/ 674834 h 1537750"/>
                                <a:gd name="connsiteX15" fmla="*/ 1101315 w 1673049"/>
                                <a:gd name="connsiteY15" fmla="*/ 693579 h 1537750"/>
                                <a:gd name="connsiteX16" fmla="*/ 1077883 w 1673049"/>
                                <a:gd name="connsiteY16" fmla="*/ 717011 h 1537750"/>
                                <a:gd name="connsiteX17" fmla="*/ 1054452 w 1673049"/>
                                <a:gd name="connsiteY17" fmla="*/ 740443 h 1537750"/>
                                <a:gd name="connsiteX18" fmla="*/ 1045079 w 1673049"/>
                                <a:gd name="connsiteY18" fmla="*/ 754502 h 1537750"/>
                                <a:gd name="connsiteX19" fmla="*/ 1016961 w 1673049"/>
                                <a:gd name="connsiteY19" fmla="*/ 768561 h 1537750"/>
                                <a:gd name="connsiteX20" fmla="*/ 1002902 w 1673049"/>
                                <a:gd name="connsiteY20" fmla="*/ 777934 h 1537750"/>
                                <a:gd name="connsiteX21" fmla="*/ 993529 w 1673049"/>
                                <a:gd name="connsiteY21" fmla="*/ 791993 h 1537750"/>
                                <a:gd name="connsiteX22" fmla="*/ 1016961 w 1673049"/>
                                <a:gd name="connsiteY22" fmla="*/ 829483 h 1537750"/>
                                <a:gd name="connsiteX23" fmla="*/ 1031020 w 1673049"/>
                                <a:gd name="connsiteY23" fmla="*/ 834170 h 1537750"/>
                                <a:gd name="connsiteX24" fmla="*/ 1059138 w 1673049"/>
                                <a:gd name="connsiteY24" fmla="*/ 848229 h 1537750"/>
                                <a:gd name="connsiteX25" fmla="*/ 1143492 w 1673049"/>
                                <a:gd name="connsiteY25" fmla="*/ 843542 h 1537750"/>
                                <a:gd name="connsiteX26" fmla="*/ 1171610 w 1673049"/>
                                <a:gd name="connsiteY26" fmla="*/ 834170 h 1537750"/>
                                <a:gd name="connsiteX27" fmla="*/ 1185669 w 1673049"/>
                                <a:gd name="connsiteY27" fmla="*/ 829483 h 1537750"/>
                                <a:gd name="connsiteX28" fmla="*/ 1199728 w 1673049"/>
                                <a:gd name="connsiteY28" fmla="*/ 820111 h 1537750"/>
                                <a:gd name="connsiteX29" fmla="*/ 1213787 w 1673049"/>
                                <a:gd name="connsiteY29" fmla="*/ 815424 h 1537750"/>
                                <a:gd name="connsiteX30" fmla="*/ 1274710 w 1673049"/>
                                <a:gd name="connsiteY30" fmla="*/ 801365 h 1537750"/>
                                <a:gd name="connsiteX31" fmla="*/ 1345005 w 1673049"/>
                                <a:gd name="connsiteY31" fmla="*/ 806052 h 1537750"/>
                                <a:gd name="connsiteX32" fmla="*/ 1359064 w 1673049"/>
                                <a:gd name="connsiteY32" fmla="*/ 810738 h 1537750"/>
                                <a:gd name="connsiteX33" fmla="*/ 1373123 w 1673049"/>
                                <a:gd name="connsiteY33" fmla="*/ 824797 h 1537750"/>
                                <a:gd name="connsiteX34" fmla="*/ 1382496 w 1673049"/>
                                <a:gd name="connsiteY34" fmla="*/ 838856 h 1537750"/>
                                <a:gd name="connsiteX35" fmla="*/ 1387182 w 1673049"/>
                                <a:gd name="connsiteY35" fmla="*/ 852915 h 1537750"/>
                                <a:gd name="connsiteX36" fmla="*/ 1373123 w 1673049"/>
                                <a:gd name="connsiteY36" fmla="*/ 890406 h 1537750"/>
                                <a:gd name="connsiteX37" fmla="*/ 1359064 w 1673049"/>
                                <a:gd name="connsiteY37" fmla="*/ 899779 h 1537750"/>
                                <a:gd name="connsiteX38" fmla="*/ 1345005 w 1673049"/>
                                <a:gd name="connsiteY38" fmla="*/ 904465 h 1537750"/>
                                <a:gd name="connsiteX39" fmla="*/ 1316887 w 1673049"/>
                                <a:gd name="connsiteY39" fmla="*/ 923210 h 1537750"/>
                                <a:gd name="connsiteX40" fmla="*/ 1302828 w 1673049"/>
                                <a:gd name="connsiteY40" fmla="*/ 927897 h 1537750"/>
                                <a:gd name="connsiteX41" fmla="*/ 1288769 w 1673049"/>
                                <a:gd name="connsiteY41" fmla="*/ 937269 h 1537750"/>
                                <a:gd name="connsiteX42" fmla="*/ 1260651 w 1673049"/>
                                <a:gd name="connsiteY42" fmla="*/ 946642 h 1537750"/>
                                <a:gd name="connsiteX43" fmla="*/ 1246592 w 1673049"/>
                                <a:gd name="connsiteY43" fmla="*/ 951328 h 1537750"/>
                                <a:gd name="connsiteX44" fmla="*/ 1232533 w 1673049"/>
                                <a:gd name="connsiteY44" fmla="*/ 960701 h 1537750"/>
                                <a:gd name="connsiteX45" fmla="*/ 1204415 w 1673049"/>
                                <a:gd name="connsiteY45" fmla="*/ 970074 h 1537750"/>
                                <a:gd name="connsiteX46" fmla="*/ 1199728 w 1673049"/>
                                <a:gd name="connsiteY46" fmla="*/ 984133 h 1537750"/>
                                <a:gd name="connsiteX47" fmla="*/ 1209101 w 1673049"/>
                                <a:gd name="connsiteY47" fmla="*/ 998192 h 1537750"/>
                                <a:gd name="connsiteX48" fmla="*/ 1241905 w 1673049"/>
                                <a:gd name="connsiteY48" fmla="*/ 1012251 h 1537750"/>
                                <a:gd name="connsiteX49" fmla="*/ 1419987 w 1673049"/>
                                <a:gd name="connsiteY49" fmla="*/ 1007565 h 1537750"/>
                                <a:gd name="connsiteX50" fmla="*/ 1612127 w 1673049"/>
                                <a:gd name="connsiteY50" fmla="*/ 1012251 h 1537750"/>
                                <a:gd name="connsiteX51" fmla="*/ 1644931 w 1673049"/>
                                <a:gd name="connsiteY51" fmla="*/ 1021624 h 1537750"/>
                                <a:gd name="connsiteX52" fmla="*/ 1658990 w 1673049"/>
                                <a:gd name="connsiteY52" fmla="*/ 1030996 h 1537750"/>
                                <a:gd name="connsiteX53" fmla="*/ 1673049 w 1673049"/>
                                <a:gd name="connsiteY53" fmla="*/ 1059114 h 1537750"/>
                                <a:gd name="connsiteX54" fmla="*/ 1668363 w 1673049"/>
                                <a:gd name="connsiteY54" fmla="*/ 1110664 h 1537750"/>
                                <a:gd name="connsiteX55" fmla="*/ 1663677 w 1673049"/>
                                <a:gd name="connsiteY55" fmla="*/ 1124723 h 1537750"/>
                                <a:gd name="connsiteX56" fmla="*/ 1649618 w 1673049"/>
                                <a:gd name="connsiteY56" fmla="*/ 1129410 h 1537750"/>
                                <a:gd name="connsiteX57" fmla="*/ 1635559 w 1673049"/>
                                <a:gd name="connsiteY57" fmla="*/ 1138782 h 1537750"/>
                                <a:gd name="connsiteX58" fmla="*/ 1565263 w 1673049"/>
                                <a:gd name="connsiteY58" fmla="*/ 1148155 h 1537750"/>
                                <a:gd name="connsiteX59" fmla="*/ 1391869 w 1673049"/>
                                <a:gd name="connsiteY59" fmla="*/ 1157528 h 1537750"/>
                                <a:gd name="connsiteX60" fmla="*/ 1223160 w 1673049"/>
                                <a:gd name="connsiteY60" fmla="*/ 1152841 h 1537750"/>
                                <a:gd name="connsiteX61" fmla="*/ 1138806 w 1673049"/>
                                <a:gd name="connsiteY61" fmla="*/ 1157528 h 1537750"/>
                                <a:gd name="connsiteX62" fmla="*/ 1110688 w 1673049"/>
                                <a:gd name="connsiteY62" fmla="*/ 1171587 h 1537750"/>
                                <a:gd name="connsiteX63" fmla="*/ 1096629 w 1673049"/>
                                <a:gd name="connsiteY63" fmla="*/ 1185646 h 1537750"/>
                                <a:gd name="connsiteX64" fmla="*/ 1082570 w 1673049"/>
                                <a:gd name="connsiteY64" fmla="*/ 1195018 h 1537750"/>
                                <a:gd name="connsiteX65" fmla="*/ 1059138 w 1673049"/>
                                <a:gd name="connsiteY65" fmla="*/ 1237196 h 1537750"/>
                                <a:gd name="connsiteX66" fmla="*/ 1045079 w 1673049"/>
                                <a:gd name="connsiteY66" fmla="*/ 1246568 h 1537750"/>
                                <a:gd name="connsiteX67" fmla="*/ 988843 w 1673049"/>
                                <a:gd name="connsiteY67" fmla="*/ 1241882 h 1537750"/>
                                <a:gd name="connsiteX68" fmla="*/ 1002902 w 1673049"/>
                                <a:gd name="connsiteY68" fmla="*/ 1232509 h 1537750"/>
                                <a:gd name="connsiteX69" fmla="*/ 1007588 w 1673049"/>
                                <a:gd name="connsiteY69" fmla="*/ 1246568 h 1537750"/>
                                <a:gd name="connsiteX70" fmla="*/ 1016961 w 1673049"/>
                                <a:gd name="connsiteY70" fmla="*/ 1288745 h 1537750"/>
                                <a:gd name="connsiteX71" fmla="*/ 1002902 w 1673049"/>
                                <a:gd name="connsiteY71" fmla="*/ 1302804 h 1537750"/>
                                <a:gd name="connsiteX72" fmla="*/ 998215 w 1673049"/>
                                <a:gd name="connsiteY72" fmla="*/ 1316863 h 1537750"/>
                                <a:gd name="connsiteX73" fmla="*/ 988843 w 1673049"/>
                                <a:gd name="connsiteY73" fmla="*/ 1330922 h 1537750"/>
                                <a:gd name="connsiteX74" fmla="*/ 984156 w 1673049"/>
                                <a:gd name="connsiteY74" fmla="*/ 1344982 h 1537750"/>
                                <a:gd name="connsiteX75" fmla="*/ 974784 w 1673049"/>
                                <a:gd name="connsiteY75" fmla="*/ 1359041 h 1537750"/>
                                <a:gd name="connsiteX76" fmla="*/ 970097 w 1673049"/>
                                <a:gd name="connsiteY76" fmla="*/ 1373100 h 1537750"/>
                                <a:gd name="connsiteX77" fmla="*/ 951352 w 1673049"/>
                                <a:gd name="connsiteY77" fmla="*/ 1401218 h 1537750"/>
                                <a:gd name="connsiteX78" fmla="*/ 937293 w 1673049"/>
                                <a:gd name="connsiteY78" fmla="*/ 1429336 h 1537750"/>
                                <a:gd name="connsiteX79" fmla="*/ 923234 w 1673049"/>
                                <a:gd name="connsiteY79" fmla="*/ 1443395 h 1537750"/>
                                <a:gd name="connsiteX80" fmla="*/ 899802 w 1673049"/>
                                <a:gd name="connsiteY80" fmla="*/ 1462140 h 1537750"/>
                                <a:gd name="connsiteX81" fmla="*/ 871684 w 1673049"/>
                                <a:gd name="connsiteY81" fmla="*/ 1490258 h 1537750"/>
                                <a:gd name="connsiteX82" fmla="*/ 857625 w 1673049"/>
                                <a:gd name="connsiteY82" fmla="*/ 1494945 h 1537750"/>
                                <a:gd name="connsiteX83" fmla="*/ 829507 w 1673049"/>
                                <a:gd name="connsiteY83" fmla="*/ 1513690 h 1537750"/>
                                <a:gd name="connsiteX84" fmla="*/ 815448 w 1673049"/>
                                <a:gd name="connsiteY84" fmla="*/ 1518376 h 1537750"/>
                                <a:gd name="connsiteX85" fmla="*/ 745153 w 1673049"/>
                                <a:gd name="connsiteY85" fmla="*/ 1527749 h 1537750"/>
                                <a:gd name="connsiteX86" fmla="*/ 717035 w 1673049"/>
                                <a:gd name="connsiteY86" fmla="*/ 1537122 h 1537750"/>
                                <a:gd name="connsiteX87" fmla="*/ 688917 w 1673049"/>
                                <a:gd name="connsiteY87" fmla="*/ 1527749 h 1537750"/>
                                <a:gd name="connsiteX88" fmla="*/ 679544 w 1673049"/>
                                <a:gd name="connsiteY88" fmla="*/ 1480886 h 1537750"/>
                                <a:gd name="connsiteX89" fmla="*/ 674857 w 1673049"/>
                                <a:gd name="connsiteY89" fmla="*/ 1466827 h 1537750"/>
                                <a:gd name="connsiteX90" fmla="*/ 665485 w 1673049"/>
                                <a:gd name="connsiteY90" fmla="*/ 1419963 h 1537750"/>
                                <a:gd name="connsiteX91" fmla="*/ 660798 w 1673049"/>
                                <a:gd name="connsiteY91" fmla="*/ 1396531 h 1537750"/>
                                <a:gd name="connsiteX92" fmla="*/ 651426 w 1673049"/>
                                <a:gd name="connsiteY92" fmla="*/ 1363727 h 1537750"/>
                                <a:gd name="connsiteX93" fmla="*/ 646739 w 1673049"/>
                                <a:gd name="connsiteY93" fmla="*/ 1349668 h 1537750"/>
                                <a:gd name="connsiteX94" fmla="*/ 632680 w 1673049"/>
                                <a:gd name="connsiteY94" fmla="*/ 1312177 h 1537750"/>
                                <a:gd name="connsiteX95" fmla="*/ 604562 w 1673049"/>
                                <a:gd name="connsiteY95" fmla="*/ 1298118 h 1537750"/>
                                <a:gd name="connsiteX96" fmla="*/ 581131 w 1673049"/>
                                <a:gd name="connsiteY96" fmla="*/ 1321550 h 1537750"/>
                                <a:gd name="connsiteX97" fmla="*/ 567072 w 1673049"/>
                                <a:gd name="connsiteY97" fmla="*/ 1330922 h 1537750"/>
                                <a:gd name="connsiteX98" fmla="*/ 548326 w 1673049"/>
                                <a:gd name="connsiteY98" fmla="*/ 1354354 h 1537750"/>
                                <a:gd name="connsiteX99" fmla="*/ 534267 w 1673049"/>
                                <a:gd name="connsiteY99" fmla="*/ 1368413 h 1537750"/>
                                <a:gd name="connsiteX100" fmla="*/ 506149 w 1673049"/>
                                <a:gd name="connsiteY100" fmla="*/ 1382472 h 1537750"/>
                                <a:gd name="connsiteX101" fmla="*/ 492090 w 1673049"/>
                                <a:gd name="connsiteY101" fmla="*/ 1391845 h 1537750"/>
                                <a:gd name="connsiteX102" fmla="*/ 463972 w 1673049"/>
                                <a:gd name="connsiteY102" fmla="*/ 1401218 h 1537750"/>
                                <a:gd name="connsiteX103" fmla="*/ 449913 w 1673049"/>
                                <a:gd name="connsiteY103" fmla="*/ 1405904 h 1537750"/>
                                <a:gd name="connsiteX104" fmla="*/ 407736 w 1673049"/>
                                <a:gd name="connsiteY104" fmla="*/ 1415277 h 1537750"/>
                                <a:gd name="connsiteX105" fmla="*/ 379618 w 1673049"/>
                                <a:gd name="connsiteY105" fmla="*/ 1429336 h 1537750"/>
                                <a:gd name="connsiteX106" fmla="*/ 365559 w 1673049"/>
                                <a:gd name="connsiteY106" fmla="*/ 1438708 h 1537750"/>
                                <a:gd name="connsiteX107" fmla="*/ 337441 w 1673049"/>
                                <a:gd name="connsiteY107" fmla="*/ 1448081 h 1537750"/>
                                <a:gd name="connsiteX108" fmla="*/ 304636 w 1673049"/>
                                <a:gd name="connsiteY108" fmla="*/ 1457454 h 1537750"/>
                                <a:gd name="connsiteX109" fmla="*/ 271832 w 1673049"/>
                                <a:gd name="connsiteY109" fmla="*/ 1471513 h 1537750"/>
                                <a:gd name="connsiteX110" fmla="*/ 253086 w 1673049"/>
                                <a:gd name="connsiteY110" fmla="*/ 1480886 h 1537750"/>
                                <a:gd name="connsiteX111" fmla="*/ 224968 w 1673049"/>
                                <a:gd name="connsiteY111" fmla="*/ 1490258 h 1537750"/>
                                <a:gd name="connsiteX112" fmla="*/ 210909 w 1673049"/>
                                <a:gd name="connsiteY112" fmla="*/ 1499631 h 1537750"/>
                                <a:gd name="connsiteX113" fmla="*/ 182791 w 1673049"/>
                                <a:gd name="connsiteY113" fmla="*/ 1509004 h 1537750"/>
                                <a:gd name="connsiteX114" fmla="*/ 84378 w 1673049"/>
                                <a:gd name="connsiteY114" fmla="*/ 1518376 h 1537750"/>
                                <a:gd name="connsiteX115" fmla="*/ 32828 w 1673049"/>
                                <a:gd name="connsiteY115" fmla="*/ 1518376 h 1537750"/>
                                <a:gd name="connsiteX116" fmla="*/ 23455 w 1673049"/>
                                <a:gd name="connsiteY116" fmla="*/ 1504317 h 1537750"/>
                                <a:gd name="connsiteX117" fmla="*/ 9396 w 1673049"/>
                                <a:gd name="connsiteY117" fmla="*/ 1476199 h 1537750"/>
                                <a:gd name="connsiteX118" fmla="*/ 4710 w 1673049"/>
                                <a:gd name="connsiteY118" fmla="*/ 1462140 h 1537750"/>
                                <a:gd name="connsiteX119" fmla="*/ 4710 w 1673049"/>
                                <a:gd name="connsiteY119" fmla="*/ 1349668 h 1537750"/>
                                <a:gd name="connsiteX120" fmla="*/ 46887 w 1673049"/>
                                <a:gd name="connsiteY120" fmla="*/ 1312177 h 1537750"/>
                                <a:gd name="connsiteX121" fmla="*/ 60946 w 1673049"/>
                                <a:gd name="connsiteY121" fmla="*/ 1307491 h 1537750"/>
                                <a:gd name="connsiteX122" fmla="*/ 103123 w 1673049"/>
                                <a:gd name="connsiteY122" fmla="*/ 1288745 h 1537750"/>
                                <a:gd name="connsiteX123" fmla="*/ 117182 w 1673049"/>
                                <a:gd name="connsiteY123" fmla="*/ 1284059 h 1537750"/>
                                <a:gd name="connsiteX124" fmla="*/ 131241 w 1673049"/>
                                <a:gd name="connsiteY124" fmla="*/ 1279373 h 1537750"/>
                                <a:gd name="connsiteX125" fmla="*/ 145300 w 1673049"/>
                                <a:gd name="connsiteY125" fmla="*/ 1270000 h 1537750"/>
                                <a:gd name="connsiteX126" fmla="*/ 159359 w 1673049"/>
                                <a:gd name="connsiteY126" fmla="*/ 1255941 h 1537750"/>
                                <a:gd name="connsiteX127" fmla="*/ 173418 w 1673049"/>
                                <a:gd name="connsiteY127" fmla="*/ 1251255 h 1537750"/>
                                <a:gd name="connsiteX128" fmla="*/ 187477 w 1673049"/>
                                <a:gd name="connsiteY128" fmla="*/ 1241882 h 1537750"/>
                                <a:gd name="connsiteX129" fmla="*/ 215595 w 1673049"/>
                                <a:gd name="connsiteY129" fmla="*/ 1232509 h 1537750"/>
                                <a:gd name="connsiteX130" fmla="*/ 229655 w 1673049"/>
                                <a:gd name="connsiteY130" fmla="*/ 1223137 h 1537750"/>
                                <a:gd name="connsiteX131" fmla="*/ 243714 w 1673049"/>
                                <a:gd name="connsiteY131" fmla="*/ 1209077 h 1537750"/>
                                <a:gd name="connsiteX132" fmla="*/ 257773 w 1673049"/>
                                <a:gd name="connsiteY132" fmla="*/ 1204391 h 1537750"/>
                                <a:gd name="connsiteX133" fmla="*/ 285891 w 1673049"/>
                                <a:gd name="connsiteY133" fmla="*/ 1185646 h 1537750"/>
                                <a:gd name="connsiteX134" fmla="*/ 299950 w 1673049"/>
                                <a:gd name="connsiteY134" fmla="*/ 1180959 h 1537750"/>
                                <a:gd name="connsiteX135" fmla="*/ 328068 w 1673049"/>
                                <a:gd name="connsiteY135" fmla="*/ 1166900 h 1537750"/>
                                <a:gd name="connsiteX136" fmla="*/ 323381 w 1673049"/>
                                <a:gd name="connsiteY136" fmla="*/ 1148155 h 1537750"/>
                                <a:gd name="connsiteX137" fmla="*/ 295263 w 1673049"/>
                                <a:gd name="connsiteY137" fmla="*/ 1134096 h 1537750"/>
                                <a:gd name="connsiteX138" fmla="*/ 243714 w 1673049"/>
                                <a:gd name="connsiteY138" fmla="*/ 1120037 h 1537750"/>
                                <a:gd name="connsiteX139" fmla="*/ 215595 w 1673049"/>
                                <a:gd name="connsiteY139" fmla="*/ 1105978 h 1537750"/>
                                <a:gd name="connsiteX140" fmla="*/ 187477 w 1673049"/>
                                <a:gd name="connsiteY140" fmla="*/ 1091919 h 1537750"/>
                                <a:gd name="connsiteX141" fmla="*/ 159359 w 1673049"/>
                                <a:gd name="connsiteY141" fmla="*/ 1077860 h 1537750"/>
                                <a:gd name="connsiteX142" fmla="*/ 145300 w 1673049"/>
                                <a:gd name="connsiteY142" fmla="*/ 1068487 h 1537750"/>
                                <a:gd name="connsiteX143" fmla="*/ 140614 w 1673049"/>
                                <a:gd name="connsiteY143" fmla="*/ 1054428 h 1537750"/>
                                <a:gd name="connsiteX144" fmla="*/ 145300 w 1673049"/>
                                <a:gd name="connsiteY144" fmla="*/ 998192 h 1537750"/>
                                <a:gd name="connsiteX145" fmla="*/ 159359 w 1673049"/>
                                <a:gd name="connsiteY145" fmla="*/ 993506 h 1537750"/>
                                <a:gd name="connsiteX146" fmla="*/ 178105 w 1673049"/>
                                <a:gd name="connsiteY146" fmla="*/ 988819 h 1537750"/>
                                <a:gd name="connsiteX147" fmla="*/ 285891 w 1673049"/>
                                <a:gd name="connsiteY147" fmla="*/ 984133 h 1537750"/>
                                <a:gd name="connsiteX148" fmla="*/ 299950 w 1673049"/>
                                <a:gd name="connsiteY148" fmla="*/ 979446 h 1537750"/>
                                <a:gd name="connsiteX149" fmla="*/ 271832 w 1673049"/>
                                <a:gd name="connsiteY149" fmla="*/ 970074 h 1537750"/>
                                <a:gd name="connsiteX150" fmla="*/ 257773 w 1673049"/>
                                <a:gd name="connsiteY150" fmla="*/ 965387 h 1537750"/>
                                <a:gd name="connsiteX151" fmla="*/ 229655 w 1673049"/>
                                <a:gd name="connsiteY151" fmla="*/ 946642 h 1537750"/>
                                <a:gd name="connsiteX152" fmla="*/ 215595 w 1673049"/>
                                <a:gd name="connsiteY152" fmla="*/ 941956 h 1537750"/>
                                <a:gd name="connsiteX153" fmla="*/ 201536 w 1673049"/>
                                <a:gd name="connsiteY153" fmla="*/ 932583 h 1537750"/>
                                <a:gd name="connsiteX154" fmla="*/ 173418 w 1673049"/>
                                <a:gd name="connsiteY154" fmla="*/ 923210 h 1537750"/>
                                <a:gd name="connsiteX155" fmla="*/ 140614 w 1673049"/>
                                <a:gd name="connsiteY155" fmla="*/ 909151 h 1537750"/>
                                <a:gd name="connsiteX156" fmla="*/ 126555 w 1673049"/>
                                <a:gd name="connsiteY156" fmla="*/ 899779 h 1537750"/>
                                <a:gd name="connsiteX157" fmla="*/ 117182 w 1673049"/>
                                <a:gd name="connsiteY157" fmla="*/ 885720 h 1537750"/>
                                <a:gd name="connsiteX158" fmla="*/ 121869 w 1673049"/>
                                <a:gd name="connsiteY158" fmla="*/ 848229 h 1537750"/>
                                <a:gd name="connsiteX159" fmla="*/ 135928 w 1673049"/>
                                <a:gd name="connsiteY159" fmla="*/ 838856 h 1537750"/>
                                <a:gd name="connsiteX160" fmla="*/ 149987 w 1673049"/>
                                <a:gd name="connsiteY160" fmla="*/ 834170 h 1537750"/>
                                <a:gd name="connsiteX161" fmla="*/ 229655 w 1673049"/>
                                <a:gd name="connsiteY161" fmla="*/ 824797 h 1537750"/>
                                <a:gd name="connsiteX162" fmla="*/ 243714 w 1673049"/>
                                <a:gd name="connsiteY162" fmla="*/ 820111 h 1537750"/>
                                <a:gd name="connsiteX163" fmla="*/ 262459 w 1673049"/>
                                <a:gd name="connsiteY163" fmla="*/ 815424 h 1537750"/>
                                <a:gd name="connsiteX164" fmla="*/ 276518 w 1673049"/>
                                <a:gd name="connsiteY164" fmla="*/ 806052 h 1537750"/>
                                <a:gd name="connsiteX165" fmla="*/ 290577 w 1673049"/>
                                <a:gd name="connsiteY165" fmla="*/ 801365 h 1537750"/>
                                <a:gd name="connsiteX166" fmla="*/ 304636 w 1673049"/>
                                <a:gd name="connsiteY166" fmla="*/ 791993 h 1537750"/>
                                <a:gd name="connsiteX167" fmla="*/ 318695 w 1673049"/>
                                <a:gd name="connsiteY167" fmla="*/ 787306 h 1537750"/>
                                <a:gd name="connsiteX168" fmla="*/ 346813 w 1673049"/>
                                <a:gd name="connsiteY168" fmla="*/ 768561 h 1537750"/>
                                <a:gd name="connsiteX169" fmla="*/ 374931 w 1673049"/>
                                <a:gd name="connsiteY169" fmla="*/ 749815 h 1537750"/>
                                <a:gd name="connsiteX170" fmla="*/ 388990 w 1673049"/>
                                <a:gd name="connsiteY170" fmla="*/ 740443 h 1537750"/>
                                <a:gd name="connsiteX171" fmla="*/ 388990 w 1673049"/>
                                <a:gd name="connsiteY171" fmla="*/ 740443 h 1537750"/>
                                <a:gd name="connsiteX172" fmla="*/ 276518 w 1673049"/>
                                <a:gd name="connsiteY172" fmla="*/ 384280 h 1537750"/>
                                <a:gd name="connsiteX173" fmla="*/ 145300 w 1673049"/>
                                <a:gd name="connsiteY173" fmla="*/ 224945 h 1537750"/>
                                <a:gd name="connsiteX174" fmla="*/ 164046 w 1673049"/>
                                <a:gd name="connsiteY174" fmla="*/ 0 h 1537750"/>
                                <a:gd name="connsiteX175" fmla="*/ 318695 w 1673049"/>
                                <a:gd name="connsiteY175" fmla="*/ 42177 h 1537750"/>
                                <a:gd name="connsiteX176" fmla="*/ 506149 w 1673049"/>
                                <a:gd name="connsiteY176" fmla="*/ 187454 h 1537750"/>
                                <a:gd name="connsiteX177" fmla="*/ 660798 w 1673049"/>
                                <a:gd name="connsiteY177" fmla="*/ 332731 h 1537750"/>
                                <a:gd name="connsiteX178" fmla="*/ 759212 w 1673049"/>
                                <a:gd name="connsiteY178" fmla="*/ 506125 h 1537750"/>
                                <a:gd name="connsiteX179" fmla="*/ 815448 w 1673049"/>
                                <a:gd name="connsiteY179" fmla="*/ 660775 h 153775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  <a:cxn ang="0">
                                  <a:pos x="connsiteX21" y="connsiteY21"/>
                                </a:cxn>
                                <a:cxn ang="0">
                                  <a:pos x="connsiteX22" y="connsiteY22"/>
                                </a:cxn>
                                <a:cxn ang="0">
                                  <a:pos x="connsiteX23" y="connsiteY23"/>
                                </a:cxn>
                                <a:cxn ang="0">
                                  <a:pos x="connsiteX24" y="connsiteY24"/>
                                </a:cxn>
                                <a:cxn ang="0">
                                  <a:pos x="connsiteX25" y="connsiteY25"/>
                                </a:cxn>
                                <a:cxn ang="0">
                                  <a:pos x="connsiteX26" y="connsiteY26"/>
                                </a:cxn>
                                <a:cxn ang="0">
                                  <a:pos x="connsiteX27" y="connsiteY27"/>
                                </a:cxn>
                                <a:cxn ang="0">
                                  <a:pos x="connsiteX28" y="connsiteY28"/>
                                </a:cxn>
                                <a:cxn ang="0">
                                  <a:pos x="connsiteX29" y="connsiteY29"/>
                                </a:cxn>
                                <a:cxn ang="0">
                                  <a:pos x="connsiteX30" y="connsiteY30"/>
                                </a:cxn>
                                <a:cxn ang="0">
                                  <a:pos x="connsiteX31" y="connsiteY31"/>
                                </a:cxn>
                                <a:cxn ang="0">
                                  <a:pos x="connsiteX32" y="connsiteY32"/>
                                </a:cxn>
                                <a:cxn ang="0">
                                  <a:pos x="connsiteX33" y="connsiteY33"/>
                                </a:cxn>
                                <a:cxn ang="0">
                                  <a:pos x="connsiteX34" y="connsiteY34"/>
                                </a:cxn>
                                <a:cxn ang="0">
                                  <a:pos x="connsiteX35" y="connsiteY35"/>
                                </a:cxn>
                                <a:cxn ang="0">
                                  <a:pos x="connsiteX36" y="connsiteY36"/>
                                </a:cxn>
                                <a:cxn ang="0">
                                  <a:pos x="connsiteX37" y="connsiteY37"/>
                                </a:cxn>
                                <a:cxn ang="0">
                                  <a:pos x="connsiteX38" y="connsiteY38"/>
                                </a:cxn>
                                <a:cxn ang="0">
                                  <a:pos x="connsiteX39" y="connsiteY39"/>
                                </a:cxn>
                                <a:cxn ang="0">
                                  <a:pos x="connsiteX40" y="connsiteY40"/>
                                </a:cxn>
                                <a:cxn ang="0">
                                  <a:pos x="connsiteX41" y="connsiteY41"/>
                                </a:cxn>
                                <a:cxn ang="0">
                                  <a:pos x="connsiteX42" y="connsiteY42"/>
                                </a:cxn>
                                <a:cxn ang="0">
                                  <a:pos x="connsiteX43" y="connsiteY43"/>
                                </a:cxn>
                                <a:cxn ang="0">
                                  <a:pos x="connsiteX44" y="connsiteY44"/>
                                </a:cxn>
                                <a:cxn ang="0">
                                  <a:pos x="connsiteX45" y="connsiteY45"/>
                                </a:cxn>
                                <a:cxn ang="0">
                                  <a:pos x="connsiteX46" y="connsiteY46"/>
                                </a:cxn>
                                <a:cxn ang="0">
                                  <a:pos x="connsiteX47" y="connsiteY47"/>
                                </a:cxn>
                                <a:cxn ang="0">
                                  <a:pos x="connsiteX48" y="connsiteY48"/>
                                </a:cxn>
                                <a:cxn ang="0">
                                  <a:pos x="connsiteX49" y="connsiteY49"/>
                                </a:cxn>
                                <a:cxn ang="0">
                                  <a:pos x="connsiteX50" y="connsiteY50"/>
                                </a:cxn>
                                <a:cxn ang="0">
                                  <a:pos x="connsiteX51" y="connsiteY51"/>
                                </a:cxn>
                                <a:cxn ang="0">
                                  <a:pos x="connsiteX52" y="connsiteY52"/>
                                </a:cxn>
                                <a:cxn ang="0">
                                  <a:pos x="connsiteX53" y="connsiteY53"/>
                                </a:cxn>
                                <a:cxn ang="0">
                                  <a:pos x="connsiteX54" y="connsiteY54"/>
                                </a:cxn>
                                <a:cxn ang="0">
                                  <a:pos x="connsiteX55" y="connsiteY55"/>
                                </a:cxn>
                                <a:cxn ang="0">
                                  <a:pos x="connsiteX56" y="connsiteY56"/>
                                </a:cxn>
                                <a:cxn ang="0">
                                  <a:pos x="connsiteX57" y="connsiteY57"/>
                                </a:cxn>
                                <a:cxn ang="0">
                                  <a:pos x="connsiteX58" y="connsiteY58"/>
                                </a:cxn>
                                <a:cxn ang="0">
                                  <a:pos x="connsiteX59" y="connsiteY59"/>
                                </a:cxn>
                                <a:cxn ang="0">
                                  <a:pos x="connsiteX60" y="connsiteY60"/>
                                </a:cxn>
                                <a:cxn ang="0">
                                  <a:pos x="connsiteX61" y="connsiteY61"/>
                                </a:cxn>
                                <a:cxn ang="0">
                                  <a:pos x="connsiteX62" y="connsiteY62"/>
                                </a:cxn>
                                <a:cxn ang="0">
                                  <a:pos x="connsiteX63" y="connsiteY63"/>
                                </a:cxn>
                                <a:cxn ang="0">
                                  <a:pos x="connsiteX64" y="connsiteY64"/>
                                </a:cxn>
                                <a:cxn ang="0">
                                  <a:pos x="connsiteX65" y="connsiteY65"/>
                                </a:cxn>
                                <a:cxn ang="0">
                                  <a:pos x="connsiteX66" y="connsiteY66"/>
                                </a:cxn>
                                <a:cxn ang="0">
                                  <a:pos x="connsiteX67" y="connsiteY67"/>
                                </a:cxn>
                                <a:cxn ang="0">
                                  <a:pos x="connsiteX68" y="connsiteY68"/>
                                </a:cxn>
                                <a:cxn ang="0">
                                  <a:pos x="connsiteX69" y="connsiteY69"/>
                                </a:cxn>
                                <a:cxn ang="0">
                                  <a:pos x="connsiteX70" y="connsiteY70"/>
                                </a:cxn>
                                <a:cxn ang="0">
                                  <a:pos x="connsiteX71" y="connsiteY71"/>
                                </a:cxn>
                                <a:cxn ang="0">
                                  <a:pos x="connsiteX72" y="connsiteY72"/>
                                </a:cxn>
                                <a:cxn ang="0">
                                  <a:pos x="connsiteX73" y="connsiteY73"/>
                                </a:cxn>
                                <a:cxn ang="0">
                                  <a:pos x="connsiteX74" y="connsiteY74"/>
                                </a:cxn>
                                <a:cxn ang="0">
                                  <a:pos x="connsiteX75" y="connsiteY75"/>
                                </a:cxn>
                                <a:cxn ang="0">
                                  <a:pos x="connsiteX76" y="connsiteY76"/>
                                </a:cxn>
                                <a:cxn ang="0">
                                  <a:pos x="connsiteX77" y="connsiteY77"/>
                                </a:cxn>
                                <a:cxn ang="0">
                                  <a:pos x="connsiteX78" y="connsiteY78"/>
                                </a:cxn>
                                <a:cxn ang="0">
                                  <a:pos x="connsiteX79" y="connsiteY79"/>
                                </a:cxn>
                                <a:cxn ang="0">
                                  <a:pos x="connsiteX80" y="connsiteY80"/>
                                </a:cxn>
                                <a:cxn ang="0">
                                  <a:pos x="connsiteX81" y="connsiteY81"/>
                                </a:cxn>
                                <a:cxn ang="0">
                                  <a:pos x="connsiteX82" y="connsiteY82"/>
                                </a:cxn>
                                <a:cxn ang="0">
                                  <a:pos x="connsiteX83" y="connsiteY83"/>
                                </a:cxn>
                                <a:cxn ang="0">
                                  <a:pos x="connsiteX84" y="connsiteY84"/>
                                </a:cxn>
                                <a:cxn ang="0">
                                  <a:pos x="connsiteX85" y="connsiteY85"/>
                                </a:cxn>
                                <a:cxn ang="0">
                                  <a:pos x="connsiteX86" y="connsiteY86"/>
                                </a:cxn>
                                <a:cxn ang="0">
                                  <a:pos x="connsiteX87" y="connsiteY87"/>
                                </a:cxn>
                                <a:cxn ang="0">
                                  <a:pos x="connsiteX88" y="connsiteY88"/>
                                </a:cxn>
                                <a:cxn ang="0">
                                  <a:pos x="connsiteX89" y="connsiteY89"/>
                                </a:cxn>
                                <a:cxn ang="0">
                                  <a:pos x="connsiteX90" y="connsiteY90"/>
                                </a:cxn>
                                <a:cxn ang="0">
                                  <a:pos x="connsiteX91" y="connsiteY91"/>
                                </a:cxn>
                                <a:cxn ang="0">
                                  <a:pos x="connsiteX92" y="connsiteY92"/>
                                </a:cxn>
                                <a:cxn ang="0">
                                  <a:pos x="connsiteX93" y="connsiteY93"/>
                                </a:cxn>
                                <a:cxn ang="0">
                                  <a:pos x="connsiteX94" y="connsiteY94"/>
                                </a:cxn>
                                <a:cxn ang="0">
                                  <a:pos x="connsiteX95" y="connsiteY95"/>
                                </a:cxn>
                                <a:cxn ang="0">
                                  <a:pos x="connsiteX96" y="connsiteY96"/>
                                </a:cxn>
                                <a:cxn ang="0">
                                  <a:pos x="connsiteX97" y="connsiteY97"/>
                                </a:cxn>
                                <a:cxn ang="0">
                                  <a:pos x="connsiteX98" y="connsiteY98"/>
                                </a:cxn>
                                <a:cxn ang="0">
                                  <a:pos x="connsiteX99" y="connsiteY99"/>
                                </a:cxn>
                                <a:cxn ang="0">
                                  <a:pos x="connsiteX100" y="connsiteY100"/>
                                </a:cxn>
                                <a:cxn ang="0">
                                  <a:pos x="connsiteX101" y="connsiteY101"/>
                                </a:cxn>
                                <a:cxn ang="0">
                                  <a:pos x="connsiteX102" y="connsiteY102"/>
                                </a:cxn>
                                <a:cxn ang="0">
                                  <a:pos x="connsiteX103" y="connsiteY103"/>
                                </a:cxn>
                                <a:cxn ang="0">
                                  <a:pos x="connsiteX104" y="connsiteY104"/>
                                </a:cxn>
                                <a:cxn ang="0">
                                  <a:pos x="connsiteX105" y="connsiteY105"/>
                                </a:cxn>
                                <a:cxn ang="0">
                                  <a:pos x="connsiteX106" y="connsiteY106"/>
                                </a:cxn>
                                <a:cxn ang="0">
                                  <a:pos x="connsiteX107" y="connsiteY107"/>
                                </a:cxn>
                                <a:cxn ang="0">
                                  <a:pos x="connsiteX108" y="connsiteY108"/>
                                </a:cxn>
                                <a:cxn ang="0">
                                  <a:pos x="connsiteX109" y="connsiteY109"/>
                                </a:cxn>
                                <a:cxn ang="0">
                                  <a:pos x="connsiteX110" y="connsiteY110"/>
                                </a:cxn>
                                <a:cxn ang="0">
                                  <a:pos x="connsiteX111" y="connsiteY111"/>
                                </a:cxn>
                                <a:cxn ang="0">
                                  <a:pos x="connsiteX112" y="connsiteY112"/>
                                </a:cxn>
                                <a:cxn ang="0">
                                  <a:pos x="connsiteX113" y="connsiteY113"/>
                                </a:cxn>
                                <a:cxn ang="0">
                                  <a:pos x="connsiteX114" y="connsiteY114"/>
                                </a:cxn>
                                <a:cxn ang="0">
                                  <a:pos x="connsiteX115" y="connsiteY115"/>
                                </a:cxn>
                                <a:cxn ang="0">
                                  <a:pos x="connsiteX116" y="connsiteY116"/>
                                </a:cxn>
                                <a:cxn ang="0">
                                  <a:pos x="connsiteX117" y="connsiteY117"/>
                                </a:cxn>
                                <a:cxn ang="0">
                                  <a:pos x="connsiteX118" y="connsiteY118"/>
                                </a:cxn>
                                <a:cxn ang="0">
                                  <a:pos x="connsiteX119" y="connsiteY119"/>
                                </a:cxn>
                                <a:cxn ang="0">
                                  <a:pos x="connsiteX120" y="connsiteY120"/>
                                </a:cxn>
                                <a:cxn ang="0">
                                  <a:pos x="connsiteX121" y="connsiteY121"/>
                                </a:cxn>
                                <a:cxn ang="0">
                                  <a:pos x="connsiteX122" y="connsiteY122"/>
                                </a:cxn>
                                <a:cxn ang="0">
                                  <a:pos x="connsiteX123" y="connsiteY123"/>
                                </a:cxn>
                                <a:cxn ang="0">
                                  <a:pos x="connsiteX124" y="connsiteY124"/>
                                </a:cxn>
                                <a:cxn ang="0">
                                  <a:pos x="connsiteX125" y="connsiteY125"/>
                                </a:cxn>
                                <a:cxn ang="0">
                                  <a:pos x="connsiteX126" y="connsiteY126"/>
                                </a:cxn>
                                <a:cxn ang="0">
                                  <a:pos x="connsiteX127" y="connsiteY127"/>
                                </a:cxn>
                                <a:cxn ang="0">
                                  <a:pos x="connsiteX128" y="connsiteY128"/>
                                </a:cxn>
                                <a:cxn ang="0">
                                  <a:pos x="connsiteX129" y="connsiteY129"/>
                                </a:cxn>
                                <a:cxn ang="0">
                                  <a:pos x="connsiteX130" y="connsiteY130"/>
                                </a:cxn>
                                <a:cxn ang="0">
                                  <a:pos x="connsiteX131" y="connsiteY131"/>
                                </a:cxn>
                                <a:cxn ang="0">
                                  <a:pos x="connsiteX132" y="connsiteY132"/>
                                </a:cxn>
                                <a:cxn ang="0">
                                  <a:pos x="connsiteX133" y="connsiteY133"/>
                                </a:cxn>
                                <a:cxn ang="0">
                                  <a:pos x="connsiteX134" y="connsiteY134"/>
                                </a:cxn>
                                <a:cxn ang="0">
                                  <a:pos x="connsiteX135" y="connsiteY135"/>
                                </a:cxn>
                                <a:cxn ang="0">
                                  <a:pos x="connsiteX136" y="connsiteY136"/>
                                </a:cxn>
                                <a:cxn ang="0">
                                  <a:pos x="connsiteX137" y="connsiteY137"/>
                                </a:cxn>
                                <a:cxn ang="0">
                                  <a:pos x="connsiteX138" y="connsiteY138"/>
                                </a:cxn>
                                <a:cxn ang="0">
                                  <a:pos x="connsiteX139" y="connsiteY139"/>
                                </a:cxn>
                                <a:cxn ang="0">
                                  <a:pos x="connsiteX140" y="connsiteY140"/>
                                </a:cxn>
                                <a:cxn ang="0">
                                  <a:pos x="connsiteX141" y="connsiteY141"/>
                                </a:cxn>
                                <a:cxn ang="0">
                                  <a:pos x="connsiteX142" y="connsiteY142"/>
                                </a:cxn>
                                <a:cxn ang="0">
                                  <a:pos x="connsiteX143" y="connsiteY143"/>
                                </a:cxn>
                                <a:cxn ang="0">
                                  <a:pos x="connsiteX144" y="connsiteY144"/>
                                </a:cxn>
                                <a:cxn ang="0">
                                  <a:pos x="connsiteX145" y="connsiteY145"/>
                                </a:cxn>
                                <a:cxn ang="0">
                                  <a:pos x="connsiteX146" y="connsiteY146"/>
                                </a:cxn>
                                <a:cxn ang="0">
                                  <a:pos x="connsiteX147" y="connsiteY147"/>
                                </a:cxn>
                                <a:cxn ang="0">
                                  <a:pos x="connsiteX148" y="connsiteY148"/>
                                </a:cxn>
                                <a:cxn ang="0">
                                  <a:pos x="connsiteX149" y="connsiteY149"/>
                                </a:cxn>
                                <a:cxn ang="0">
                                  <a:pos x="connsiteX150" y="connsiteY150"/>
                                </a:cxn>
                                <a:cxn ang="0">
                                  <a:pos x="connsiteX151" y="connsiteY151"/>
                                </a:cxn>
                                <a:cxn ang="0">
                                  <a:pos x="connsiteX152" y="connsiteY152"/>
                                </a:cxn>
                                <a:cxn ang="0">
                                  <a:pos x="connsiteX153" y="connsiteY153"/>
                                </a:cxn>
                                <a:cxn ang="0">
                                  <a:pos x="connsiteX154" y="connsiteY154"/>
                                </a:cxn>
                                <a:cxn ang="0">
                                  <a:pos x="connsiteX155" y="connsiteY155"/>
                                </a:cxn>
                                <a:cxn ang="0">
                                  <a:pos x="connsiteX156" y="connsiteY156"/>
                                </a:cxn>
                                <a:cxn ang="0">
                                  <a:pos x="connsiteX157" y="connsiteY157"/>
                                </a:cxn>
                                <a:cxn ang="0">
                                  <a:pos x="connsiteX158" y="connsiteY158"/>
                                </a:cxn>
                                <a:cxn ang="0">
                                  <a:pos x="connsiteX159" y="connsiteY159"/>
                                </a:cxn>
                                <a:cxn ang="0">
                                  <a:pos x="connsiteX160" y="connsiteY160"/>
                                </a:cxn>
                                <a:cxn ang="0">
                                  <a:pos x="connsiteX161" y="connsiteY161"/>
                                </a:cxn>
                                <a:cxn ang="0">
                                  <a:pos x="connsiteX162" y="connsiteY162"/>
                                </a:cxn>
                                <a:cxn ang="0">
                                  <a:pos x="connsiteX163" y="connsiteY163"/>
                                </a:cxn>
                                <a:cxn ang="0">
                                  <a:pos x="connsiteX164" y="connsiteY164"/>
                                </a:cxn>
                                <a:cxn ang="0">
                                  <a:pos x="connsiteX165" y="connsiteY165"/>
                                </a:cxn>
                                <a:cxn ang="0">
                                  <a:pos x="connsiteX166" y="connsiteY166"/>
                                </a:cxn>
                                <a:cxn ang="0">
                                  <a:pos x="connsiteX167" y="connsiteY167"/>
                                </a:cxn>
                                <a:cxn ang="0">
                                  <a:pos x="connsiteX168" y="connsiteY168"/>
                                </a:cxn>
                                <a:cxn ang="0">
                                  <a:pos x="connsiteX169" y="connsiteY169"/>
                                </a:cxn>
                                <a:cxn ang="0">
                                  <a:pos x="connsiteX170" y="connsiteY170"/>
                                </a:cxn>
                                <a:cxn ang="0">
                                  <a:pos x="connsiteX171" y="connsiteY171"/>
                                </a:cxn>
                                <a:cxn ang="0">
                                  <a:pos x="connsiteX172" y="connsiteY172"/>
                                </a:cxn>
                                <a:cxn ang="0">
                                  <a:pos x="connsiteX173" y="connsiteY173"/>
                                </a:cxn>
                                <a:cxn ang="0">
                                  <a:pos x="connsiteX174" y="connsiteY174"/>
                                </a:cxn>
                                <a:cxn ang="0">
                                  <a:pos x="connsiteX175" y="connsiteY175"/>
                                </a:cxn>
                                <a:cxn ang="0">
                                  <a:pos x="connsiteX176" y="connsiteY176"/>
                                </a:cxn>
                                <a:cxn ang="0">
                                  <a:pos x="connsiteX177" y="connsiteY177"/>
                                </a:cxn>
                                <a:cxn ang="0">
                                  <a:pos x="connsiteX178" y="connsiteY178"/>
                                </a:cxn>
                                <a:cxn ang="0">
                                  <a:pos x="connsiteX179" y="connsiteY179"/>
                                </a:cxn>
                              </a:cxnLst>
                              <a:rect l="l" t="t" r="r" b="b"/>
                              <a:pathLst>
                                <a:path w="1673049" h="1537750">
                                  <a:moveTo>
                                    <a:pt x="815448" y="660775"/>
                                  </a:moveTo>
                                  <a:lnTo>
                                    <a:pt x="815448" y="660775"/>
                                  </a:lnTo>
                                  <a:cubicBezTo>
                                    <a:pt x="829507" y="663899"/>
                                    <a:pt x="843265" y="669043"/>
                                    <a:pt x="857625" y="670148"/>
                                  </a:cubicBezTo>
                                  <a:cubicBezTo>
                                    <a:pt x="864047" y="670642"/>
                                    <a:pt x="870177" y="667230"/>
                                    <a:pt x="876370" y="665461"/>
                                  </a:cubicBezTo>
                                  <a:cubicBezTo>
                                    <a:pt x="923381" y="652029"/>
                                    <a:pt x="850638" y="670722"/>
                                    <a:pt x="909175" y="656089"/>
                                  </a:cubicBezTo>
                                  <a:cubicBezTo>
                                    <a:pt x="918548" y="649840"/>
                                    <a:pt x="929328" y="645308"/>
                                    <a:pt x="937293" y="637343"/>
                                  </a:cubicBezTo>
                                  <a:cubicBezTo>
                                    <a:pt x="949424" y="625212"/>
                                    <a:pt x="962652" y="610146"/>
                                    <a:pt x="979470" y="604539"/>
                                  </a:cubicBezTo>
                                  <a:cubicBezTo>
                                    <a:pt x="984156" y="602977"/>
                                    <a:pt x="989111" y="602061"/>
                                    <a:pt x="993529" y="599852"/>
                                  </a:cubicBezTo>
                                  <a:cubicBezTo>
                                    <a:pt x="998567" y="597333"/>
                                    <a:pt x="1002441" y="592767"/>
                                    <a:pt x="1007588" y="590480"/>
                                  </a:cubicBezTo>
                                  <a:cubicBezTo>
                                    <a:pt x="1016616" y="586468"/>
                                    <a:pt x="1026121" y="583503"/>
                                    <a:pt x="1035706" y="581107"/>
                                  </a:cubicBezTo>
                                  <a:lnTo>
                                    <a:pt x="1073197" y="571734"/>
                                  </a:lnTo>
                                  <a:cubicBezTo>
                                    <a:pt x="1104439" y="573296"/>
                                    <a:pt x="1136147" y="570825"/>
                                    <a:pt x="1166924" y="576421"/>
                                  </a:cubicBezTo>
                                  <a:cubicBezTo>
                                    <a:pt x="1172465" y="577429"/>
                                    <a:pt x="1175946" y="584859"/>
                                    <a:pt x="1176297" y="590480"/>
                                  </a:cubicBezTo>
                                  <a:cubicBezTo>
                                    <a:pt x="1177567" y="610808"/>
                                    <a:pt x="1179365" y="632569"/>
                                    <a:pt x="1171610" y="651402"/>
                                  </a:cubicBezTo>
                                  <a:cubicBezTo>
                                    <a:pt x="1166482" y="663855"/>
                                    <a:pt x="1142295" y="670547"/>
                                    <a:pt x="1129433" y="674834"/>
                                  </a:cubicBezTo>
                                  <a:cubicBezTo>
                                    <a:pt x="1120060" y="681082"/>
                                    <a:pt x="1107564" y="684206"/>
                                    <a:pt x="1101315" y="693579"/>
                                  </a:cubicBezTo>
                                  <a:cubicBezTo>
                                    <a:pt x="1088818" y="712324"/>
                                    <a:pt x="1096628" y="704514"/>
                                    <a:pt x="1077883" y="717011"/>
                                  </a:cubicBezTo>
                                  <a:cubicBezTo>
                                    <a:pt x="1052894" y="754497"/>
                                    <a:pt x="1085690" y="709205"/>
                                    <a:pt x="1054452" y="740443"/>
                                  </a:cubicBezTo>
                                  <a:cubicBezTo>
                                    <a:pt x="1050469" y="744426"/>
                                    <a:pt x="1049062" y="750519"/>
                                    <a:pt x="1045079" y="754502"/>
                                  </a:cubicBezTo>
                                  <a:cubicBezTo>
                                    <a:pt x="1035993" y="763588"/>
                                    <a:pt x="1028397" y="764749"/>
                                    <a:pt x="1016961" y="768561"/>
                                  </a:cubicBezTo>
                                  <a:cubicBezTo>
                                    <a:pt x="1012275" y="771685"/>
                                    <a:pt x="1006885" y="773951"/>
                                    <a:pt x="1002902" y="777934"/>
                                  </a:cubicBezTo>
                                  <a:cubicBezTo>
                                    <a:pt x="998919" y="781917"/>
                                    <a:pt x="993529" y="786361"/>
                                    <a:pt x="993529" y="791993"/>
                                  </a:cubicBezTo>
                                  <a:cubicBezTo>
                                    <a:pt x="993529" y="813365"/>
                                    <a:pt x="1001040" y="821523"/>
                                    <a:pt x="1016961" y="829483"/>
                                  </a:cubicBezTo>
                                  <a:cubicBezTo>
                                    <a:pt x="1021379" y="831692"/>
                                    <a:pt x="1026602" y="831961"/>
                                    <a:pt x="1031020" y="834170"/>
                                  </a:cubicBezTo>
                                  <a:cubicBezTo>
                                    <a:pt x="1067359" y="852339"/>
                                    <a:pt x="1023800" y="836448"/>
                                    <a:pt x="1059138" y="848229"/>
                                  </a:cubicBezTo>
                                  <a:cubicBezTo>
                                    <a:pt x="1087256" y="846667"/>
                                    <a:pt x="1115548" y="847035"/>
                                    <a:pt x="1143492" y="843542"/>
                                  </a:cubicBezTo>
                                  <a:cubicBezTo>
                                    <a:pt x="1153295" y="842317"/>
                                    <a:pt x="1162237" y="837294"/>
                                    <a:pt x="1171610" y="834170"/>
                                  </a:cubicBezTo>
                                  <a:cubicBezTo>
                                    <a:pt x="1176296" y="832608"/>
                                    <a:pt x="1181559" y="832223"/>
                                    <a:pt x="1185669" y="829483"/>
                                  </a:cubicBezTo>
                                  <a:cubicBezTo>
                                    <a:pt x="1190355" y="826359"/>
                                    <a:pt x="1194690" y="822630"/>
                                    <a:pt x="1199728" y="820111"/>
                                  </a:cubicBezTo>
                                  <a:cubicBezTo>
                                    <a:pt x="1204146" y="817902"/>
                                    <a:pt x="1209021" y="816724"/>
                                    <a:pt x="1213787" y="815424"/>
                                  </a:cubicBezTo>
                                  <a:cubicBezTo>
                                    <a:pt x="1244858" y="806950"/>
                                    <a:pt x="1247395" y="806829"/>
                                    <a:pt x="1274710" y="801365"/>
                                  </a:cubicBezTo>
                                  <a:cubicBezTo>
                                    <a:pt x="1298142" y="802927"/>
                                    <a:pt x="1321665" y="803459"/>
                                    <a:pt x="1345005" y="806052"/>
                                  </a:cubicBezTo>
                                  <a:cubicBezTo>
                                    <a:pt x="1349915" y="806598"/>
                                    <a:pt x="1354954" y="807998"/>
                                    <a:pt x="1359064" y="810738"/>
                                  </a:cubicBezTo>
                                  <a:cubicBezTo>
                                    <a:pt x="1364578" y="814414"/>
                                    <a:pt x="1368880" y="819706"/>
                                    <a:pt x="1373123" y="824797"/>
                                  </a:cubicBezTo>
                                  <a:cubicBezTo>
                                    <a:pt x="1376729" y="829124"/>
                                    <a:pt x="1379372" y="834170"/>
                                    <a:pt x="1382496" y="838856"/>
                                  </a:cubicBezTo>
                                  <a:cubicBezTo>
                                    <a:pt x="1384058" y="843542"/>
                                    <a:pt x="1387182" y="847975"/>
                                    <a:pt x="1387182" y="852915"/>
                                  </a:cubicBezTo>
                                  <a:cubicBezTo>
                                    <a:pt x="1387182" y="866328"/>
                                    <a:pt x="1382820" y="880709"/>
                                    <a:pt x="1373123" y="890406"/>
                                  </a:cubicBezTo>
                                  <a:cubicBezTo>
                                    <a:pt x="1369140" y="894389"/>
                                    <a:pt x="1364102" y="897260"/>
                                    <a:pt x="1359064" y="899779"/>
                                  </a:cubicBezTo>
                                  <a:cubicBezTo>
                                    <a:pt x="1354646" y="901988"/>
                                    <a:pt x="1349691" y="902903"/>
                                    <a:pt x="1345005" y="904465"/>
                                  </a:cubicBezTo>
                                  <a:cubicBezTo>
                                    <a:pt x="1335632" y="910713"/>
                                    <a:pt x="1327573" y="919647"/>
                                    <a:pt x="1316887" y="923210"/>
                                  </a:cubicBezTo>
                                  <a:cubicBezTo>
                                    <a:pt x="1312201" y="924772"/>
                                    <a:pt x="1307246" y="925688"/>
                                    <a:pt x="1302828" y="927897"/>
                                  </a:cubicBezTo>
                                  <a:cubicBezTo>
                                    <a:pt x="1297790" y="930416"/>
                                    <a:pt x="1293916" y="934982"/>
                                    <a:pt x="1288769" y="937269"/>
                                  </a:cubicBezTo>
                                  <a:cubicBezTo>
                                    <a:pt x="1279741" y="941281"/>
                                    <a:pt x="1270024" y="943518"/>
                                    <a:pt x="1260651" y="946642"/>
                                  </a:cubicBezTo>
                                  <a:lnTo>
                                    <a:pt x="1246592" y="951328"/>
                                  </a:lnTo>
                                  <a:cubicBezTo>
                                    <a:pt x="1241906" y="954452"/>
                                    <a:pt x="1237680" y="958413"/>
                                    <a:pt x="1232533" y="960701"/>
                                  </a:cubicBezTo>
                                  <a:cubicBezTo>
                                    <a:pt x="1223505" y="964714"/>
                                    <a:pt x="1204415" y="970074"/>
                                    <a:pt x="1204415" y="970074"/>
                                  </a:cubicBezTo>
                                  <a:cubicBezTo>
                                    <a:pt x="1202853" y="974760"/>
                                    <a:pt x="1198916" y="979260"/>
                                    <a:pt x="1199728" y="984133"/>
                                  </a:cubicBezTo>
                                  <a:cubicBezTo>
                                    <a:pt x="1200654" y="989689"/>
                                    <a:pt x="1205118" y="994209"/>
                                    <a:pt x="1209101" y="998192"/>
                                  </a:cubicBezTo>
                                  <a:cubicBezTo>
                                    <a:pt x="1219889" y="1008980"/>
                                    <a:pt x="1227564" y="1008666"/>
                                    <a:pt x="1241905" y="1012251"/>
                                  </a:cubicBezTo>
                                  <a:cubicBezTo>
                                    <a:pt x="1301266" y="1010689"/>
                                    <a:pt x="1360606" y="1007565"/>
                                    <a:pt x="1419987" y="1007565"/>
                                  </a:cubicBezTo>
                                  <a:cubicBezTo>
                                    <a:pt x="1484053" y="1007565"/>
                                    <a:pt x="1548124" y="1009407"/>
                                    <a:pt x="1612127" y="1012251"/>
                                  </a:cubicBezTo>
                                  <a:cubicBezTo>
                                    <a:pt x="1615427" y="1012398"/>
                                    <a:pt x="1640284" y="1019301"/>
                                    <a:pt x="1644931" y="1021624"/>
                                  </a:cubicBezTo>
                                  <a:cubicBezTo>
                                    <a:pt x="1649969" y="1024143"/>
                                    <a:pt x="1654304" y="1027872"/>
                                    <a:pt x="1658990" y="1030996"/>
                                  </a:cubicBezTo>
                                  <a:cubicBezTo>
                                    <a:pt x="1663730" y="1038105"/>
                                    <a:pt x="1673049" y="1049412"/>
                                    <a:pt x="1673049" y="1059114"/>
                                  </a:cubicBezTo>
                                  <a:cubicBezTo>
                                    <a:pt x="1673049" y="1076368"/>
                                    <a:pt x="1670803" y="1093583"/>
                                    <a:pt x="1668363" y="1110664"/>
                                  </a:cubicBezTo>
                                  <a:cubicBezTo>
                                    <a:pt x="1667664" y="1115554"/>
                                    <a:pt x="1667170" y="1121230"/>
                                    <a:pt x="1663677" y="1124723"/>
                                  </a:cubicBezTo>
                                  <a:cubicBezTo>
                                    <a:pt x="1660184" y="1128216"/>
                                    <a:pt x="1654036" y="1127201"/>
                                    <a:pt x="1649618" y="1129410"/>
                                  </a:cubicBezTo>
                                  <a:cubicBezTo>
                                    <a:pt x="1644580" y="1131929"/>
                                    <a:pt x="1640597" y="1136263"/>
                                    <a:pt x="1635559" y="1138782"/>
                                  </a:cubicBezTo>
                                  <a:cubicBezTo>
                                    <a:pt x="1616413" y="1148355"/>
                                    <a:pt x="1577843" y="1147107"/>
                                    <a:pt x="1565263" y="1148155"/>
                                  </a:cubicBezTo>
                                  <a:cubicBezTo>
                                    <a:pt x="1496722" y="1161863"/>
                                    <a:pt x="1525113" y="1157528"/>
                                    <a:pt x="1391869" y="1157528"/>
                                  </a:cubicBezTo>
                                  <a:cubicBezTo>
                                    <a:pt x="1335611" y="1157528"/>
                                    <a:pt x="1279396" y="1154403"/>
                                    <a:pt x="1223160" y="1152841"/>
                                  </a:cubicBezTo>
                                  <a:cubicBezTo>
                                    <a:pt x="1195042" y="1154403"/>
                                    <a:pt x="1166841" y="1154858"/>
                                    <a:pt x="1138806" y="1157528"/>
                                  </a:cubicBezTo>
                                  <a:cubicBezTo>
                                    <a:pt x="1129260" y="1158437"/>
                                    <a:pt x="1117619" y="1165811"/>
                                    <a:pt x="1110688" y="1171587"/>
                                  </a:cubicBezTo>
                                  <a:cubicBezTo>
                                    <a:pt x="1105597" y="1175830"/>
                                    <a:pt x="1101720" y="1181403"/>
                                    <a:pt x="1096629" y="1185646"/>
                                  </a:cubicBezTo>
                                  <a:cubicBezTo>
                                    <a:pt x="1092302" y="1189252"/>
                                    <a:pt x="1087256" y="1191894"/>
                                    <a:pt x="1082570" y="1195018"/>
                                  </a:cubicBezTo>
                                  <a:cubicBezTo>
                                    <a:pt x="1073515" y="1222183"/>
                                    <a:pt x="1078564" y="1221008"/>
                                    <a:pt x="1059138" y="1237196"/>
                                  </a:cubicBezTo>
                                  <a:cubicBezTo>
                                    <a:pt x="1054811" y="1240802"/>
                                    <a:pt x="1049765" y="1243444"/>
                                    <a:pt x="1045079" y="1246568"/>
                                  </a:cubicBezTo>
                                  <a:cubicBezTo>
                                    <a:pt x="1026334" y="1245006"/>
                                    <a:pt x="1006688" y="1247830"/>
                                    <a:pt x="988843" y="1241882"/>
                                  </a:cubicBezTo>
                                  <a:cubicBezTo>
                                    <a:pt x="983500" y="1240101"/>
                                    <a:pt x="997438" y="1231143"/>
                                    <a:pt x="1002902" y="1232509"/>
                                  </a:cubicBezTo>
                                  <a:cubicBezTo>
                                    <a:pt x="1007694" y="1233707"/>
                                    <a:pt x="1006516" y="1241746"/>
                                    <a:pt x="1007588" y="1246568"/>
                                  </a:cubicBezTo>
                                  <a:cubicBezTo>
                                    <a:pt x="1018582" y="1296043"/>
                                    <a:pt x="1006412" y="1257102"/>
                                    <a:pt x="1016961" y="1288745"/>
                                  </a:cubicBezTo>
                                  <a:cubicBezTo>
                                    <a:pt x="1012275" y="1293431"/>
                                    <a:pt x="1006578" y="1297290"/>
                                    <a:pt x="1002902" y="1302804"/>
                                  </a:cubicBezTo>
                                  <a:cubicBezTo>
                                    <a:pt x="1000162" y="1306914"/>
                                    <a:pt x="1000424" y="1312445"/>
                                    <a:pt x="998215" y="1316863"/>
                                  </a:cubicBezTo>
                                  <a:cubicBezTo>
                                    <a:pt x="995696" y="1321901"/>
                                    <a:pt x="991362" y="1325884"/>
                                    <a:pt x="988843" y="1330922"/>
                                  </a:cubicBezTo>
                                  <a:cubicBezTo>
                                    <a:pt x="986634" y="1335341"/>
                                    <a:pt x="986365" y="1340563"/>
                                    <a:pt x="984156" y="1344982"/>
                                  </a:cubicBezTo>
                                  <a:cubicBezTo>
                                    <a:pt x="981637" y="1350020"/>
                                    <a:pt x="977303" y="1354003"/>
                                    <a:pt x="974784" y="1359041"/>
                                  </a:cubicBezTo>
                                  <a:cubicBezTo>
                                    <a:pt x="972575" y="1363459"/>
                                    <a:pt x="972496" y="1368782"/>
                                    <a:pt x="970097" y="1373100"/>
                                  </a:cubicBezTo>
                                  <a:cubicBezTo>
                                    <a:pt x="964626" y="1382947"/>
                                    <a:pt x="951352" y="1401218"/>
                                    <a:pt x="951352" y="1401218"/>
                                  </a:cubicBezTo>
                                  <a:cubicBezTo>
                                    <a:pt x="946655" y="1415309"/>
                                    <a:pt x="947388" y="1417222"/>
                                    <a:pt x="937293" y="1429336"/>
                                  </a:cubicBezTo>
                                  <a:cubicBezTo>
                                    <a:pt x="933050" y="1434427"/>
                                    <a:pt x="927477" y="1438304"/>
                                    <a:pt x="923234" y="1443395"/>
                                  </a:cubicBezTo>
                                  <a:cubicBezTo>
                                    <a:pt x="906928" y="1462962"/>
                                    <a:pt x="922881" y="1454447"/>
                                    <a:pt x="899802" y="1462140"/>
                                  </a:cubicBezTo>
                                  <a:cubicBezTo>
                                    <a:pt x="890429" y="1471513"/>
                                    <a:pt x="884259" y="1486066"/>
                                    <a:pt x="871684" y="1490258"/>
                                  </a:cubicBezTo>
                                  <a:cubicBezTo>
                                    <a:pt x="866998" y="1491820"/>
                                    <a:pt x="861943" y="1492546"/>
                                    <a:pt x="857625" y="1494945"/>
                                  </a:cubicBezTo>
                                  <a:cubicBezTo>
                                    <a:pt x="847778" y="1500416"/>
                                    <a:pt x="840194" y="1510128"/>
                                    <a:pt x="829507" y="1513690"/>
                                  </a:cubicBezTo>
                                  <a:cubicBezTo>
                                    <a:pt x="824821" y="1515252"/>
                                    <a:pt x="820270" y="1517304"/>
                                    <a:pt x="815448" y="1518376"/>
                                  </a:cubicBezTo>
                                  <a:cubicBezTo>
                                    <a:pt x="794404" y="1523053"/>
                                    <a:pt x="765472" y="1525492"/>
                                    <a:pt x="745153" y="1527749"/>
                                  </a:cubicBezTo>
                                  <a:cubicBezTo>
                                    <a:pt x="735780" y="1530873"/>
                                    <a:pt x="726408" y="1540246"/>
                                    <a:pt x="717035" y="1537122"/>
                                  </a:cubicBezTo>
                                  <a:lnTo>
                                    <a:pt x="688917" y="1527749"/>
                                  </a:lnTo>
                                  <a:cubicBezTo>
                                    <a:pt x="678328" y="1495986"/>
                                    <a:pt x="690314" y="1534735"/>
                                    <a:pt x="679544" y="1480886"/>
                                  </a:cubicBezTo>
                                  <a:cubicBezTo>
                                    <a:pt x="678575" y="1476042"/>
                                    <a:pt x="675968" y="1471640"/>
                                    <a:pt x="674857" y="1466827"/>
                                  </a:cubicBezTo>
                                  <a:cubicBezTo>
                                    <a:pt x="671275" y="1451304"/>
                                    <a:pt x="668609" y="1435584"/>
                                    <a:pt x="665485" y="1419963"/>
                                  </a:cubicBezTo>
                                  <a:cubicBezTo>
                                    <a:pt x="663923" y="1412152"/>
                                    <a:pt x="663317" y="1404088"/>
                                    <a:pt x="660798" y="1396531"/>
                                  </a:cubicBezTo>
                                  <a:cubicBezTo>
                                    <a:pt x="649556" y="1362802"/>
                                    <a:pt x="663203" y="1404944"/>
                                    <a:pt x="651426" y="1363727"/>
                                  </a:cubicBezTo>
                                  <a:cubicBezTo>
                                    <a:pt x="650069" y="1358977"/>
                                    <a:pt x="647937" y="1354460"/>
                                    <a:pt x="646739" y="1349668"/>
                                  </a:cubicBezTo>
                                  <a:cubicBezTo>
                                    <a:pt x="642268" y="1331783"/>
                                    <a:pt x="645539" y="1325036"/>
                                    <a:pt x="632680" y="1312177"/>
                                  </a:cubicBezTo>
                                  <a:cubicBezTo>
                                    <a:pt x="623594" y="1303091"/>
                                    <a:pt x="615998" y="1301930"/>
                                    <a:pt x="604562" y="1298118"/>
                                  </a:cubicBezTo>
                                  <a:cubicBezTo>
                                    <a:pt x="567067" y="1323116"/>
                                    <a:pt x="612377" y="1290304"/>
                                    <a:pt x="581131" y="1321550"/>
                                  </a:cubicBezTo>
                                  <a:cubicBezTo>
                                    <a:pt x="577148" y="1325533"/>
                                    <a:pt x="571758" y="1327798"/>
                                    <a:pt x="567072" y="1330922"/>
                                  </a:cubicBezTo>
                                  <a:cubicBezTo>
                                    <a:pt x="559378" y="1354004"/>
                                    <a:pt x="567894" y="1338048"/>
                                    <a:pt x="548326" y="1354354"/>
                                  </a:cubicBezTo>
                                  <a:cubicBezTo>
                                    <a:pt x="543235" y="1358597"/>
                                    <a:pt x="539358" y="1364170"/>
                                    <a:pt x="534267" y="1368413"/>
                                  </a:cubicBezTo>
                                  <a:cubicBezTo>
                                    <a:pt x="522153" y="1378508"/>
                                    <a:pt x="520240" y="1377775"/>
                                    <a:pt x="506149" y="1382472"/>
                                  </a:cubicBezTo>
                                  <a:cubicBezTo>
                                    <a:pt x="501463" y="1385596"/>
                                    <a:pt x="497237" y="1389557"/>
                                    <a:pt x="492090" y="1391845"/>
                                  </a:cubicBezTo>
                                  <a:cubicBezTo>
                                    <a:pt x="483062" y="1395858"/>
                                    <a:pt x="473345" y="1398094"/>
                                    <a:pt x="463972" y="1401218"/>
                                  </a:cubicBezTo>
                                  <a:cubicBezTo>
                                    <a:pt x="459286" y="1402780"/>
                                    <a:pt x="454757" y="1404935"/>
                                    <a:pt x="449913" y="1405904"/>
                                  </a:cubicBezTo>
                                  <a:cubicBezTo>
                                    <a:pt x="420165" y="1411853"/>
                                    <a:pt x="434208" y="1408658"/>
                                    <a:pt x="407736" y="1415277"/>
                                  </a:cubicBezTo>
                                  <a:cubicBezTo>
                                    <a:pt x="367446" y="1442135"/>
                                    <a:pt x="418422" y="1409934"/>
                                    <a:pt x="379618" y="1429336"/>
                                  </a:cubicBezTo>
                                  <a:cubicBezTo>
                                    <a:pt x="374580" y="1431855"/>
                                    <a:pt x="370706" y="1436421"/>
                                    <a:pt x="365559" y="1438708"/>
                                  </a:cubicBezTo>
                                  <a:cubicBezTo>
                                    <a:pt x="356531" y="1442720"/>
                                    <a:pt x="346814" y="1444957"/>
                                    <a:pt x="337441" y="1448081"/>
                                  </a:cubicBezTo>
                                  <a:cubicBezTo>
                                    <a:pt x="317269" y="1454805"/>
                                    <a:pt x="328176" y="1451569"/>
                                    <a:pt x="304636" y="1457454"/>
                                  </a:cubicBezTo>
                                  <a:cubicBezTo>
                                    <a:pt x="276145" y="1476449"/>
                                    <a:pt x="306416" y="1458544"/>
                                    <a:pt x="271832" y="1471513"/>
                                  </a:cubicBezTo>
                                  <a:cubicBezTo>
                                    <a:pt x="265291" y="1473966"/>
                                    <a:pt x="259573" y="1478291"/>
                                    <a:pt x="253086" y="1480886"/>
                                  </a:cubicBezTo>
                                  <a:cubicBezTo>
                                    <a:pt x="243913" y="1484555"/>
                                    <a:pt x="224968" y="1490258"/>
                                    <a:pt x="224968" y="1490258"/>
                                  </a:cubicBezTo>
                                  <a:cubicBezTo>
                                    <a:pt x="220282" y="1493382"/>
                                    <a:pt x="216056" y="1497343"/>
                                    <a:pt x="210909" y="1499631"/>
                                  </a:cubicBezTo>
                                  <a:cubicBezTo>
                                    <a:pt x="201881" y="1503644"/>
                                    <a:pt x="192164" y="1505880"/>
                                    <a:pt x="182791" y="1509004"/>
                                  </a:cubicBezTo>
                                  <a:cubicBezTo>
                                    <a:pt x="142019" y="1522595"/>
                                    <a:pt x="173644" y="1513417"/>
                                    <a:pt x="84378" y="1518376"/>
                                  </a:cubicBezTo>
                                  <a:cubicBezTo>
                                    <a:pt x="65988" y="1522054"/>
                                    <a:pt x="51674" y="1527799"/>
                                    <a:pt x="32828" y="1518376"/>
                                  </a:cubicBezTo>
                                  <a:cubicBezTo>
                                    <a:pt x="27790" y="1515857"/>
                                    <a:pt x="26579" y="1509003"/>
                                    <a:pt x="23455" y="1504317"/>
                                  </a:cubicBezTo>
                                  <a:cubicBezTo>
                                    <a:pt x="11677" y="1468980"/>
                                    <a:pt x="27565" y="1512537"/>
                                    <a:pt x="9396" y="1476199"/>
                                  </a:cubicBezTo>
                                  <a:cubicBezTo>
                                    <a:pt x="7187" y="1471781"/>
                                    <a:pt x="6272" y="1466826"/>
                                    <a:pt x="4710" y="1462140"/>
                                  </a:cubicBezTo>
                                  <a:cubicBezTo>
                                    <a:pt x="3917" y="1450245"/>
                                    <a:pt x="-5481" y="1371506"/>
                                    <a:pt x="4710" y="1349668"/>
                                  </a:cubicBezTo>
                                  <a:cubicBezTo>
                                    <a:pt x="8489" y="1341570"/>
                                    <a:pt x="33834" y="1318704"/>
                                    <a:pt x="46887" y="1312177"/>
                                  </a:cubicBezTo>
                                  <a:cubicBezTo>
                                    <a:pt x="51305" y="1309968"/>
                                    <a:pt x="56260" y="1309053"/>
                                    <a:pt x="60946" y="1307491"/>
                                  </a:cubicBezTo>
                                  <a:cubicBezTo>
                                    <a:pt x="83225" y="1292638"/>
                                    <a:pt x="69663" y="1299898"/>
                                    <a:pt x="103123" y="1288745"/>
                                  </a:cubicBezTo>
                                  <a:lnTo>
                                    <a:pt x="117182" y="1284059"/>
                                  </a:lnTo>
                                  <a:lnTo>
                                    <a:pt x="131241" y="1279373"/>
                                  </a:lnTo>
                                  <a:cubicBezTo>
                                    <a:pt x="135927" y="1276249"/>
                                    <a:pt x="140973" y="1273606"/>
                                    <a:pt x="145300" y="1270000"/>
                                  </a:cubicBezTo>
                                  <a:cubicBezTo>
                                    <a:pt x="150391" y="1265757"/>
                                    <a:pt x="153845" y="1259617"/>
                                    <a:pt x="159359" y="1255941"/>
                                  </a:cubicBezTo>
                                  <a:cubicBezTo>
                                    <a:pt x="163469" y="1253201"/>
                                    <a:pt x="168732" y="1252817"/>
                                    <a:pt x="173418" y="1251255"/>
                                  </a:cubicBezTo>
                                  <a:cubicBezTo>
                                    <a:pt x="178104" y="1248131"/>
                                    <a:pt x="182330" y="1244170"/>
                                    <a:pt x="187477" y="1241882"/>
                                  </a:cubicBezTo>
                                  <a:cubicBezTo>
                                    <a:pt x="196505" y="1237869"/>
                                    <a:pt x="207374" y="1237989"/>
                                    <a:pt x="215595" y="1232509"/>
                                  </a:cubicBezTo>
                                  <a:cubicBezTo>
                                    <a:pt x="220282" y="1229385"/>
                                    <a:pt x="225328" y="1226743"/>
                                    <a:pt x="229655" y="1223137"/>
                                  </a:cubicBezTo>
                                  <a:cubicBezTo>
                                    <a:pt x="234747" y="1218894"/>
                                    <a:pt x="238199" y="1212753"/>
                                    <a:pt x="243714" y="1209077"/>
                                  </a:cubicBezTo>
                                  <a:cubicBezTo>
                                    <a:pt x="247824" y="1206337"/>
                                    <a:pt x="253087" y="1205953"/>
                                    <a:pt x="257773" y="1204391"/>
                                  </a:cubicBezTo>
                                  <a:cubicBezTo>
                                    <a:pt x="267146" y="1198143"/>
                                    <a:pt x="275205" y="1189209"/>
                                    <a:pt x="285891" y="1185646"/>
                                  </a:cubicBezTo>
                                  <a:cubicBezTo>
                                    <a:pt x="290577" y="1184084"/>
                                    <a:pt x="295532" y="1183168"/>
                                    <a:pt x="299950" y="1180959"/>
                                  </a:cubicBezTo>
                                  <a:cubicBezTo>
                                    <a:pt x="336289" y="1162790"/>
                                    <a:pt x="292730" y="1178681"/>
                                    <a:pt x="328068" y="1166900"/>
                                  </a:cubicBezTo>
                                  <a:cubicBezTo>
                                    <a:pt x="326506" y="1160652"/>
                                    <a:pt x="326954" y="1153514"/>
                                    <a:pt x="323381" y="1148155"/>
                                  </a:cubicBezTo>
                                  <a:cubicBezTo>
                                    <a:pt x="318640" y="1141044"/>
                                    <a:pt x="302888" y="1136176"/>
                                    <a:pt x="295263" y="1134096"/>
                                  </a:cubicBezTo>
                                  <a:cubicBezTo>
                                    <a:pt x="237125" y="1118240"/>
                                    <a:pt x="276074" y="1130823"/>
                                    <a:pt x="243714" y="1120037"/>
                                  </a:cubicBezTo>
                                  <a:cubicBezTo>
                                    <a:pt x="203424" y="1093176"/>
                                    <a:pt x="254400" y="1125380"/>
                                    <a:pt x="215595" y="1105978"/>
                                  </a:cubicBezTo>
                                  <a:cubicBezTo>
                                    <a:pt x="179253" y="1087808"/>
                                    <a:pt x="222818" y="1103698"/>
                                    <a:pt x="187477" y="1091919"/>
                                  </a:cubicBezTo>
                                  <a:cubicBezTo>
                                    <a:pt x="147185" y="1065057"/>
                                    <a:pt x="198164" y="1097262"/>
                                    <a:pt x="159359" y="1077860"/>
                                  </a:cubicBezTo>
                                  <a:cubicBezTo>
                                    <a:pt x="154321" y="1075341"/>
                                    <a:pt x="149986" y="1071611"/>
                                    <a:pt x="145300" y="1068487"/>
                                  </a:cubicBezTo>
                                  <a:cubicBezTo>
                                    <a:pt x="143738" y="1063801"/>
                                    <a:pt x="140614" y="1059368"/>
                                    <a:pt x="140614" y="1054428"/>
                                  </a:cubicBezTo>
                                  <a:cubicBezTo>
                                    <a:pt x="140614" y="1035618"/>
                                    <a:pt x="139768" y="1016171"/>
                                    <a:pt x="145300" y="998192"/>
                                  </a:cubicBezTo>
                                  <a:cubicBezTo>
                                    <a:pt x="146753" y="993471"/>
                                    <a:pt x="154609" y="994863"/>
                                    <a:pt x="159359" y="993506"/>
                                  </a:cubicBezTo>
                                  <a:cubicBezTo>
                                    <a:pt x="165552" y="991736"/>
                                    <a:pt x="171682" y="989295"/>
                                    <a:pt x="178105" y="988819"/>
                                  </a:cubicBezTo>
                                  <a:cubicBezTo>
                                    <a:pt x="213969" y="986162"/>
                                    <a:pt x="249962" y="985695"/>
                                    <a:pt x="285891" y="984133"/>
                                  </a:cubicBezTo>
                                  <a:cubicBezTo>
                                    <a:pt x="290577" y="982571"/>
                                    <a:pt x="303443" y="982939"/>
                                    <a:pt x="299950" y="979446"/>
                                  </a:cubicBezTo>
                                  <a:cubicBezTo>
                                    <a:pt x="292964" y="972460"/>
                                    <a:pt x="281205" y="973198"/>
                                    <a:pt x="271832" y="970074"/>
                                  </a:cubicBezTo>
                                  <a:cubicBezTo>
                                    <a:pt x="267146" y="968512"/>
                                    <a:pt x="261883" y="968127"/>
                                    <a:pt x="257773" y="965387"/>
                                  </a:cubicBezTo>
                                  <a:cubicBezTo>
                                    <a:pt x="248400" y="959139"/>
                                    <a:pt x="240342" y="950204"/>
                                    <a:pt x="229655" y="946642"/>
                                  </a:cubicBezTo>
                                  <a:lnTo>
                                    <a:pt x="215595" y="941956"/>
                                  </a:lnTo>
                                  <a:cubicBezTo>
                                    <a:pt x="210909" y="938832"/>
                                    <a:pt x="206683" y="934871"/>
                                    <a:pt x="201536" y="932583"/>
                                  </a:cubicBezTo>
                                  <a:cubicBezTo>
                                    <a:pt x="192508" y="928570"/>
                                    <a:pt x="181639" y="928690"/>
                                    <a:pt x="173418" y="923210"/>
                                  </a:cubicBezTo>
                                  <a:cubicBezTo>
                                    <a:pt x="154000" y="910266"/>
                                    <a:pt x="164823" y="915204"/>
                                    <a:pt x="140614" y="909151"/>
                                  </a:cubicBezTo>
                                  <a:cubicBezTo>
                                    <a:pt x="135928" y="906027"/>
                                    <a:pt x="130538" y="903761"/>
                                    <a:pt x="126555" y="899779"/>
                                  </a:cubicBezTo>
                                  <a:cubicBezTo>
                                    <a:pt x="122572" y="895796"/>
                                    <a:pt x="117692" y="891329"/>
                                    <a:pt x="117182" y="885720"/>
                                  </a:cubicBezTo>
                                  <a:cubicBezTo>
                                    <a:pt x="116042" y="873177"/>
                                    <a:pt x="117192" y="859922"/>
                                    <a:pt x="121869" y="848229"/>
                                  </a:cubicBezTo>
                                  <a:cubicBezTo>
                                    <a:pt x="123961" y="843000"/>
                                    <a:pt x="130890" y="841375"/>
                                    <a:pt x="135928" y="838856"/>
                                  </a:cubicBezTo>
                                  <a:cubicBezTo>
                                    <a:pt x="140346" y="836647"/>
                                    <a:pt x="145195" y="835368"/>
                                    <a:pt x="149987" y="834170"/>
                                  </a:cubicBezTo>
                                  <a:cubicBezTo>
                                    <a:pt x="179307" y="826840"/>
                                    <a:pt x="195133" y="827674"/>
                                    <a:pt x="229655" y="824797"/>
                                  </a:cubicBezTo>
                                  <a:cubicBezTo>
                                    <a:pt x="234341" y="823235"/>
                                    <a:pt x="238964" y="821468"/>
                                    <a:pt x="243714" y="820111"/>
                                  </a:cubicBezTo>
                                  <a:cubicBezTo>
                                    <a:pt x="249907" y="818342"/>
                                    <a:pt x="256539" y="817961"/>
                                    <a:pt x="262459" y="815424"/>
                                  </a:cubicBezTo>
                                  <a:cubicBezTo>
                                    <a:pt x="267636" y="813205"/>
                                    <a:pt x="271480" y="808571"/>
                                    <a:pt x="276518" y="806052"/>
                                  </a:cubicBezTo>
                                  <a:cubicBezTo>
                                    <a:pt x="280936" y="803843"/>
                                    <a:pt x="286159" y="803574"/>
                                    <a:pt x="290577" y="801365"/>
                                  </a:cubicBezTo>
                                  <a:cubicBezTo>
                                    <a:pt x="295615" y="798846"/>
                                    <a:pt x="299598" y="794512"/>
                                    <a:pt x="304636" y="791993"/>
                                  </a:cubicBezTo>
                                  <a:cubicBezTo>
                                    <a:pt x="309054" y="789784"/>
                                    <a:pt x="314377" y="789705"/>
                                    <a:pt x="318695" y="787306"/>
                                  </a:cubicBezTo>
                                  <a:cubicBezTo>
                                    <a:pt x="328542" y="781835"/>
                                    <a:pt x="337440" y="774809"/>
                                    <a:pt x="346813" y="768561"/>
                                  </a:cubicBezTo>
                                  <a:lnTo>
                                    <a:pt x="374931" y="749815"/>
                                  </a:lnTo>
                                  <a:lnTo>
                                    <a:pt x="388990" y="740443"/>
                                  </a:lnTo>
                                  <a:lnTo>
                                    <a:pt x="388990" y="740443"/>
                                  </a:lnTo>
                                  <a:lnTo>
                                    <a:pt x="276518" y="384280"/>
                                  </a:lnTo>
                                  <a:lnTo>
                                    <a:pt x="145300" y="224945"/>
                                  </a:lnTo>
                                  <a:lnTo>
                                    <a:pt x="164046" y="0"/>
                                  </a:lnTo>
                                  <a:lnTo>
                                    <a:pt x="318695" y="42177"/>
                                  </a:lnTo>
                                  <a:lnTo>
                                    <a:pt x="506149" y="187454"/>
                                  </a:lnTo>
                                  <a:lnTo>
                                    <a:pt x="660798" y="332731"/>
                                  </a:lnTo>
                                  <a:lnTo>
                                    <a:pt x="759212" y="506125"/>
                                  </a:lnTo>
                                  <a:lnTo>
                                    <a:pt x="815448" y="660775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chemeClr val="bg1">
                                <a:lumMod val="95000"/>
                              </a:schemeClr>
                            </a:solidFill>
                            <a:ln w="12700" cap="flat" cmpd="sng" algn="ctr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t"/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5" name="フリーフォーム 24">
                              <a:extLst>
                                <a:ext uri="{FF2B5EF4-FFF2-40B4-BE49-F238E27FC236}">
                                  <a16:creationId xmlns:a16="http://schemas.microsoft.com/office/drawing/2014/main" id="{C020E78B-C86E-704C-A17A-D0DE9E27D34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371154">
                              <a:off x="1030841" y="369403"/>
                              <a:ext cx="276495" cy="369730"/>
                            </a:xfrm>
                            <a:custGeom>
                              <a:avLst/>
                              <a:gdLst>
                                <a:gd name="connsiteX0" fmla="*/ 0 w 276495"/>
                                <a:gd name="connsiteY0" fmla="*/ 0 h 365535"/>
                                <a:gd name="connsiteX1" fmla="*/ 32805 w 276495"/>
                                <a:gd name="connsiteY1" fmla="*/ 14059 h 365535"/>
                                <a:gd name="connsiteX2" fmla="*/ 42177 w 276495"/>
                                <a:gd name="connsiteY2" fmla="*/ 28118 h 365535"/>
                                <a:gd name="connsiteX3" fmla="*/ 56236 w 276495"/>
                                <a:gd name="connsiteY3" fmla="*/ 37491 h 365535"/>
                                <a:gd name="connsiteX4" fmla="*/ 65609 w 276495"/>
                                <a:gd name="connsiteY4" fmla="*/ 51550 h 365535"/>
                                <a:gd name="connsiteX5" fmla="*/ 93727 w 276495"/>
                                <a:gd name="connsiteY5" fmla="*/ 70295 h 365535"/>
                                <a:gd name="connsiteX6" fmla="*/ 103100 w 276495"/>
                                <a:gd name="connsiteY6" fmla="*/ 84354 h 365535"/>
                                <a:gd name="connsiteX7" fmla="*/ 117159 w 276495"/>
                                <a:gd name="connsiteY7" fmla="*/ 89040 h 365535"/>
                                <a:gd name="connsiteX8" fmla="*/ 131218 w 276495"/>
                                <a:gd name="connsiteY8" fmla="*/ 98413 h 365535"/>
                                <a:gd name="connsiteX9" fmla="*/ 145277 w 276495"/>
                                <a:gd name="connsiteY9" fmla="*/ 112472 h 365535"/>
                                <a:gd name="connsiteX10" fmla="*/ 173395 w 276495"/>
                                <a:gd name="connsiteY10" fmla="*/ 135904 h 365535"/>
                                <a:gd name="connsiteX11" fmla="*/ 182768 w 276495"/>
                                <a:gd name="connsiteY11" fmla="*/ 149963 h 365535"/>
                                <a:gd name="connsiteX12" fmla="*/ 196827 w 276495"/>
                                <a:gd name="connsiteY12" fmla="*/ 164022 h 365535"/>
                                <a:gd name="connsiteX13" fmla="*/ 215572 w 276495"/>
                                <a:gd name="connsiteY13" fmla="*/ 192140 h 365535"/>
                                <a:gd name="connsiteX14" fmla="*/ 224945 w 276495"/>
                                <a:gd name="connsiteY14" fmla="*/ 220258 h 365535"/>
                                <a:gd name="connsiteX15" fmla="*/ 229631 w 276495"/>
                                <a:gd name="connsiteY15" fmla="*/ 234317 h 365535"/>
                                <a:gd name="connsiteX16" fmla="*/ 239004 w 276495"/>
                                <a:gd name="connsiteY16" fmla="*/ 248376 h 365535"/>
                                <a:gd name="connsiteX17" fmla="*/ 243690 w 276495"/>
                                <a:gd name="connsiteY17" fmla="*/ 262435 h 365535"/>
                                <a:gd name="connsiteX18" fmla="*/ 253063 w 276495"/>
                                <a:gd name="connsiteY18" fmla="*/ 276494 h 365535"/>
                                <a:gd name="connsiteX19" fmla="*/ 262436 w 276495"/>
                                <a:gd name="connsiteY19" fmla="*/ 313985 h 365535"/>
                                <a:gd name="connsiteX20" fmla="*/ 271808 w 276495"/>
                                <a:gd name="connsiteY20" fmla="*/ 342103 h 365535"/>
                                <a:gd name="connsiteX21" fmla="*/ 276495 w 276495"/>
                                <a:gd name="connsiteY21" fmla="*/ 356162 h 365535"/>
                                <a:gd name="connsiteX22" fmla="*/ 276495 w 276495"/>
                                <a:gd name="connsiteY22" fmla="*/ 365535 h 36553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  <a:cxn ang="0">
                                  <a:pos x="connsiteX21" y="connsiteY21"/>
                                </a:cxn>
                                <a:cxn ang="0">
                                  <a:pos x="connsiteX22" y="connsiteY22"/>
                                </a:cxn>
                              </a:cxnLst>
                              <a:rect l="l" t="t" r="r" b="b"/>
                              <a:pathLst>
                                <a:path w="276495" h="365535">
                                  <a:moveTo>
                                    <a:pt x="0" y="0"/>
                                  </a:moveTo>
                                  <a:cubicBezTo>
                                    <a:pt x="10935" y="4686"/>
                                    <a:pt x="22906" y="7460"/>
                                    <a:pt x="32805" y="14059"/>
                                  </a:cubicBezTo>
                                  <a:cubicBezTo>
                                    <a:pt x="37491" y="17183"/>
                                    <a:pt x="38195" y="24135"/>
                                    <a:pt x="42177" y="28118"/>
                                  </a:cubicBezTo>
                                  <a:cubicBezTo>
                                    <a:pt x="46160" y="32101"/>
                                    <a:pt x="51550" y="34367"/>
                                    <a:pt x="56236" y="37491"/>
                                  </a:cubicBezTo>
                                  <a:cubicBezTo>
                                    <a:pt x="59360" y="42177"/>
                                    <a:pt x="61370" y="47841"/>
                                    <a:pt x="65609" y="51550"/>
                                  </a:cubicBezTo>
                                  <a:cubicBezTo>
                                    <a:pt x="74086" y="58968"/>
                                    <a:pt x="93727" y="70295"/>
                                    <a:pt x="93727" y="70295"/>
                                  </a:cubicBezTo>
                                  <a:cubicBezTo>
                                    <a:pt x="96851" y="74981"/>
                                    <a:pt x="98702" y="80836"/>
                                    <a:pt x="103100" y="84354"/>
                                  </a:cubicBezTo>
                                  <a:cubicBezTo>
                                    <a:pt x="106957" y="87440"/>
                                    <a:pt x="112741" y="86831"/>
                                    <a:pt x="117159" y="89040"/>
                                  </a:cubicBezTo>
                                  <a:cubicBezTo>
                                    <a:pt x="122197" y="91559"/>
                                    <a:pt x="126891" y="94807"/>
                                    <a:pt x="131218" y="98413"/>
                                  </a:cubicBezTo>
                                  <a:cubicBezTo>
                                    <a:pt x="136309" y="102656"/>
                                    <a:pt x="140186" y="108229"/>
                                    <a:pt x="145277" y="112472"/>
                                  </a:cubicBezTo>
                                  <a:cubicBezTo>
                                    <a:pt x="165384" y="129228"/>
                                    <a:pt x="154725" y="113501"/>
                                    <a:pt x="173395" y="135904"/>
                                  </a:cubicBezTo>
                                  <a:cubicBezTo>
                                    <a:pt x="177001" y="140231"/>
                                    <a:pt x="179162" y="145636"/>
                                    <a:pt x="182768" y="149963"/>
                                  </a:cubicBezTo>
                                  <a:cubicBezTo>
                                    <a:pt x="187011" y="155054"/>
                                    <a:pt x="192758" y="158791"/>
                                    <a:pt x="196827" y="164022"/>
                                  </a:cubicBezTo>
                                  <a:cubicBezTo>
                                    <a:pt x="203743" y="172914"/>
                                    <a:pt x="215572" y="192140"/>
                                    <a:pt x="215572" y="192140"/>
                                  </a:cubicBezTo>
                                  <a:lnTo>
                                    <a:pt x="224945" y="220258"/>
                                  </a:lnTo>
                                  <a:cubicBezTo>
                                    <a:pt x="226507" y="224944"/>
                                    <a:pt x="226891" y="230207"/>
                                    <a:pt x="229631" y="234317"/>
                                  </a:cubicBezTo>
                                  <a:lnTo>
                                    <a:pt x="239004" y="248376"/>
                                  </a:lnTo>
                                  <a:cubicBezTo>
                                    <a:pt x="240566" y="253062"/>
                                    <a:pt x="241481" y="258017"/>
                                    <a:pt x="243690" y="262435"/>
                                  </a:cubicBezTo>
                                  <a:cubicBezTo>
                                    <a:pt x="246209" y="267473"/>
                                    <a:pt x="251138" y="271201"/>
                                    <a:pt x="253063" y="276494"/>
                                  </a:cubicBezTo>
                                  <a:cubicBezTo>
                                    <a:pt x="257465" y="288600"/>
                                    <a:pt x="258363" y="301764"/>
                                    <a:pt x="262436" y="313985"/>
                                  </a:cubicBezTo>
                                  <a:lnTo>
                                    <a:pt x="271808" y="342103"/>
                                  </a:lnTo>
                                  <a:cubicBezTo>
                                    <a:pt x="273370" y="346789"/>
                                    <a:pt x="276495" y="351222"/>
                                    <a:pt x="276495" y="356162"/>
                                  </a:cubicBezTo>
                                  <a:lnTo>
                                    <a:pt x="276495" y="365535"/>
                                  </a:lnTo>
                                </a:path>
                              </a:pathLst>
                            </a:custGeom>
                            <a:noFill/>
                            <a:ln w="12700" cap="flat" cmpd="sng" algn="ctr"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t"/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sp>
                          <p:nvSpPr>
                            <p:cNvPr id="26" name="フリーフォーム 25">
                              <a:extLst>
                                <a:ext uri="{FF2B5EF4-FFF2-40B4-BE49-F238E27FC236}">
                                  <a16:creationId xmlns:a16="http://schemas.microsoft.com/office/drawing/2014/main" id="{11D80222-25E9-F34E-8804-18BCE731B69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356278">
                              <a:off x="1042676" y="566103"/>
                              <a:ext cx="173395" cy="339514"/>
                            </a:xfrm>
                            <a:custGeom>
                              <a:avLst/>
                              <a:gdLst>
                                <a:gd name="connsiteX0" fmla="*/ 0 w 173395"/>
                                <a:gd name="connsiteY0" fmla="*/ 0 h 337417"/>
                                <a:gd name="connsiteX1" fmla="*/ 32804 w 173395"/>
                                <a:gd name="connsiteY1" fmla="*/ 32805 h 337417"/>
                                <a:gd name="connsiteX2" fmla="*/ 42177 w 173395"/>
                                <a:gd name="connsiteY2" fmla="*/ 46864 h 337417"/>
                                <a:gd name="connsiteX3" fmla="*/ 56236 w 173395"/>
                                <a:gd name="connsiteY3" fmla="*/ 60923 h 337417"/>
                                <a:gd name="connsiteX4" fmla="*/ 74981 w 173395"/>
                                <a:gd name="connsiteY4" fmla="*/ 89041 h 337417"/>
                                <a:gd name="connsiteX5" fmla="*/ 84354 w 173395"/>
                                <a:gd name="connsiteY5" fmla="*/ 103100 h 337417"/>
                                <a:gd name="connsiteX6" fmla="*/ 93727 w 173395"/>
                                <a:gd name="connsiteY6" fmla="*/ 117159 h 337417"/>
                                <a:gd name="connsiteX7" fmla="*/ 107786 w 173395"/>
                                <a:gd name="connsiteY7" fmla="*/ 145277 h 337417"/>
                                <a:gd name="connsiteX8" fmla="*/ 117159 w 173395"/>
                                <a:gd name="connsiteY8" fmla="*/ 173395 h 337417"/>
                                <a:gd name="connsiteX9" fmla="*/ 131218 w 173395"/>
                                <a:gd name="connsiteY9" fmla="*/ 201513 h 337417"/>
                                <a:gd name="connsiteX10" fmla="*/ 140590 w 173395"/>
                                <a:gd name="connsiteY10" fmla="*/ 215572 h 337417"/>
                                <a:gd name="connsiteX11" fmla="*/ 154649 w 173395"/>
                                <a:gd name="connsiteY11" fmla="*/ 257749 h 337417"/>
                                <a:gd name="connsiteX12" fmla="*/ 168708 w 173395"/>
                                <a:gd name="connsiteY12" fmla="*/ 299926 h 337417"/>
                                <a:gd name="connsiteX13" fmla="*/ 173395 w 173395"/>
                                <a:gd name="connsiteY13" fmla="*/ 313985 h 337417"/>
                                <a:gd name="connsiteX14" fmla="*/ 173395 w 173395"/>
                                <a:gd name="connsiteY14" fmla="*/ 337417 h 33741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</a:cxnLst>
                              <a:rect l="l" t="t" r="r" b="b"/>
                              <a:pathLst>
                                <a:path w="173395" h="337417">
                                  <a:moveTo>
                                    <a:pt x="0" y="0"/>
                                  </a:moveTo>
                                  <a:cubicBezTo>
                                    <a:pt x="10935" y="10935"/>
                                    <a:pt x="22459" y="21310"/>
                                    <a:pt x="32804" y="32805"/>
                                  </a:cubicBezTo>
                                  <a:cubicBezTo>
                                    <a:pt x="36572" y="36992"/>
                                    <a:pt x="38571" y="42537"/>
                                    <a:pt x="42177" y="46864"/>
                                  </a:cubicBezTo>
                                  <a:cubicBezTo>
                                    <a:pt x="46420" y="51955"/>
                                    <a:pt x="52167" y="55692"/>
                                    <a:pt x="56236" y="60923"/>
                                  </a:cubicBezTo>
                                  <a:cubicBezTo>
                                    <a:pt x="63152" y="69815"/>
                                    <a:pt x="68733" y="79668"/>
                                    <a:pt x="74981" y="89041"/>
                                  </a:cubicBezTo>
                                  <a:lnTo>
                                    <a:pt x="84354" y="103100"/>
                                  </a:lnTo>
                                  <a:lnTo>
                                    <a:pt x="93727" y="117159"/>
                                  </a:lnTo>
                                  <a:cubicBezTo>
                                    <a:pt x="110813" y="168421"/>
                                    <a:pt x="83565" y="90781"/>
                                    <a:pt x="107786" y="145277"/>
                                  </a:cubicBezTo>
                                  <a:cubicBezTo>
                                    <a:pt x="111799" y="154305"/>
                                    <a:pt x="111679" y="165174"/>
                                    <a:pt x="117159" y="173395"/>
                                  </a:cubicBezTo>
                                  <a:cubicBezTo>
                                    <a:pt x="144017" y="213685"/>
                                    <a:pt x="111816" y="162709"/>
                                    <a:pt x="131218" y="201513"/>
                                  </a:cubicBezTo>
                                  <a:cubicBezTo>
                                    <a:pt x="133737" y="206551"/>
                                    <a:pt x="138303" y="210425"/>
                                    <a:pt x="140590" y="215572"/>
                                  </a:cubicBezTo>
                                  <a:cubicBezTo>
                                    <a:pt x="140597" y="215587"/>
                                    <a:pt x="152303" y="250712"/>
                                    <a:pt x="154649" y="257749"/>
                                  </a:cubicBezTo>
                                  <a:lnTo>
                                    <a:pt x="168708" y="299926"/>
                                  </a:lnTo>
                                  <a:cubicBezTo>
                                    <a:pt x="170270" y="304612"/>
                                    <a:pt x="173395" y="309045"/>
                                    <a:pt x="173395" y="313985"/>
                                  </a:cubicBezTo>
                                  <a:lnTo>
                                    <a:pt x="173395" y="337417"/>
                                  </a:lnTo>
                                </a:path>
                              </a:pathLst>
                            </a:custGeom>
                            <a:noFill/>
                            <a:ln w="12700" cap="flat" cmpd="sng" algn="ctr"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prstDash val="solid"/>
                              <a:miter lim="800000"/>
                            </a:ln>
                            <a:effectLst/>
                          </p:spPr>
                          <p:txBody>
                            <a:bodyPr rtlCol="0" anchor="t"/>
                            <a:lstStyle/>
                            <a:p>
                              <a:endParaRPr lang="ja-JP" altLang="en-US"/>
                            </a:p>
                          </p:txBody>
                        </p:sp>
                        <p:grpSp>
                          <p:nvGrpSpPr>
                            <p:cNvPr id="27" name="グループ化 26">
                              <a:extLst>
                                <a:ext uri="{FF2B5EF4-FFF2-40B4-BE49-F238E27FC236}">
                                  <a16:creationId xmlns:a16="http://schemas.microsoft.com/office/drawing/2014/main" id="{0541F478-059F-2748-B9E5-67297DDE160A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0" y="0"/>
                              <a:ext cx="2487739" cy="2069353"/>
                              <a:chOff x="0" y="0"/>
                              <a:chExt cx="2487739" cy="2069353"/>
                            </a:xfrm>
                          </p:grpSpPr>
                          <p:sp>
                            <p:nvSpPr>
                              <p:cNvPr id="28" name="円柱 27">
                                <a:extLst>
                                  <a:ext uri="{FF2B5EF4-FFF2-40B4-BE49-F238E27FC236}">
                                    <a16:creationId xmlns:a16="http://schemas.microsoft.com/office/drawing/2014/main" id="{26097E29-F510-A24B-8828-A4BA2BE56DA4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 rot="5965950">
                                <a:off x="277688" y="-277688"/>
                                <a:ext cx="227533" cy="782910"/>
                              </a:xfrm>
                              <a:prstGeom prst="can">
                                <a:avLst/>
                              </a:prstGeom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n w="12700" cap="flat" cmpd="sng" algn="ctr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prstDash val="solid"/>
                                <a:miter lim="800000"/>
                              </a:ln>
                              <a:effectLst/>
                            </p:spPr>
                            <p:txBody>
                              <a:bodyPr rtlCol="0" anchor="t"/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pic>
                            <p:nvPicPr>
                              <p:cNvPr id="29" name="グラフィックス 4" descr="水">
                                <a:extLst>
                                  <a:ext uri="{FF2B5EF4-FFF2-40B4-BE49-F238E27FC236}">
                                    <a16:creationId xmlns:a16="http://schemas.microsoft.com/office/drawing/2014/main" id="{CFE548EF-84D0-7D4D-8317-A334B25281B7}"/>
                                  </a:ext>
                                </a:extLst>
                              </p:cNvPr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3" cstate="screen">
                                <a:extLst>
                                  <a:ext uri="{28A0092B-C50C-407E-A947-70E740481C1C}">
                                    <a14:useLocalDpi xmlns:a14="http://schemas.microsoft.com/office/drawing/2010/main"/>
                                  </a:ext>
                                  <a:ext uri="{96DAC541-7B7A-43D3-8B79-37D633B846F1}">
                                    <asvg:svgBlip xmlns:asvg="http://schemas.microsoft.com/office/drawing/2016/SVG/main" r:embed="rId4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 rot="6774600">
                                <a:off x="202826" y="646079"/>
                                <a:ext cx="287239" cy="30662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30" name="グラフィックス 5" descr="水">
                                <a:extLst>
                                  <a:ext uri="{FF2B5EF4-FFF2-40B4-BE49-F238E27FC236}">
                                    <a16:creationId xmlns:a16="http://schemas.microsoft.com/office/drawing/2014/main" id="{428AFFE0-0FB2-D042-9FE4-E6564258557A}"/>
                                  </a:ext>
                                </a:extLst>
                              </p:cNvPr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3" cstate="screen">
                                <a:extLst>
                                  <a:ext uri="{28A0092B-C50C-407E-A947-70E740481C1C}">
                                    <a14:useLocalDpi xmlns:a14="http://schemas.microsoft.com/office/drawing/2010/main"/>
                                  </a:ext>
                                  <a:ext uri="{96DAC541-7B7A-43D3-8B79-37D633B846F1}">
                                    <asvg:svgBlip xmlns:asvg="http://schemas.microsoft.com/office/drawing/2016/SVG/main" r:embed="rId4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 rot="13773711">
                                <a:off x="1788467" y="301011"/>
                                <a:ext cx="287240" cy="306906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31" name="グラフィックス 6" descr="水">
                                <a:extLst>
                                  <a:ext uri="{FF2B5EF4-FFF2-40B4-BE49-F238E27FC236}">
                                    <a16:creationId xmlns:a16="http://schemas.microsoft.com/office/drawing/2014/main" id="{257C3D93-26D5-B54A-9513-CA198C6CE79C}"/>
                                  </a:ext>
                                </a:extLst>
                              </p:cNvPr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3" cstate="screen">
                                <a:extLst>
                                  <a:ext uri="{28A0092B-C50C-407E-A947-70E740481C1C}">
                                    <a14:useLocalDpi xmlns:a14="http://schemas.microsoft.com/office/drawing/2010/main"/>
                                  </a:ext>
                                  <a:ext uri="{96DAC541-7B7A-43D3-8B79-37D633B846F1}">
                                    <asvg:svgBlip xmlns:asvg="http://schemas.microsoft.com/office/drawing/2016/SVG/main" r:embed="rId4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 rot="14523706">
                                <a:off x="2062714" y="582042"/>
                                <a:ext cx="286068" cy="306906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32" name="グラフィックス 7" descr="水">
                                <a:extLst>
                                  <a:ext uri="{FF2B5EF4-FFF2-40B4-BE49-F238E27FC236}">
                                    <a16:creationId xmlns:a16="http://schemas.microsoft.com/office/drawing/2014/main" id="{0F0798D7-FC5A-C045-9011-B5277E23375A}"/>
                                  </a:ext>
                                </a:extLst>
                              </p:cNvPr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3" cstate="screen">
                                <a:extLst>
                                  <a:ext uri="{28A0092B-C50C-407E-A947-70E740481C1C}">
                                    <a14:useLocalDpi xmlns:a14="http://schemas.microsoft.com/office/drawing/2010/main"/>
                                  </a:ext>
                                  <a:ext uri="{96DAC541-7B7A-43D3-8B79-37D633B846F1}">
                                    <asvg:svgBlip xmlns:asvg="http://schemas.microsoft.com/office/drawing/2016/SVG/main" r:embed="rId4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 rot="6048199">
                                <a:off x="314401" y="985614"/>
                                <a:ext cx="508129" cy="545142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33" name="グラフィックス 9" descr="水">
                                <a:extLst>
                                  <a:ext uri="{FF2B5EF4-FFF2-40B4-BE49-F238E27FC236}">
                                    <a16:creationId xmlns:a16="http://schemas.microsoft.com/office/drawing/2014/main" id="{489ABFD3-3D04-6846-BBCF-4D18123F2561}"/>
                                  </a:ext>
                                </a:extLst>
                              </p:cNvPr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5" cstate="screen">
                                <a:extLst>
                                  <a:ext uri="{28A0092B-C50C-407E-A947-70E740481C1C}">
                                    <a14:useLocalDpi xmlns:a14="http://schemas.microsoft.com/office/drawing/2010/main"/>
                                  </a:ext>
                                  <a:ext uri="{96DAC541-7B7A-43D3-8B79-37D633B846F1}">
                                    <asvg:svgBlip xmlns:asvg="http://schemas.microsoft.com/office/drawing/2016/SVG/main" r:embed="rId6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 rot="12502814">
                                <a:off x="1421002" y="281944"/>
                                <a:ext cx="284863" cy="309004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sp>
                            <p:nvSpPr>
                              <p:cNvPr id="34" name="フリーフォーム 33">
                                <a:extLst>
                                  <a:ext uri="{FF2B5EF4-FFF2-40B4-BE49-F238E27FC236}">
                                    <a16:creationId xmlns:a16="http://schemas.microsoft.com/office/drawing/2014/main" id="{E54AF823-804F-404B-BB82-E3ED0382C7A1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256313" y="1422681"/>
                                <a:ext cx="791715" cy="646672"/>
                              </a:xfrm>
                              <a:custGeom>
                                <a:avLst/>
                                <a:gdLst>
                                  <a:gd name="connsiteX0" fmla="*/ 243690 w 791992"/>
                                  <a:gd name="connsiteY0" fmla="*/ 14059 h 543616"/>
                                  <a:gd name="connsiteX1" fmla="*/ 243690 w 791992"/>
                                  <a:gd name="connsiteY1" fmla="*/ 14059 h 543616"/>
                                  <a:gd name="connsiteX2" fmla="*/ 206199 w 791992"/>
                                  <a:gd name="connsiteY2" fmla="*/ 46863 h 543616"/>
                                  <a:gd name="connsiteX3" fmla="*/ 187454 w 791992"/>
                                  <a:gd name="connsiteY3" fmla="*/ 74981 h 543616"/>
                                  <a:gd name="connsiteX4" fmla="*/ 168708 w 791992"/>
                                  <a:gd name="connsiteY4" fmla="*/ 103099 h 543616"/>
                                  <a:gd name="connsiteX5" fmla="*/ 149963 w 791992"/>
                                  <a:gd name="connsiteY5" fmla="*/ 131217 h 543616"/>
                                  <a:gd name="connsiteX6" fmla="*/ 140590 w 791992"/>
                                  <a:gd name="connsiteY6" fmla="*/ 145277 h 543616"/>
                                  <a:gd name="connsiteX7" fmla="*/ 131218 w 791992"/>
                                  <a:gd name="connsiteY7" fmla="*/ 173395 h 543616"/>
                                  <a:gd name="connsiteX8" fmla="*/ 126531 w 791992"/>
                                  <a:gd name="connsiteY8" fmla="*/ 187454 h 543616"/>
                                  <a:gd name="connsiteX9" fmla="*/ 117159 w 791992"/>
                                  <a:gd name="connsiteY9" fmla="*/ 224944 h 543616"/>
                                  <a:gd name="connsiteX10" fmla="*/ 121845 w 791992"/>
                                  <a:gd name="connsiteY10" fmla="*/ 304612 h 543616"/>
                                  <a:gd name="connsiteX11" fmla="*/ 126531 w 791992"/>
                                  <a:gd name="connsiteY11" fmla="*/ 318671 h 543616"/>
                                  <a:gd name="connsiteX12" fmla="*/ 145277 w 791992"/>
                                  <a:gd name="connsiteY12" fmla="*/ 346789 h 543616"/>
                                  <a:gd name="connsiteX13" fmla="*/ 173395 w 791992"/>
                                  <a:gd name="connsiteY13" fmla="*/ 365535 h 543616"/>
                                  <a:gd name="connsiteX14" fmla="*/ 206199 w 791992"/>
                                  <a:gd name="connsiteY14" fmla="*/ 379594 h 543616"/>
                                  <a:gd name="connsiteX15" fmla="*/ 220258 w 791992"/>
                                  <a:gd name="connsiteY15" fmla="*/ 388967 h 543616"/>
                                  <a:gd name="connsiteX16" fmla="*/ 248376 w 791992"/>
                                  <a:gd name="connsiteY16" fmla="*/ 398339 h 543616"/>
                                  <a:gd name="connsiteX17" fmla="*/ 267122 w 791992"/>
                                  <a:gd name="connsiteY17" fmla="*/ 407712 h 543616"/>
                                  <a:gd name="connsiteX18" fmla="*/ 295240 w 791992"/>
                                  <a:gd name="connsiteY18" fmla="*/ 417085 h 543616"/>
                                  <a:gd name="connsiteX19" fmla="*/ 309299 w 791992"/>
                                  <a:gd name="connsiteY19" fmla="*/ 426457 h 543616"/>
                                  <a:gd name="connsiteX20" fmla="*/ 328044 w 791992"/>
                                  <a:gd name="connsiteY20" fmla="*/ 431144 h 543616"/>
                                  <a:gd name="connsiteX21" fmla="*/ 393653 w 791992"/>
                                  <a:gd name="connsiteY21" fmla="*/ 440516 h 543616"/>
                                  <a:gd name="connsiteX22" fmla="*/ 454575 w 791992"/>
                                  <a:gd name="connsiteY22" fmla="*/ 435830 h 543616"/>
                                  <a:gd name="connsiteX23" fmla="*/ 473321 w 791992"/>
                                  <a:gd name="connsiteY23" fmla="*/ 426457 h 543616"/>
                                  <a:gd name="connsiteX24" fmla="*/ 501439 w 791992"/>
                                  <a:gd name="connsiteY24" fmla="*/ 417085 h 543616"/>
                                  <a:gd name="connsiteX25" fmla="*/ 529557 w 791992"/>
                                  <a:gd name="connsiteY25" fmla="*/ 407712 h 543616"/>
                                  <a:gd name="connsiteX26" fmla="*/ 543616 w 791992"/>
                                  <a:gd name="connsiteY26" fmla="*/ 403026 h 543616"/>
                                  <a:gd name="connsiteX27" fmla="*/ 557675 w 791992"/>
                                  <a:gd name="connsiteY27" fmla="*/ 393653 h 543616"/>
                                  <a:gd name="connsiteX28" fmla="*/ 604539 w 791992"/>
                                  <a:gd name="connsiteY28" fmla="*/ 379594 h 543616"/>
                                  <a:gd name="connsiteX29" fmla="*/ 632657 w 791992"/>
                                  <a:gd name="connsiteY29" fmla="*/ 370221 h 543616"/>
                                  <a:gd name="connsiteX30" fmla="*/ 660775 w 791992"/>
                                  <a:gd name="connsiteY30" fmla="*/ 360848 h 543616"/>
                                  <a:gd name="connsiteX31" fmla="*/ 674834 w 791992"/>
                                  <a:gd name="connsiteY31" fmla="*/ 356162 h 543616"/>
                                  <a:gd name="connsiteX32" fmla="*/ 731070 w 791992"/>
                                  <a:gd name="connsiteY32" fmla="*/ 360848 h 543616"/>
                                  <a:gd name="connsiteX33" fmla="*/ 763874 w 791992"/>
                                  <a:gd name="connsiteY33" fmla="*/ 370221 h 543616"/>
                                  <a:gd name="connsiteX34" fmla="*/ 777933 w 791992"/>
                                  <a:gd name="connsiteY34" fmla="*/ 398339 h 543616"/>
                                  <a:gd name="connsiteX35" fmla="*/ 787306 w 791992"/>
                                  <a:gd name="connsiteY35" fmla="*/ 412398 h 543616"/>
                                  <a:gd name="connsiteX36" fmla="*/ 791992 w 791992"/>
                                  <a:gd name="connsiteY36" fmla="*/ 426457 h 543616"/>
                                  <a:gd name="connsiteX37" fmla="*/ 787306 w 791992"/>
                                  <a:gd name="connsiteY37" fmla="*/ 440516 h 543616"/>
                                  <a:gd name="connsiteX38" fmla="*/ 763874 w 791992"/>
                                  <a:gd name="connsiteY38" fmla="*/ 468634 h 543616"/>
                                  <a:gd name="connsiteX39" fmla="*/ 721697 w 791992"/>
                                  <a:gd name="connsiteY39" fmla="*/ 487380 h 543616"/>
                                  <a:gd name="connsiteX40" fmla="*/ 688893 w 791992"/>
                                  <a:gd name="connsiteY40" fmla="*/ 496753 h 543616"/>
                                  <a:gd name="connsiteX41" fmla="*/ 651402 w 791992"/>
                                  <a:gd name="connsiteY41" fmla="*/ 501439 h 543616"/>
                                  <a:gd name="connsiteX42" fmla="*/ 609225 w 791992"/>
                                  <a:gd name="connsiteY42" fmla="*/ 506125 h 543616"/>
                                  <a:gd name="connsiteX43" fmla="*/ 576421 w 791992"/>
                                  <a:gd name="connsiteY43" fmla="*/ 510812 h 543616"/>
                                  <a:gd name="connsiteX44" fmla="*/ 538930 w 791992"/>
                                  <a:gd name="connsiteY44" fmla="*/ 515498 h 543616"/>
                                  <a:gd name="connsiteX45" fmla="*/ 506125 w 791992"/>
                                  <a:gd name="connsiteY45" fmla="*/ 524871 h 543616"/>
                                  <a:gd name="connsiteX46" fmla="*/ 478007 w 791992"/>
                                  <a:gd name="connsiteY46" fmla="*/ 529557 h 543616"/>
                                  <a:gd name="connsiteX47" fmla="*/ 431144 w 791992"/>
                                  <a:gd name="connsiteY47" fmla="*/ 538930 h 543616"/>
                                  <a:gd name="connsiteX48" fmla="*/ 407712 w 791992"/>
                                  <a:gd name="connsiteY48" fmla="*/ 543616 h 543616"/>
                                  <a:gd name="connsiteX49" fmla="*/ 220258 w 791992"/>
                                  <a:gd name="connsiteY49" fmla="*/ 538930 h 543616"/>
                                  <a:gd name="connsiteX50" fmla="*/ 206199 w 791992"/>
                                  <a:gd name="connsiteY50" fmla="*/ 534243 h 543616"/>
                                  <a:gd name="connsiteX51" fmla="*/ 187454 w 791992"/>
                                  <a:gd name="connsiteY51" fmla="*/ 529557 h 543616"/>
                                  <a:gd name="connsiteX52" fmla="*/ 173395 w 791992"/>
                                  <a:gd name="connsiteY52" fmla="*/ 524871 h 543616"/>
                                  <a:gd name="connsiteX53" fmla="*/ 135904 w 791992"/>
                                  <a:gd name="connsiteY53" fmla="*/ 515498 h 543616"/>
                                  <a:gd name="connsiteX54" fmla="*/ 107786 w 791992"/>
                                  <a:gd name="connsiteY54" fmla="*/ 506125 h 543616"/>
                                  <a:gd name="connsiteX55" fmla="*/ 93727 w 791992"/>
                                  <a:gd name="connsiteY55" fmla="*/ 501439 h 543616"/>
                                  <a:gd name="connsiteX56" fmla="*/ 56236 w 791992"/>
                                  <a:gd name="connsiteY56" fmla="*/ 468634 h 543616"/>
                                  <a:gd name="connsiteX57" fmla="*/ 42177 w 791992"/>
                                  <a:gd name="connsiteY57" fmla="*/ 454575 h 543616"/>
                                  <a:gd name="connsiteX58" fmla="*/ 23432 w 791992"/>
                                  <a:gd name="connsiteY58" fmla="*/ 426457 h 543616"/>
                                  <a:gd name="connsiteX59" fmla="*/ 18745 w 791992"/>
                                  <a:gd name="connsiteY59" fmla="*/ 407712 h 543616"/>
                                  <a:gd name="connsiteX60" fmla="*/ 9373 w 791992"/>
                                  <a:gd name="connsiteY60" fmla="*/ 332730 h 543616"/>
                                  <a:gd name="connsiteX61" fmla="*/ 0 w 791992"/>
                                  <a:gd name="connsiteY61" fmla="*/ 285867 h 543616"/>
                                  <a:gd name="connsiteX62" fmla="*/ 9373 w 791992"/>
                                  <a:gd name="connsiteY62" fmla="*/ 215572 h 543616"/>
                                  <a:gd name="connsiteX63" fmla="*/ 14059 w 791992"/>
                                  <a:gd name="connsiteY63" fmla="*/ 196826 h 543616"/>
                                  <a:gd name="connsiteX64" fmla="*/ 32804 w 791992"/>
                                  <a:gd name="connsiteY64" fmla="*/ 168708 h 543616"/>
                                  <a:gd name="connsiteX65" fmla="*/ 51550 w 791992"/>
                                  <a:gd name="connsiteY65" fmla="*/ 126531 h 543616"/>
                                  <a:gd name="connsiteX66" fmla="*/ 65609 w 791992"/>
                                  <a:gd name="connsiteY66" fmla="*/ 112472 h 543616"/>
                                  <a:gd name="connsiteX67" fmla="*/ 84354 w 791992"/>
                                  <a:gd name="connsiteY67" fmla="*/ 84354 h 543616"/>
                                  <a:gd name="connsiteX68" fmla="*/ 98413 w 791992"/>
                                  <a:gd name="connsiteY68" fmla="*/ 70295 h 543616"/>
                                  <a:gd name="connsiteX69" fmla="*/ 107786 w 791992"/>
                                  <a:gd name="connsiteY69" fmla="*/ 56236 h 543616"/>
                                  <a:gd name="connsiteX70" fmla="*/ 140590 w 791992"/>
                                  <a:gd name="connsiteY70" fmla="*/ 37491 h 543616"/>
                                  <a:gd name="connsiteX71" fmla="*/ 168708 w 791992"/>
                                  <a:gd name="connsiteY71" fmla="*/ 18745 h 543616"/>
                                  <a:gd name="connsiteX72" fmla="*/ 182767 w 791992"/>
                                  <a:gd name="connsiteY72" fmla="*/ 9372 h 543616"/>
                                  <a:gd name="connsiteX73" fmla="*/ 215572 w 791992"/>
                                  <a:gd name="connsiteY73" fmla="*/ 0 h 543616"/>
                                  <a:gd name="connsiteX74" fmla="*/ 239004 w 791992"/>
                                  <a:gd name="connsiteY74" fmla="*/ 4686 h 543616"/>
                                  <a:gd name="connsiteX75" fmla="*/ 243690 w 791992"/>
                                  <a:gd name="connsiteY75" fmla="*/ 14059 h 543616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  <a:cxn ang="0">
                                    <a:pos x="connsiteX15" y="connsiteY15"/>
                                  </a:cxn>
                                  <a:cxn ang="0">
                                    <a:pos x="connsiteX16" y="connsiteY16"/>
                                  </a:cxn>
                                  <a:cxn ang="0">
                                    <a:pos x="connsiteX17" y="connsiteY17"/>
                                  </a:cxn>
                                  <a:cxn ang="0">
                                    <a:pos x="connsiteX18" y="connsiteY18"/>
                                  </a:cxn>
                                  <a:cxn ang="0">
                                    <a:pos x="connsiteX19" y="connsiteY19"/>
                                  </a:cxn>
                                  <a:cxn ang="0">
                                    <a:pos x="connsiteX20" y="connsiteY20"/>
                                  </a:cxn>
                                  <a:cxn ang="0">
                                    <a:pos x="connsiteX21" y="connsiteY21"/>
                                  </a:cxn>
                                  <a:cxn ang="0">
                                    <a:pos x="connsiteX22" y="connsiteY22"/>
                                  </a:cxn>
                                  <a:cxn ang="0">
                                    <a:pos x="connsiteX23" y="connsiteY23"/>
                                  </a:cxn>
                                  <a:cxn ang="0">
                                    <a:pos x="connsiteX24" y="connsiteY24"/>
                                  </a:cxn>
                                  <a:cxn ang="0">
                                    <a:pos x="connsiteX25" y="connsiteY25"/>
                                  </a:cxn>
                                  <a:cxn ang="0">
                                    <a:pos x="connsiteX26" y="connsiteY26"/>
                                  </a:cxn>
                                  <a:cxn ang="0">
                                    <a:pos x="connsiteX27" y="connsiteY27"/>
                                  </a:cxn>
                                  <a:cxn ang="0">
                                    <a:pos x="connsiteX28" y="connsiteY28"/>
                                  </a:cxn>
                                  <a:cxn ang="0">
                                    <a:pos x="connsiteX29" y="connsiteY29"/>
                                  </a:cxn>
                                  <a:cxn ang="0">
                                    <a:pos x="connsiteX30" y="connsiteY30"/>
                                  </a:cxn>
                                  <a:cxn ang="0">
                                    <a:pos x="connsiteX31" y="connsiteY31"/>
                                  </a:cxn>
                                  <a:cxn ang="0">
                                    <a:pos x="connsiteX32" y="connsiteY32"/>
                                  </a:cxn>
                                  <a:cxn ang="0">
                                    <a:pos x="connsiteX33" y="connsiteY33"/>
                                  </a:cxn>
                                  <a:cxn ang="0">
                                    <a:pos x="connsiteX34" y="connsiteY34"/>
                                  </a:cxn>
                                  <a:cxn ang="0">
                                    <a:pos x="connsiteX35" y="connsiteY35"/>
                                  </a:cxn>
                                  <a:cxn ang="0">
                                    <a:pos x="connsiteX36" y="connsiteY36"/>
                                  </a:cxn>
                                  <a:cxn ang="0">
                                    <a:pos x="connsiteX37" y="connsiteY37"/>
                                  </a:cxn>
                                  <a:cxn ang="0">
                                    <a:pos x="connsiteX38" y="connsiteY38"/>
                                  </a:cxn>
                                  <a:cxn ang="0">
                                    <a:pos x="connsiteX39" y="connsiteY39"/>
                                  </a:cxn>
                                  <a:cxn ang="0">
                                    <a:pos x="connsiteX40" y="connsiteY40"/>
                                  </a:cxn>
                                  <a:cxn ang="0">
                                    <a:pos x="connsiteX41" y="connsiteY41"/>
                                  </a:cxn>
                                  <a:cxn ang="0">
                                    <a:pos x="connsiteX42" y="connsiteY42"/>
                                  </a:cxn>
                                  <a:cxn ang="0">
                                    <a:pos x="connsiteX43" y="connsiteY43"/>
                                  </a:cxn>
                                  <a:cxn ang="0">
                                    <a:pos x="connsiteX44" y="connsiteY44"/>
                                  </a:cxn>
                                  <a:cxn ang="0">
                                    <a:pos x="connsiteX45" y="connsiteY45"/>
                                  </a:cxn>
                                  <a:cxn ang="0">
                                    <a:pos x="connsiteX46" y="connsiteY46"/>
                                  </a:cxn>
                                  <a:cxn ang="0">
                                    <a:pos x="connsiteX47" y="connsiteY47"/>
                                  </a:cxn>
                                  <a:cxn ang="0">
                                    <a:pos x="connsiteX48" y="connsiteY48"/>
                                  </a:cxn>
                                  <a:cxn ang="0">
                                    <a:pos x="connsiteX49" y="connsiteY49"/>
                                  </a:cxn>
                                  <a:cxn ang="0">
                                    <a:pos x="connsiteX50" y="connsiteY50"/>
                                  </a:cxn>
                                  <a:cxn ang="0">
                                    <a:pos x="connsiteX51" y="connsiteY51"/>
                                  </a:cxn>
                                  <a:cxn ang="0">
                                    <a:pos x="connsiteX52" y="connsiteY52"/>
                                  </a:cxn>
                                  <a:cxn ang="0">
                                    <a:pos x="connsiteX53" y="connsiteY53"/>
                                  </a:cxn>
                                  <a:cxn ang="0">
                                    <a:pos x="connsiteX54" y="connsiteY54"/>
                                  </a:cxn>
                                  <a:cxn ang="0">
                                    <a:pos x="connsiteX55" y="connsiteY55"/>
                                  </a:cxn>
                                  <a:cxn ang="0">
                                    <a:pos x="connsiteX56" y="connsiteY56"/>
                                  </a:cxn>
                                  <a:cxn ang="0">
                                    <a:pos x="connsiteX57" y="connsiteY57"/>
                                  </a:cxn>
                                  <a:cxn ang="0">
                                    <a:pos x="connsiteX58" y="connsiteY58"/>
                                  </a:cxn>
                                  <a:cxn ang="0">
                                    <a:pos x="connsiteX59" y="connsiteY59"/>
                                  </a:cxn>
                                  <a:cxn ang="0">
                                    <a:pos x="connsiteX60" y="connsiteY60"/>
                                  </a:cxn>
                                  <a:cxn ang="0">
                                    <a:pos x="connsiteX61" y="connsiteY61"/>
                                  </a:cxn>
                                  <a:cxn ang="0">
                                    <a:pos x="connsiteX62" y="connsiteY62"/>
                                  </a:cxn>
                                  <a:cxn ang="0">
                                    <a:pos x="connsiteX63" y="connsiteY63"/>
                                  </a:cxn>
                                  <a:cxn ang="0">
                                    <a:pos x="connsiteX64" y="connsiteY64"/>
                                  </a:cxn>
                                  <a:cxn ang="0">
                                    <a:pos x="connsiteX65" y="connsiteY65"/>
                                  </a:cxn>
                                  <a:cxn ang="0">
                                    <a:pos x="connsiteX66" y="connsiteY66"/>
                                  </a:cxn>
                                  <a:cxn ang="0">
                                    <a:pos x="connsiteX67" y="connsiteY67"/>
                                  </a:cxn>
                                  <a:cxn ang="0">
                                    <a:pos x="connsiteX68" y="connsiteY68"/>
                                  </a:cxn>
                                  <a:cxn ang="0">
                                    <a:pos x="connsiteX69" y="connsiteY69"/>
                                  </a:cxn>
                                  <a:cxn ang="0">
                                    <a:pos x="connsiteX70" y="connsiteY70"/>
                                  </a:cxn>
                                  <a:cxn ang="0">
                                    <a:pos x="connsiteX71" y="connsiteY71"/>
                                  </a:cxn>
                                  <a:cxn ang="0">
                                    <a:pos x="connsiteX72" y="connsiteY72"/>
                                  </a:cxn>
                                  <a:cxn ang="0">
                                    <a:pos x="connsiteX73" y="connsiteY73"/>
                                  </a:cxn>
                                  <a:cxn ang="0">
                                    <a:pos x="connsiteX74" y="connsiteY74"/>
                                  </a:cxn>
                                  <a:cxn ang="0">
                                    <a:pos x="connsiteX75" y="connsiteY75"/>
                                  </a:cxn>
                                </a:cxnLst>
                                <a:rect l="l" t="t" r="r" b="b"/>
                                <a:pathLst>
                                  <a:path w="791992" h="543616">
                                    <a:moveTo>
                                      <a:pt x="243690" y="14059"/>
                                    </a:moveTo>
                                    <a:lnTo>
                                      <a:pt x="243690" y="14059"/>
                                    </a:lnTo>
                                    <a:cubicBezTo>
                                      <a:pt x="231193" y="24994"/>
                                      <a:pt x="217462" y="34661"/>
                                      <a:pt x="206199" y="46863"/>
                                    </a:cubicBezTo>
                                    <a:cubicBezTo>
                                      <a:pt x="198559" y="55140"/>
                                      <a:pt x="193702" y="65608"/>
                                      <a:pt x="187454" y="74981"/>
                                    </a:cubicBezTo>
                                    <a:lnTo>
                                      <a:pt x="168708" y="103099"/>
                                    </a:lnTo>
                                    <a:lnTo>
                                      <a:pt x="149963" y="131217"/>
                                    </a:lnTo>
                                    <a:lnTo>
                                      <a:pt x="140590" y="145277"/>
                                    </a:lnTo>
                                    <a:lnTo>
                                      <a:pt x="131218" y="173395"/>
                                    </a:lnTo>
                                    <a:cubicBezTo>
                                      <a:pt x="129656" y="178081"/>
                                      <a:pt x="127729" y="182662"/>
                                      <a:pt x="126531" y="187454"/>
                                    </a:cubicBezTo>
                                    <a:lnTo>
                                      <a:pt x="117159" y="224944"/>
                                    </a:lnTo>
                                    <a:cubicBezTo>
                                      <a:pt x="118721" y="251500"/>
                                      <a:pt x="119198" y="278142"/>
                                      <a:pt x="121845" y="304612"/>
                                    </a:cubicBezTo>
                                    <a:cubicBezTo>
                                      <a:pt x="122336" y="309527"/>
                                      <a:pt x="124132" y="314353"/>
                                      <a:pt x="126531" y="318671"/>
                                    </a:cubicBezTo>
                                    <a:cubicBezTo>
                                      <a:pt x="132002" y="328518"/>
                                      <a:pt x="135904" y="340540"/>
                                      <a:pt x="145277" y="346789"/>
                                    </a:cubicBezTo>
                                    <a:cubicBezTo>
                                      <a:pt x="154650" y="353038"/>
                                      <a:pt x="162708" y="361973"/>
                                      <a:pt x="173395" y="365535"/>
                                    </a:cubicBezTo>
                                    <a:cubicBezTo>
                                      <a:pt x="189169" y="370793"/>
                                      <a:pt x="189983" y="370327"/>
                                      <a:pt x="206199" y="379594"/>
                                    </a:cubicBezTo>
                                    <a:cubicBezTo>
                                      <a:pt x="211089" y="382389"/>
                                      <a:pt x="215111" y="386680"/>
                                      <a:pt x="220258" y="388967"/>
                                    </a:cubicBezTo>
                                    <a:cubicBezTo>
                                      <a:pt x="229286" y="392979"/>
                                      <a:pt x="239539" y="393921"/>
                                      <a:pt x="248376" y="398339"/>
                                    </a:cubicBezTo>
                                    <a:cubicBezTo>
                                      <a:pt x="254625" y="401463"/>
                                      <a:pt x="260635" y="405117"/>
                                      <a:pt x="267122" y="407712"/>
                                    </a:cubicBezTo>
                                    <a:cubicBezTo>
                                      <a:pt x="276295" y="411381"/>
                                      <a:pt x="287019" y="411605"/>
                                      <a:pt x="295240" y="417085"/>
                                    </a:cubicBezTo>
                                    <a:cubicBezTo>
                                      <a:pt x="299926" y="420209"/>
                                      <a:pt x="304122" y="424238"/>
                                      <a:pt x="309299" y="426457"/>
                                    </a:cubicBezTo>
                                    <a:cubicBezTo>
                                      <a:pt x="315219" y="428994"/>
                                      <a:pt x="321757" y="429747"/>
                                      <a:pt x="328044" y="431144"/>
                                    </a:cubicBezTo>
                                    <a:cubicBezTo>
                                      <a:pt x="357879" y="437774"/>
                                      <a:pt x="356822" y="436424"/>
                                      <a:pt x="393653" y="440516"/>
                                    </a:cubicBezTo>
                                    <a:cubicBezTo>
                                      <a:pt x="413960" y="438954"/>
                                      <a:pt x="434518" y="439370"/>
                                      <a:pt x="454575" y="435830"/>
                                    </a:cubicBezTo>
                                    <a:cubicBezTo>
                                      <a:pt x="461455" y="434616"/>
                                      <a:pt x="466834" y="429052"/>
                                      <a:pt x="473321" y="426457"/>
                                    </a:cubicBezTo>
                                    <a:cubicBezTo>
                                      <a:pt x="482494" y="422788"/>
                                      <a:pt x="492066" y="420209"/>
                                      <a:pt x="501439" y="417085"/>
                                    </a:cubicBezTo>
                                    <a:lnTo>
                                      <a:pt x="529557" y="407712"/>
                                    </a:lnTo>
                                    <a:lnTo>
                                      <a:pt x="543616" y="403026"/>
                                    </a:lnTo>
                                    <a:cubicBezTo>
                                      <a:pt x="548302" y="399902"/>
                                      <a:pt x="552528" y="395941"/>
                                      <a:pt x="557675" y="393653"/>
                                    </a:cubicBezTo>
                                    <a:cubicBezTo>
                                      <a:pt x="580624" y="383453"/>
                                      <a:pt x="583562" y="385887"/>
                                      <a:pt x="604539" y="379594"/>
                                    </a:cubicBezTo>
                                    <a:cubicBezTo>
                                      <a:pt x="614002" y="376755"/>
                                      <a:pt x="623284" y="373345"/>
                                      <a:pt x="632657" y="370221"/>
                                    </a:cubicBezTo>
                                    <a:lnTo>
                                      <a:pt x="660775" y="360848"/>
                                    </a:lnTo>
                                    <a:lnTo>
                                      <a:pt x="674834" y="356162"/>
                                    </a:lnTo>
                                    <a:cubicBezTo>
                                      <a:pt x="693579" y="357724"/>
                                      <a:pt x="712405" y="358515"/>
                                      <a:pt x="731070" y="360848"/>
                                    </a:cubicBezTo>
                                    <a:cubicBezTo>
                                      <a:pt x="740479" y="362024"/>
                                      <a:pt x="754541" y="367110"/>
                                      <a:pt x="763874" y="370221"/>
                                    </a:cubicBezTo>
                                    <a:cubicBezTo>
                                      <a:pt x="790736" y="410513"/>
                                      <a:pt x="758531" y="359534"/>
                                      <a:pt x="777933" y="398339"/>
                                    </a:cubicBezTo>
                                    <a:cubicBezTo>
                                      <a:pt x="780452" y="403377"/>
                                      <a:pt x="784182" y="407712"/>
                                      <a:pt x="787306" y="412398"/>
                                    </a:cubicBezTo>
                                    <a:cubicBezTo>
                                      <a:pt x="788868" y="417084"/>
                                      <a:pt x="791992" y="421517"/>
                                      <a:pt x="791992" y="426457"/>
                                    </a:cubicBezTo>
                                    <a:cubicBezTo>
                                      <a:pt x="791992" y="431397"/>
                                      <a:pt x="789515" y="436098"/>
                                      <a:pt x="787306" y="440516"/>
                                    </a:cubicBezTo>
                                    <a:cubicBezTo>
                                      <a:pt x="782040" y="451048"/>
                                      <a:pt x="772757" y="461231"/>
                                      <a:pt x="763874" y="468634"/>
                                    </a:cubicBezTo>
                                    <a:cubicBezTo>
                                      <a:pt x="749021" y="481012"/>
                                      <a:pt x="742132" y="480568"/>
                                      <a:pt x="721697" y="487380"/>
                                    </a:cubicBezTo>
                                    <a:cubicBezTo>
                                      <a:pt x="710561" y="491092"/>
                                      <a:pt x="700653" y="494793"/>
                                      <a:pt x="688893" y="496753"/>
                                    </a:cubicBezTo>
                                    <a:cubicBezTo>
                                      <a:pt x="676470" y="498824"/>
                                      <a:pt x="663910" y="499968"/>
                                      <a:pt x="651402" y="501439"/>
                                    </a:cubicBezTo>
                                    <a:lnTo>
                                      <a:pt x="609225" y="506125"/>
                                    </a:lnTo>
                                    <a:cubicBezTo>
                                      <a:pt x="598265" y="507495"/>
                                      <a:pt x="587370" y="509352"/>
                                      <a:pt x="576421" y="510812"/>
                                    </a:cubicBezTo>
                                    <a:cubicBezTo>
                                      <a:pt x="563937" y="512477"/>
                                      <a:pt x="551353" y="513428"/>
                                      <a:pt x="538930" y="515498"/>
                                    </a:cubicBezTo>
                                    <a:cubicBezTo>
                                      <a:pt x="498087" y="522305"/>
                                      <a:pt x="539566" y="517439"/>
                                      <a:pt x="506125" y="524871"/>
                                    </a:cubicBezTo>
                                    <a:cubicBezTo>
                                      <a:pt x="496849" y="526932"/>
                                      <a:pt x="487346" y="527806"/>
                                      <a:pt x="478007" y="529557"/>
                                    </a:cubicBezTo>
                                    <a:cubicBezTo>
                                      <a:pt x="462349" y="532493"/>
                                      <a:pt x="446765" y="535806"/>
                                      <a:pt x="431144" y="538930"/>
                                    </a:cubicBezTo>
                                    <a:lnTo>
                                      <a:pt x="407712" y="543616"/>
                                    </a:lnTo>
                                    <a:cubicBezTo>
                                      <a:pt x="345227" y="542054"/>
                                      <a:pt x="282695" y="541834"/>
                                      <a:pt x="220258" y="538930"/>
                                    </a:cubicBezTo>
                                    <a:cubicBezTo>
                                      <a:pt x="215323" y="538700"/>
                                      <a:pt x="210949" y="535600"/>
                                      <a:pt x="206199" y="534243"/>
                                    </a:cubicBezTo>
                                    <a:cubicBezTo>
                                      <a:pt x="200006" y="532474"/>
                                      <a:pt x="193647" y="531326"/>
                                      <a:pt x="187454" y="529557"/>
                                    </a:cubicBezTo>
                                    <a:cubicBezTo>
                                      <a:pt x="182704" y="528200"/>
                                      <a:pt x="178161" y="526171"/>
                                      <a:pt x="173395" y="524871"/>
                                    </a:cubicBezTo>
                                    <a:cubicBezTo>
                                      <a:pt x="160967" y="521482"/>
                                      <a:pt x="148125" y="519572"/>
                                      <a:pt x="135904" y="515498"/>
                                    </a:cubicBezTo>
                                    <a:lnTo>
                                      <a:pt x="107786" y="506125"/>
                                    </a:lnTo>
                                    <a:lnTo>
                                      <a:pt x="93727" y="501439"/>
                                    </a:lnTo>
                                    <a:cubicBezTo>
                                      <a:pt x="43349" y="467854"/>
                                      <a:pt x="80644" y="497925"/>
                                      <a:pt x="56236" y="468634"/>
                                    </a:cubicBezTo>
                                    <a:cubicBezTo>
                                      <a:pt x="51993" y="463543"/>
                                      <a:pt x="46246" y="459806"/>
                                      <a:pt x="42177" y="454575"/>
                                    </a:cubicBezTo>
                                    <a:cubicBezTo>
                                      <a:pt x="35261" y="445683"/>
                                      <a:pt x="23432" y="426457"/>
                                      <a:pt x="23432" y="426457"/>
                                    </a:cubicBezTo>
                                    <a:cubicBezTo>
                                      <a:pt x="21870" y="420209"/>
                                      <a:pt x="19656" y="414088"/>
                                      <a:pt x="18745" y="407712"/>
                                    </a:cubicBezTo>
                                    <a:cubicBezTo>
                                      <a:pt x="7779" y="330950"/>
                                      <a:pt x="19869" y="388707"/>
                                      <a:pt x="9373" y="332730"/>
                                    </a:cubicBezTo>
                                    <a:cubicBezTo>
                                      <a:pt x="6437" y="317072"/>
                                      <a:pt x="0" y="285867"/>
                                      <a:pt x="0" y="285867"/>
                                    </a:cubicBezTo>
                                    <a:cubicBezTo>
                                      <a:pt x="7480" y="196099"/>
                                      <a:pt x="-1889" y="254989"/>
                                      <a:pt x="9373" y="215572"/>
                                    </a:cubicBezTo>
                                    <a:cubicBezTo>
                                      <a:pt x="11142" y="209379"/>
                                      <a:pt x="11179" y="202587"/>
                                      <a:pt x="14059" y="196826"/>
                                    </a:cubicBezTo>
                                    <a:cubicBezTo>
                                      <a:pt x="19096" y="186751"/>
                                      <a:pt x="29242" y="179394"/>
                                      <a:pt x="32804" y="168708"/>
                                    </a:cubicBezTo>
                                    <a:cubicBezTo>
                                      <a:pt x="39616" y="148273"/>
                                      <a:pt x="39172" y="141384"/>
                                      <a:pt x="51550" y="126531"/>
                                    </a:cubicBezTo>
                                    <a:cubicBezTo>
                                      <a:pt x="55793" y="121440"/>
                                      <a:pt x="61540" y="117703"/>
                                      <a:pt x="65609" y="112472"/>
                                    </a:cubicBezTo>
                                    <a:cubicBezTo>
                                      <a:pt x="72525" y="103580"/>
                                      <a:pt x="76389" y="92319"/>
                                      <a:pt x="84354" y="84354"/>
                                    </a:cubicBezTo>
                                    <a:cubicBezTo>
                                      <a:pt x="89040" y="79668"/>
                                      <a:pt x="94170" y="75386"/>
                                      <a:pt x="98413" y="70295"/>
                                    </a:cubicBezTo>
                                    <a:cubicBezTo>
                                      <a:pt x="102019" y="65968"/>
                                      <a:pt x="103803" y="60219"/>
                                      <a:pt x="107786" y="56236"/>
                                    </a:cubicBezTo>
                                    <a:cubicBezTo>
                                      <a:pt x="115894" y="48128"/>
                                      <a:pt x="131397" y="43007"/>
                                      <a:pt x="140590" y="37491"/>
                                    </a:cubicBezTo>
                                    <a:cubicBezTo>
                                      <a:pt x="150249" y="31695"/>
                                      <a:pt x="159335" y="24994"/>
                                      <a:pt x="168708" y="18745"/>
                                    </a:cubicBezTo>
                                    <a:cubicBezTo>
                                      <a:pt x="173394" y="15621"/>
                                      <a:pt x="177424" y="11153"/>
                                      <a:pt x="182767" y="9372"/>
                                    </a:cubicBezTo>
                                    <a:cubicBezTo>
                                      <a:pt x="202936" y="2649"/>
                                      <a:pt x="192034" y="5884"/>
                                      <a:pt x="215572" y="0"/>
                                    </a:cubicBezTo>
                                    <a:cubicBezTo>
                                      <a:pt x="223383" y="1562"/>
                                      <a:pt x="232376" y="268"/>
                                      <a:pt x="239004" y="4686"/>
                                    </a:cubicBezTo>
                                    <a:cubicBezTo>
                                      <a:pt x="243114" y="7426"/>
                                      <a:pt x="242909" y="12497"/>
                                      <a:pt x="243690" y="14059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n w="12700" cap="flat" cmpd="sng" algn="ctr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prstDash val="solid"/>
                                <a:miter lim="800000"/>
                              </a:ln>
                              <a:effectLst/>
                            </p:spPr>
                            <p:txBody>
                              <a:bodyPr rtlCol="0" anchor="t"/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  <p:sp>
                            <p:nvSpPr>
                              <p:cNvPr id="35" name="フリーフォーム 34">
                                <a:extLst>
                                  <a:ext uri="{FF2B5EF4-FFF2-40B4-BE49-F238E27FC236}">
                                    <a16:creationId xmlns:a16="http://schemas.microsoft.com/office/drawing/2014/main" id="{F2F6802B-3DA3-064D-824B-4320BC0DC792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255786" y="1057122"/>
                                <a:ext cx="1231953" cy="767147"/>
                              </a:xfrm>
                              <a:custGeom>
                                <a:avLst/>
                                <a:gdLst>
                                  <a:gd name="connsiteX0" fmla="*/ 1129410 w 1232509"/>
                                  <a:gd name="connsiteY0" fmla="*/ 81336 h 760856"/>
                                  <a:gd name="connsiteX1" fmla="*/ 1129410 w 1232509"/>
                                  <a:gd name="connsiteY1" fmla="*/ 81336 h 760856"/>
                                  <a:gd name="connsiteX2" fmla="*/ 1120037 w 1232509"/>
                                  <a:gd name="connsiteY2" fmla="*/ 137572 h 760856"/>
                                  <a:gd name="connsiteX3" fmla="*/ 1101292 w 1232509"/>
                                  <a:gd name="connsiteY3" fmla="*/ 165690 h 760856"/>
                                  <a:gd name="connsiteX4" fmla="*/ 1091919 w 1232509"/>
                                  <a:gd name="connsiteY4" fmla="*/ 179749 h 760856"/>
                                  <a:gd name="connsiteX5" fmla="*/ 1077860 w 1232509"/>
                                  <a:gd name="connsiteY5" fmla="*/ 193808 h 760856"/>
                                  <a:gd name="connsiteX6" fmla="*/ 1035683 w 1232509"/>
                                  <a:gd name="connsiteY6" fmla="*/ 221926 h 760856"/>
                                  <a:gd name="connsiteX7" fmla="*/ 1021624 w 1232509"/>
                                  <a:gd name="connsiteY7" fmla="*/ 231299 h 760856"/>
                                  <a:gd name="connsiteX8" fmla="*/ 1007565 w 1232509"/>
                                  <a:gd name="connsiteY8" fmla="*/ 240672 h 760856"/>
                                  <a:gd name="connsiteX9" fmla="*/ 974760 w 1232509"/>
                                  <a:gd name="connsiteY9" fmla="*/ 250045 h 760856"/>
                                  <a:gd name="connsiteX10" fmla="*/ 946642 w 1232509"/>
                                  <a:gd name="connsiteY10" fmla="*/ 259417 h 760856"/>
                                  <a:gd name="connsiteX11" fmla="*/ 904465 w 1232509"/>
                                  <a:gd name="connsiteY11" fmla="*/ 268790 h 760856"/>
                                  <a:gd name="connsiteX12" fmla="*/ 656089 w 1232509"/>
                                  <a:gd name="connsiteY12" fmla="*/ 278163 h 760856"/>
                                  <a:gd name="connsiteX13" fmla="*/ 585793 w 1232509"/>
                                  <a:gd name="connsiteY13" fmla="*/ 292222 h 760856"/>
                                  <a:gd name="connsiteX14" fmla="*/ 571734 w 1232509"/>
                                  <a:gd name="connsiteY14" fmla="*/ 296908 h 760856"/>
                                  <a:gd name="connsiteX15" fmla="*/ 557675 w 1232509"/>
                                  <a:gd name="connsiteY15" fmla="*/ 306281 h 760856"/>
                                  <a:gd name="connsiteX16" fmla="*/ 543616 w 1232509"/>
                                  <a:gd name="connsiteY16" fmla="*/ 310967 h 760856"/>
                                  <a:gd name="connsiteX17" fmla="*/ 534244 w 1232509"/>
                                  <a:gd name="connsiteY17" fmla="*/ 325026 h 760856"/>
                                  <a:gd name="connsiteX18" fmla="*/ 520185 w 1232509"/>
                                  <a:gd name="connsiteY18" fmla="*/ 339085 h 760856"/>
                                  <a:gd name="connsiteX19" fmla="*/ 496753 w 1232509"/>
                                  <a:gd name="connsiteY19" fmla="*/ 381262 h 760856"/>
                                  <a:gd name="connsiteX20" fmla="*/ 487380 w 1232509"/>
                                  <a:gd name="connsiteY20" fmla="*/ 395321 h 760856"/>
                                  <a:gd name="connsiteX21" fmla="*/ 473321 w 1232509"/>
                                  <a:gd name="connsiteY21" fmla="*/ 423439 h 760856"/>
                                  <a:gd name="connsiteX22" fmla="*/ 468635 w 1232509"/>
                                  <a:gd name="connsiteY22" fmla="*/ 437498 h 760856"/>
                                  <a:gd name="connsiteX23" fmla="*/ 449889 w 1232509"/>
                                  <a:gd name="connsiteY23" fmla="*/ 465616 h 760856"/>
                                  <a:gd name="connsiteX24" fmla="*/ 440517 w 1232509"/>
                                  <a:gd name="connsiteY24" fmla="*/ 479676 h 760856"/>
                                  <a:gd name="connsiteX25" fmla="*/ 431144 w 1232509"/>
                                  <a:gd name="connsiteY25" fmla="*/ 493735 h 760856"/>
                                  <a:gd name="connsiteX26" fmla="*/ 417085 w 1232509"/>
                                  <a:gd name="connsiteY26" fmla="*/ 507794 h 760856"/>
                                  <a:gd name="connsiteX27" fmla="*/ 379594 w 1232509"/>
                                  <a:gd name="connsiteY27" fmla="*/ 549971 h 760856"/>
                                  <a:gd name="connsiteX28" fmla="*/ 337417 w 1232509"/>
                                  <a:gd name="connsiteY28" fmla="*/ 578089 h 760856"/>
                                  <a:gd name="connsiteX29" fmla="*/ 309299 w 1232509"/>
                                  <a:gd name="connsiteY29" fmla="*/ 596834 h 760856"/>
                                  <a:gd name="connsiteX30" fmla="*/ 295240 w 1232509"/>
                                  <a:gd name="connsiteY30" fmla="*/ 606207 h 760856"/>
                                  <a:gd name="connsiteX31" fmla="*/ 281181 w 1232509"/>
                                  <a:gd name="connsiteY31" fmla="*/ 610893 h 760856"/>
                                  <a:gd name="connsiteX32" fmla="*/ 253063 w 1232509"/>
                                  <a:gd name="connsiteY32" fmla="*/ 629639 h 760856"/>
                                  <a:gd name="connsiteX33" fmla="*/ 224945 w 1232509"/>
                                  <a:gd name="connsiteY33" fmla="*/ 639011 h 760856"/>
                                  <a:gd name="connsiteX34" fmla="*/ 192140 w 1232509"/>
                                  <a:gd name="connsiteY34" fmla="*/ 653070 h 760856"/>
                                  <a:gd name="connsiteX35" fmla="*/ 140591 w 1232509"/>
                                  <a:gd name="connsiteY35" fmla="*/ 667129 h 760856"/>
                                  <a:gd name="connsiteX36" fmla="*/ 42177 w 1232509"/>
                                  <a:gd name="connsiteY36" fmla="*/ 671816 h 760856"/>
                                  <a:gd name="connsiteX37" fmla="*/ 0 w 1232509"/>
                                  <a:gd name="connsiteY37" fmla="*/ 690561 h 760856"/>
                                  <a:gd name="connsiteX38" fmla="*/ 4686 w 1232509"/>
                                  <a:gd name="connsiteY38" fmla="*/ 713993 h 760856"/>
                                  <a:gd name="connsiteX39" fmla="*/ 9373 w 1232509"/>
                                  <a:gd name="connsiteY39" fmla="*/ 728052 h 760856"/>
                                  <a:gd name="connsiteX40" fmla="*/ 37491 w 1232509"/>
                                  <a:gd name="connsiteY40" fmla="*/ 746797 h 760856"/>
                                  <a:gd name="connsiteX41" fmla="*/ 65609 w 1232509"/>
                                  <a:gd name="connsiteY41" fmla="*/ 756170 h 760856"/>
                                  <a:gd name="connsiteX42" fmla="*/ 79668 w 1232509"/>
                                  <a:gd name="connsiteY42" fmla="*/ 760856 h 760856"/>
                                  <a:gd name="connsiteX43" fmla="*/ 154650 w 1232509"/>
                                  <a:gd name="connsiteY43" fmla="*/ 756170 h 760856"/>
                                  <a:gd name="connsiteX44" fmla="*/ 206199 w 1232509"/>
                                  <a:gd name="connsiteY44" fmla="*/ 742111 h 760856"/>
                                  <a:gd name="connsiteX45" fmla="*/ 257749 w 1232509"/>
                                  <a:gd name="connsiteY45" fmla="*/ 728052 h 760856"/>
                                  <a:gd name="connsiteX46" fmla="*/ 271808 w 1232509"/>
                                  <a:gd name="connsiteY46" fmla="*/ 723366 h 760856"/>
                                  <a:gd name="connsiteX47" fmla="*/ 313985 w 1232509"/>
                                  <a:gd name="connsiteY47" fmla="*/ 695247 h 760856"/>
                                  <a:gd name="connsiteX48" fmla="*/ 328044 w 1232509"/>
                                  <a:gd name="connsiteY48" fmla="*/ 685875 h 760856"/>
                                  <a:gd name="connsiteX49" fmla="*/ 342103 w 1232509"/>
                                  <a:gd name="connsiteY49" fmla="*/ 681188 h 760856"/>
                                  <a:gd name="connsiteX50" fmla="*/ 384281 w 1232509"/>
                                  <a:gd name="connsiteY50" fmla="*/ 648384 h 760856"/>
                                  <a:gd name="connsiteX51" fmla="*/ 412399 w 1232509"/>
                                  <a:gd name="connsiteY51" fmla="*/ 634325 h 760856"/>
                                  <a:gd name="connsiteX52" fmla="*/ 440517 w 1232509"/>
                                  <a:gd name="connsiteY52" fmla="*/ 610893 h 760856"/>
                                  <a:gd name="connsiteX53" fmla="*/ 454576 w 1232509"/>
                                  <a:gd name="connsiteY53" fmla="*/ 596834 h 760856"/>
                                  <a:gd name="connsiteX54" fmla="*/ 482694 w 1232509"/>
                                  <a:gd name="connsiteY54" fmla="*/ 578089 h 760856"/>
                                  <a:gd name="connsiteX55" fmla="*/ 496753 w 1232509"/>
                                  <a:gd name="connsiteY55" fmla="*/ 568716 h 760856"/>
                                  <a:gd name="connsiteX56" fmla="*/ 520185 w 1232509"/>
                                  <a:gd name="connsiteY56" fmla="*/ 545284 h 760856"/>
                                  <a:gd name="connsiteX57" fmla="*/ 538930 w 1232509"/>
                                  <a:gd name="connsiteY57" fmla="*/ 517166 h 760856"/>
                                  <a:gd name="connsiteX58" fmla="*/ 552989 w 1232509"/>
                                  <a:gd name="connsiteY58" fmla="*/ 503107 h 760856"/>
                                  <a:gd name="connsiteX59" fmla="*/ 571734 w 1232509"/>
                                  <a:gd name="connsiteY59" fmla="*/ 474989 h 760856"/>
                                  <a:gd name="connsiteX60" fmla="*/ 599853 w 1232509"/>
                                  <a:gd name="connsiteY60" fmla="*/ 432812 h 760856"/>
                                  <a:gd name="connsiteX61" fmla="*/ 618598 w 1232509"/>
                                  <a:gd name="connsiteY61" fmla="*/ 404694 h 760856"/>
                                  <a:gd name="connsiteX62" fmla="*/ 632657 w 1232509"/>
                                  <a:gd name="connsiteY62" fmla="*/ 390635 h 760856"/>
                                  <a:gd name="connsiteX63" fmla="*/ 646716 w 1232509"/>
                                  <a:gd name="connsiteY63" fmla="*/ 381262 h 760856"/>
                                  <a:gd name="connsiteX64" fmla="*/ 679520 w 1232509"/>
                                  <a:gd name="connsiteY64" fmla="*/ 371890 h 760856"/>
                                  <a:gd name="connsiteX65" fmla="*/ 707639 w 1232509"/>
                                  <a:gd name="connsiteY65" fmla="*/ 362517 h 760856"/>
                                  <a:gd name="connsiteX66" fmla="*/ 852915 w 1232509"/>
                                  <a:gd name="connsiteY66" fmla="*/ 357830 h 760856"/>
                                  <a:gd name="connsiteX67" fmla="*/ 890406 w 1232509"/>
                                  <a:gd name="connsiteY67" fmla="*/ 348458 h 760856"/>
                                  <a:gd name="connsiteX68" fmla="*/ 918524 w 1232509"/>
                                  <a:gd name="connsiteY68" fmla="*/ 339085 h 760856"/>
                                  <a:gd name="connsiteX69" fmla="*/ 932583 w 1232509"/>
                                  <a:gd name="connsiteY69" fmla="*/ 334399 h 760856"/>
                                  <a:gd name="connsiteX70" fmla="*/ 956015 w 1232509"/>
                                  <a:gd name="connsiteY70" fmla="*/ 329712 h 760856"/>
                                  <a:gd name="connsiteX71" fmla="*/ 974760 w 1232509"/>
                                  <a:gd name="connsiteY71" fmla="*/ 325026 h 760856"/>
                                  <a:gd name="connsiteX72" fmla="*/ 1026310 w 1232509"/>
                                  <a:gd name="connsiteY72" fmla="*/ 320340 h 760856"/>
                                  <a:gd name="connsiteX73" fmla="*/ 1059115 w 1232509"/>
                                  <a:gd name="connsiteY73" fmla="*/ 315653 h 760856"/>
                                  <a:gd name="connsiteX74" fmla="*/ 1105978 w 1232509"/>
                                  <a:gd name="connsiteY74" fmla="*/ 287535 h 760856"/>
                                  <a:gd name="connsiteX75" fmla="*/ 1134096 w 1232509"/>
                                  <a:gd name="connsiteY75" fmla="*/ 268790 h 760856"/>
                                  <a:gd name="connsiteX76" fmla="*/ 1148155 w 1232509"/>
                                  <a:gd name="connsiteY76" fmla="*/ 254731 h 760856"/>
                                  <a:gd name="connsiteX77" fmla="*/ 1176273 w 1232509"/>
                                  <a:gd name="connsiteY77" fmla="*/ 235985 h 760856"/>
                                  <a:gd name="connsiteX78" fmla="*/ 1185646 w 1232509"/>
                                  <a:gd name="connsiteY78" fmla="*/ 221926 h 760856"/>
                                  <a:gd name="connsiteX79" fmla="*/ 1199705 w 1232509"/>
                                  <a:gd name="connsiteY79" fmla="*/ 212554 h 760856"/>
                                  <a:gd name="connsiteX80" fmla="*/ 1209078 w 1232509"/>
                                  <a:gd name="connsiteY80" fmla="*/ 184436 h 760856"/>
                                  <a:gd name="connsiteX81" fmla="*/ 1218450 w 1232509"/>
                                  <a:gd name="connsiteY81" fmla="*/ 170377 h 760856"/>
                                  <a:gd name="connsiteX82" fmla="*/ 1232509 w 1232509"/>
                                  <a:gd name="connsiteY82" fmla="*/ 123513 h 760856"/>
                                  <a:gd name="connsiteX83" fmla="*/ 1227823 w 1232509"/>
                                  <a:gd name="connsiteY83" fmla="*/ 62591 h 760856"/>
                                  <a:gd name="connsiteX84" fmla="*/ 1223137 w 1232509"/>
                                  <a:gd name="connsiteY84" fmla="*/ 48532 h 760856"/>
                                  <a:gd name="connsiteX85" fmla="*/ 1204391 w 1232509"/>
                                  <a:gd name="connsiteY85" fmla="*/ 20414 h 760856"/>
                                  <a:gd name="connsiteX86" fmla="*/ 1176273 w 1232509"/>
                                  <a:gd name="connsiteY86" fmla="*/ 11041 h 760856"/>
                                  <a:gd name="connsiteX87" fmla="*/ 1162214 w 1232509"/>
                                  <a:gd name="connsiteY87" fmla="*/ 6354 h 760856"/>
                                  <a:gd name="connsiteX88" fmla="*/ 1143469 w 1232509"/>
                                  <a:gd name="connsiteY88" fmla="*/ 1668 h 760856"/>
                                  <a:gd name="connsiteX89" fmla="*/ 1087233 w 1232509"/>
                                  <a:gd name="connsiteY89" fmla="*/ 6354 h 760856"/>
                                  <a:gd name="connsiteX90" fmla="*/ 1091919 w 1232509"/>
                                  <a:gd name="connsiteY90" fmla="*/ 43845 h 760856"/>
                                  <a:gd name="connsiteX91" fmla="*/ 1115351 w 1232509"/>
                                  <a:gd name="connsiteY91" fmla="*/ 86022 h 760856"/>
                                  <a:gd name="connsiteX92" fmla="*/ 1129410 w 1232509"/>
                                  <a:gd name="connsiteY92" fmla="*/ 81336 h 760856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  <a:cxn ang="0">
                                    <a:pos x="connsiteX15" y="connsiteY15"/>
                                  </a:cxn>
                                  <a:cxn ang="0">
                                    <a:pos x="connsiteX16" y="connsiteY16"/>
                                  </a:cxn>
                                  <a:cxn ang="0">
                                    <a:pos x="connsiteX17" y="connsiteY17"/>
                                  </a:cxn>
                                  <a:cxn ang="0">
                                    <a:pos x="connsiteX18" y="connsiteY18"/>
                                  </a:cxn>
                                  <a:cxn ang="0">
                                    <a:pos x="connsiteX19" y="connsiteY19"/>
                                  </a:cxn>
                                  <a:cxn ang="0">
                                    <a:pos x="connsiteX20" y="connsiteY20"/>
                                  </a:cxn>
                                  <a:cxn ang="0">
                                    <a:pos x="connsiteX21" y="connsiteY21"/>
                                  </a:cxn>
                                  <a:cxn ang="0">
                                    <a:pos x="connsiteX22" y="connsiteY22"/>
                                  </a:cxn>
                                  <a:cxn ang="0">
                                    <a:pos x="connsiteX23" y="connsiteY23"/>
                                  </a:cxn>
                                  <a:cxn ang="0">
                                    <a:pos x="connsiteX24" y="connsiteY24"/>
                                  </a:cxn>
                                  <a:cxn ang="0">
                                    <a:pos x="connsiteX25" y="connsiteY25"/>
                                  </a:cxn>
                                  <a:cxn ang="0">
                                    <a:pos x="connsiteX26" y="connsiteY26"/>
                                  </a:cxn>
                                  <a:cxn ang="0">
                                    <a:pos x="connsiteX27" y="connsiteY27"/>
                                  </a:cxn>
                                  <a:cxn ang="0">
                                    <a:pos x="connsiteX28" y="connsiteY28"/>
                                  </a:cxn>
                                  <a:cxn ang="0">
                                    <a:pos x="connsiteX29" y="connsiteY29"/>
                                  </a:cxn>
                                  <a:cxn ang="0">
                                    <a:pos x="connsiteX30" y="connsiteY30"/>
                                  </a:cxn>
                                  <a:cxn ang="0">
                                    <a:pos x="connsiteX31" y="connsiteY31"/>
                                  </a:cxn>
                                  <a:cxn ang="0">
                                    <a:pos x="connsiteX32" y="connsiteY32"/>
                                  </a:cxn>
                                  <a:cxn ang="0">
                                    <a:pos x="connsiteX33" y="connsiteY33"/>
                                  </a:cxn>
                                  <a:cxn ang="0">
                                    <a:pos x="connsiteX34" y="connsiteY34"/>
                                  </a:cxn>
                                  <a:cxn ang="0">
                                    <a:pos x="connsiteX35" y="connsiteY35"/>
                                  </a:cxn>
                                  <a:cxn ang="0">
                                    <a:pos x="connsiteX36" y="connsiteY36"/>
                                  </a:cxn>
                                  <a:cxn ang="0">
                                    <a:pos x="connsiteX37" y="connsiteY37"/>
                                  </a:cxn>
                                  <a:cxn ang="0">
                                    <a:pos x="connsiteX38" y="connsiteY38"/>
                                  </a:cxn>
                                  <a:cxn ang="0">
                                    <a:pos x="connsiteX39" y="connsiteY39"/>
                                  </a:cxn>
                                  <a:cxn ang="0">
                                    <a:pos x="connsiteX40" y="connsiteY40"/>
                                  </a:cxn>
                                  <a:cxn ang="0">
                                    <a:pos x="connsiteX41" y="connsiteY41"/>
                                  </a:cxn>
                                  <a:cxn ang="0">
                                    <a:pos x="connsiteX42" y="connsiteY42"/>
                                  </a:cxn>
                                  <a:cxn ang="0">
                                    <a:pos x="connsiteX43" y="connsiteY43"/>
                                  </a:cxn>
                                  <a:cxn ang="0">
                                    <a:pos x="connsiteX44" y="connsiteY44"/>
                                  </a:cxn>
                                  <a:cxn ang="0">
                                    <a:pos x="connsiteX45" y="connsiteY45"/>
                                  </a:cxn>
                                  <a:cxn ang="0">
                                    <a:pos x="connsiteX46" y="connsiteY46"/>
                                  </a:cxn>
                                  <a:cxn ang="0">
                                    <a:pos x="connsiteX47" y="connsiteY47"/>
                                  </a:cxn>
                                  <a:cxn ang="0">
                                    <a:pos x="connsiteX48" y="connsiteY48"/>
                                  </a:cxn>
                                  <a:cxn ang="0">
                                    <a:pos x="connsiteX49" y="connsiteY49"/>
                                  </a:cxn>
                                  <a:cxn ang="0">
                                    <a:pos x="connsiteX50" y="connsiteY50"/>
                                  </a:cxn>
                                  <a:cxn ang="0">
                                    <a:pos x="connsiteX51" y="connsiteY51"/>
                                  </a:cxn>
                                  <a:cxn ang="0">
                                    <a:pos x="connsiteX52" y="connsiteY52"/>
                                  </a:cxn>
                                  <a:cxn ang="0">
                                    <a:pos x="connsiteX53" y="connsiteY53"/>
                                  </a:cxn>
                                  <a:cxn ang="0">
                                    <a:pos x="connsiteX54" y="connsiteY54"/>
                                  </a:cxn>
                                  <a:cxn ang="0">
                                    <a:pos x="connsiteX55" y="connsiteY55"/>
                                  </a:cxn>
                                  <a:cxn ang="0">
                                    <a:pos x="connsiteX56" y="connsiteY56"/>
                                  </a:cxn>
                                  <a:cxn ang="0">
                                    <a:pos x="connsiteX57" y="connsiteY57"/>
                                  </a:cxn>
                                  <a:cxn ang="0">
                                    <a:pos x="connsiteX58" y="connsiteY58"/>
                                  </a:cxn>
                                  <a:cxn ang="0">
                                    <a:pos x="connsiteX59" y="connsiteY59"/>
                                  </a:cxn>
                                  <a:cxn ang="0">
                                    <a:pos x="connsiteX60" y="connsiteY60"/>
                                  </a:cxn>
                                  <a:cxn ang="0">
                                    <a:pos x="connsiteX61" y="connsiteY61"/>
                                  </a:cxn>
                                  <a:cxn ang="0">
                                    <a:pos x="connsiteX62" y="connsiteY62"/>
                                  </a:cxn>
                                  <a:cxn ang="0">
                                    <a:pos x="connsiteX63" y="connsiteY63"/>
                                  </a:cxn>
                                  <a:cxn ang="0">
                                    <a:pos x="connsiteX64" y="connsiteY64"/>
                                  </a:cxn>
                                  <a:cxn ang="0">
                                    <a:pos x="connsiteX65" y="connsiteY65"/>
                                  </a:cxn>
                                  <a:cxn ang="0">
                                    <a:pos x="connsiteX66" y="connsiteY66"/>
                                  </a:cxn>
                                  <a:cxn ang="0">
                                    <a:pos x="connsiteX67" y="connsiteY67"/>
                                  </a:cxn>
                                  <a:cxn ang="0">
                                    <a:pos x="connsiteX68" y="connsiteY68"/>
                                  </a:cxn>
                                  <a:cxn ang="0">
                                    <a:pos x="connsiteX69" y="connsiteY69"/>
                                  </a:cxn>
                                  <a:cxn ang="0">
                                    <a:pos x="connsiteX70" y="connsiteY70"/>
                                  </a:cxn>
                                  <a:cxn ang="0">
                                    <a:pos x="connsiteX71" y="connsiteY71"/>
                                  </a:cxn>
                                  <a:cxn ang="0">
                                    <a:pos x="connsiteX72" y="connsiteY72"/>
                                  </a:cxn>
                                  <a:cxn ang="0">
                                    <a:pos x="connsiteX73" y="connsiteY73"/>
                                  </a:cxn>
                                  <a:cxn ang="0">
                                    <a:pos x="connsiteX74" y="connsiteY74"/>
                                  </a:cxn>
                                  <a:cxn ang="0">
                                    <a:pos x="connsiteX75" y="connsiteY75"/>
                                  </a:cxn>
                                  <a:cxn ang="0">
                                    <a:pos x="connsiteX76" y="connsiteY76"/>
                                  </a:cxn>
                                  <a:cxn ang="0">
                                    <a:pos x="connsiteX77" y="connsiteY77"/>
                                  </a:cxn>
                                  <a:cxn ang="0">
                                    <a:pos x="connsiteX78" y="connsiteY78"/>
                                  </a:cxn>
                                  <a:cxn ang="0">
                                    <a:pos x="connsiteX79" y="connsiteY79"/>
                                  </a:cxn>
                                  <a:cxn ang="0">
                                    <a:pos x="connsiteX80" y="connsiteY80"/>
                                  </a:cxn>
                                  <a:cxn ang="0">
                                    <a:pos x="connsiteX81" y="connsiteY81"/>
                                  </a:cxn>
                                  <a:cxn ang="0">
                                    <a:pos x="connsiteX82" y="connsiteY82"/>
                                  </a:cxn>
                                  <a:cxn ang="0">
                                    <a:pos x="connsiteX83" y="connsiteY83"/>
                                  </a:cxn>
                                  <a:cxn ang="0">
                                    <a:pos x="connsiteX84" y="connsiteY84"/>
                                  </a:cxn>
                                  <a:cxn ang="0">
                                    <a:pos x="connsiteX85" y="connsiteY85"/>
                                  </a:cxn>
                                  <a:cxn ang="0">
                                    <a:pos x="connsiteX86" y="connsiteY86"/>
                                  </a:cxn>
                                  <a:cxn ang="0">
                                    <a:pos x="connsiteX87" y="connsiteY87"/>
                                  </a:cxn>
                                  <a:cxn ang="0">
                                    <a:pos x="connsiteX88" y="connsiteY88"/>
                                  </a:cxn>
                                  <a:cxn ang="0">
                                    <a:pos x="connsiteX89" y="connsiteY89"/>
                                  </a:cxn>
                                  <a:cxn ang="0">
                                    <a:pos x="connsiteX90" y="connsiteY90"/>
                                  </a:cxn>
                                  <a:cxn ang="0">
                                    <a:pos x="connsiteX91" y="connsiteY91"/>
                                  </a:cxn>
                                  <a:cxn ang="0">
                                    <a:pos x="connsiteX92" y="connsiteY92"/>
                                  </a:cxn>
                                </a:cxnLst>
                                <a:rect l="l" t="t" r="r" b="b"/>
                                <a:pathLst>
                                  <a:path w="1232509" h="760856">
                                    <a:moveTo>
                                      <a:pt x="1129410" y="81336"/>
                                    </a:moveTo>
                                    <a:lnTo>
                                      <a:pt x="1129410" y="81336"/>
                                    </a:lnTo>
                                    <a:cubicBezTo>
                                      <a:pt x="1128550" y="89074"/>
                                      <a:pt x="1127669" y="123834"/>
                                      <a:pt x="1120037" y="137572"/>
                                    </a:cubicBezTo>
                                    <a:cubicBezTo>
                                      <a:pt x="1114567" y="147419"/>
                                      <a:pt x="1107540" y="156317"/>
                                      <a:pt x="1101292" y="165690"/>
                                    </a:cubicBezTo>
                                    <a:cubicBezTo>
                                      <a:pt x="1098168" y="170376"/>
                                      <a:pt x="1095902" y="175766"/>
                                      <a:pt x="1091919" y="179749"/>
                                    </a:cubicBezTo>
                                    <a:cubicBezTo>
                                      <a:pt x="1087233" y="184435"/>
                                      <a:pt x="1083091" y="189739"/>
                                      <a:pt x="1077860" y="193808"/>
                                    </a:cubicBezTo>
                                    <a:cubicBezTo>
                                      <a:pt x="1077835" y="193828"/>
                                      <a:pt x="1042726" y="217231"/>
                                      <a:pt x="1035683" y="221926"/>
                                    </a:cubicBezTo>
                                    <a:lnTo>
                                      <a:pt x="1021624" y="231299"/>
                                    </a:lnTo>
                                    <a:cubicBezTo>
                                      <a:pt x="1016938" y="234423"/>
                                      <a:pt x="1012908" y="238891"/>
                                      <a:pt x="1007565" y="240672"/>
                                    </a:cubicBezTo>
                                    <a:cubicBezTo>
                                      <a:pt x="960318" y="256420"/>
                                      <a:pt x="1033604" y="232392"/>
                                      <a:pt x="974760" y="250045"/>
                                    </a:cubicBezTo>
                                    <a:cubicBezTo>
                                      <a:pt x="965297" y="252884"/>
                                      <a:pt x="956227" y="257020"/>
                                      <a:pt x="946642" y="259417"/>
                                    </a:cubicBezTo>
                                    <a:cubicBezTo>
                                      <a:pt x="935129" y="262296"/>
                                      <a:pt x="915712" y="267467"/>
                                      <a:pt x="904465" y="268790"/>
                                    </a:cubicBezTo>
                                    <a:cubicBezTo>
                                      <a:pt x="828570" y="277718"/>
                                      <a:pt x="716543" y="276688"/>
                                      <a:pt x="656089" y="278163"/>
                                    </a:cubicBezTo>
                                    <a:cubicBezTo>
                                      <a:pt x="632532" y="282089"/>
                                      <a:pt x="608806" y="285647"/>
                                      <a:pt x="585793" y="292222"/>
                                    </a:cubicBezTo>
                                    <a:cubicBezTo>
                                      <a:pt x="581043" y="293579"/>
                                      <a:pt x="576420" y="295346"/>
                                      <a:pt x="571734" y="296908"/>
                                    </a:cubicBezTo>
                                    <a:cubicBezTo>
                                      <a:pt x="567048" y="300032"/>
                                      <a:pt x="562713" y="303762"/>
                                      <a:pt x="557675" y="306281"/>
                                    </a:cubicBezTo>
                                    <a:cubicBezTo>
                                      <a:pt x="553257" y="308490"/>
                                      <a:pt x="547473" y="307881"/>
                                      <a:pt x="543616" y="310967"/>
                                    </a:cubicBezTo>
                                    <a:cubicBezTo>
                                      <a:pt x="539218" y="314485"/>
                                      <a:pt x="537850" y="320699"/>
                                      <a:pt x="534244" y="325026"/>
                                    </a:cubicBezTo>
                                    <a:cubicBezTo>
                                      <a:pt x="530001" y="330117"/>
                                      <a:pt x="524871" y="334399"/>
                                      <a:pt x="520185" y="339085"/>
                                    </a:cubicBezTo>
                                    <a:cubicBezTo>
                                      <a:pt x="511936" y="363830"/>
                                      <a:pt x="518238" y="349035"/>
                                      <a:pt x="496753" y="381262"/>
                                    </a:cubicBezTo>
                                    <a:lnTo>
                                      <a:pt x="487380" y="395321"/>
                                    </a:lnTo>
                                    <a:cubicBezTo>
                                      <a:pt x="475602" y="430658"/>
                                      <a:pt x="491490" y="387101"/>
                                      <a:pt x="473321" y="423439"/>
                                    </a:cubicBezTo>
                                    <a:cubicBezTo>
                                      <a:pt x="471112" y="427857"/>
                                      <a:pt x="471034" y="433180"/>
                                      <a:pt x="468635" y="437498"/>
                                    </a:cubicBezTo>
                                    <a:cubicBezTo>
                                      <a:pt x="463164" y="447345"/>
                                      <a:pt x="456137" y="456243"/>
                                      <a:pt x="449889" y="465616"/>
                                    </a:cubicBezTo>
                                    <a:lnTo>
                                      <a:pt x="440517" y="479676"/>
                                    </a:lnTo>
                                    <a:cubicBezTo>
                                      <a:pt x="437393" y="484362"/>
                                      <a:pt x="435127" y="489752"/>
                                      <a:pt x="431144" y="493735"/>
                                    </a:cubicBezTo>
                                    <a:cubicBezTo>
                                      <a:pt x="426458" y="498421"/>
                                      <a:pt x="421328" y="502703"/>
                                      <a:pt x="417085" y="507794"/>
                                    </a:cubicBezTo>
                                    <a:cubicBezTo>
                                      <a:pt x="399478" y="528922"/>
                                      <a:pt x="413769" y="527188"/>
                                      <a:pt x="379594" y="549971"/>
                                    </a:cubicBezTo>
                                    <a:lnTo>
                                      <a:pt x="337417" y="578089"/>
                                    </a:lnTo>
                                    <a:lnTo>
                                      <a:pt x="309299" y="596834"/>
                                    </a:lnTo>
                                    <a:cubicBezTo>
                                      <a:pt x="304613" y="599958"/>
                                      <a:pt x="300583" y="604426"/>
                                      <a:pt x="295240" y="606207"/>
                                    </a:cubicBezTo>
                                    <a:lnTo>
                                      <a:pt x="281181" y="610893"/>
                                    </a:lnTo>
                                    <a:cubicBezTo>
                                      <a:pt x="271808" y="617142"/>
                                      <a:pt x="263750" y="626077"/>
                                      <a:pt x="253063" y="629639"/>
                                    </a:cubicBezTo>
                                    <a:lnTo>
                                      <a:pt x="224945" y="639011"/>
                                    </a:lnTo>
                                    <a:cubicBezTo>
                                      <a:pt x="202639" y="653882"/>
                                      <a:pt x="219653" y="644816"/>
                                      <a:pt x="192140" y="653070"/>
                                    </a:cubicBezTo>
                                    <a:cubicBezTo>
                                      <a:pt x="173796" y="658573"/>
                                      <a:pt x="159738" y="665656"/>
                                      <a:pt x="140591" y="667129"/>
                                    </a:cubicBezTo>
                                    <a:cubicBezTo>
                                      <a:pt x="107846" y="669648"/>
                                      <a:pt x="74982" y="670254"/>
                                      <a:pt x="42177" y="671816"/>
                                    </a:cubicBezTo>
                                    <a:cubicBezTo>
                                      <a:pt x="8716" y="682969"/>
                                      <a:pt x="22279" y="675708"/>
                                      <a:pt x="0" y="690561"/>
                                    </a:cubicBezTo>
                                    <a:cubicBezTo>
                                      <a:pt x="1562" y="698372"/>
                                      <a:pt x="2754" y="706266"/>
                                      <a:pt x="4686" y="713993"/>
                                    </a:cubicBezTo>
                                    <a:cubicBezTo>
                                      <a:pt x="5884" y="718785"/>
                                      <a:pt x="5880" y="724559"/>
                                      <a:pt x="9373" y="728052"/>
                                    </a:cubicBezTo>
                                    <a:cubicBezTo>
                                      <a:pt x="17338" y="736017"/>
                                      <a:pt x="26805" y="743235"/>
                                      <a:pt x="37491" y="746797"/>
                                    </a:cubicBezTo>
                                    <a:lnTo>
                                      <a:pt x="65609" y="756170"/>
                                    </a:lnTo>
                                    <a:lnTo>
                                      <a:pt x="79668" y="760856"/>
                                    </a:lnTo>
                                    <a:cubicBezTo>
                                      <a:pt x="104662" y="759294"/>
                                      <a:pt x="129801" y="759276"/>
                                      <a:pt x="154650" y="756170"/>
                                    </a:cubicBezTo>
                                    <a:cubicBezTo>
                                      <a:pt x="200329" y="750460"/>
                                      <a:pt x="178617" y="749006"/>
                                      <a:pt x="206199" y="742111"/>
                                    </a:cubicBezTo>
                                    <a:cubicBezTo>
                                      <a:pt x="259189" y="728865"/>
                                      <a:pt x="197429" y="748159"/>
                                      <a:pt x="257749" y="728052"/>
                                    </a:cubicBezTo>
                                    <a:lnTo>
                                      <a:pt x="271808" y="723366"/>
                                    </a:lnTo>
                                    <a:lnTo>
                                      <a:pt x="313985" y="695247"/>
                                    </a:lnTo>
                                    <a:cubicBezTo>
                                      <a:pt x="318671" y="692123"/>
                                      <a:pt x="322701" y="687656"/>
                                      <a:pt x="328044" y="685875"/>
                                    </a:cubicBezTo>
                                    <a:lnTo>
                                      <a:pt x="342103" y="681188"/>
                                    </a:lnTo>
                                    <a:cubicBezTo>
                                      <a:pt x="364129" y="659162"/>
                                      <a:pt x="350646" y="670807"/>
                                      <a:pt x="384281" y="648384"/>
                                    </a:cubicBezTo>
                                    <a:cubicBezTo>
                                      <a:pt x="402452" y="636270"/>
                                      <a:pt x="392995" y="640793"/>
                                      <a:pt x="412399" y="634325"/>
                                    </a:cubicBezTo>
                                    <a:cubicBezTo>
                                      <a:pt x="453472" y="593252"/>
                                      <a:pt x="401370" y="643516"/>
                                      <a:pt x="440517" y="610893"/>
                                    </a:cubicBezTo>
                                    <a:cubicBezTo>
                                      <a:pt x="445608" y="606650"/>
                                      <a:pt x="449345" y="600903"/>
                                      <a:pt x="454576" y="596834"/>
                                    </a:cubicBezTo>
                                    <a:cubicBezTo>
                                      <a:pt x="463468" y="589918"/>
                                      <a:pt x="473321" y="584337"/>
                                      <a:pt x="482694" y="578089"/>
                                    </a:cubicBezTo>
                                    <a:lnTo>
                                      <a:pt x="496753" y="568716"/>
                                    </a:lnTo>
                                    <a:cubicBezTo>
                                      <a:pt x="534249" y="512474"/>
                                      <a:pt x="476441" y="595278"/>
                                      <a:pt x="520185" y="545284"/>
                                    </a:cubicBezTo>
                                    <a:cubicBezTo>
                                      <a:pt x="527603" y="536807"/>
                                      <a:pt x="530965" y="525131"/>
                                      <a:pt x="538930" y="517166"/>
                                    </a:cubicBezTo>
                                    <a:cubicBezTo>
                                      <a:pt x="543616" y="512480"/>
                                      <a:pt x="548920" y="508338"/>
                                      <a:pt x="552989" y="503107"/>
                                    </a:cubicBezTo>
                                    <a:cubicBezTo>
                                      <a:pt x="559905" y="494215"/>
                                      <a:pt x="565486" y="484362"/>
                                      <a:pt x="571734" y="474989"/>
                                    </a:cubicBezTo>
                                    <a:lnTo>
                                      <a:pt x="599853" y="432812"/>
                                    </a:lnTo>
                                    <a:cubicBezTo>
                                      <a:pt x="599856" y="432807"/>
                                      <a:pt x="618594" y="404698"/>
                                      <a:pt x="618598" y="404694"/>
                                    </a:cubicBezTo>
                                    <a:cubicBezTo>
                                      <a:pt x="623284" y="400008"/>
                                      <a:pt x="627566" y="394878"/>
                                      <a:pt x="632657" y="390635"/>
                                    </a:cubicBezTo>
                                    <a:cubicBezTo>
                                      <a:pt x="636984" y="387029"/>
                                      <a:pt x="641678" y="383781"/>
                                      <a:pt x="646716" y="381262"/>
                                    </a:cubicBezTo>
                                    <a:cubicBezTo>
                                      <a:pt x="654589" y="377325"/>
                                      <a:pt x="672014" y="374142"/>
                                      <a:pt x="679520" y="371890"/>
                                    </a:cubicBezTo>
                                    <a:cubicBezTo>
                                      <a:pt x="688983" y="369051"/>
                                      <a:pt x="697764" y="362836"/>
                                      <a:pt x="707639" y="362517"/>
                                    </a:cubicBezTo>
                                    <a:lnTo>
                                      <a:pt x="852915" y="357830"/>
                                    </a:lnTo>
                                    <a:cubicBezTo>
                                      <a:pt x="865412" y="354706"/>
                                      <a:pt x="878186" y="352532"/>
                                      <a:pt x="890406" y="348458"/>
                                    </a:cubicBezTo>
                                    <a:lnTo>
                                      <a:pt x="918524" y="339085"/>
                                    </a:lnTo>
                                    <a:cubicBezTo>
                                      <a:pt x="923210" y="337523"/>
                                      <a:pt x="927739" y="335368"/>
                                      <a:pt x="932583" y="334399"/>
                                    </a:cubicBezTo>
                                    <a:cubicBezTo>
                                      <a:pt x="940394" y="332837"/>
                                      <a:pt x="948239" y="331440"/>
                                      <a:pt x="956015" y="329712"/>
                                    </a:cubicBezTo>
                                    <a:cubicBezTo>
                                      <a:pt x="962302" y="328315"/>
                                      <a:pt x="968376" y="325877"/>
                                      <a:pt x="974760" y="325026"/>
                                    </a:cubicBezTo>
                                    <a:cubicBezTo>
                                      <a:pt x="991863" y="322746"/>
                                      <a:pt x="1009161" y="322245"/>
                                      <a:pt x="1026310" y="320340"/>
                                    </a:cubicBezTo>
                                    <a:cubicBezTo>
                                      <a:pt x="1037288" y="319120"/>
                                      <a:pt x="1048180" y="317215"/>
                                      <a:pt x="1059115" y="315653"/>
                                    </a:cubicBezTo>
                                    <a:cubicBezTo>
                                      <a:pt x="1087939" y="301242"/>
                                      <a:pt x="1072043" y="310159"/>
                                      <a:pt x="1105978" y="287535"/>
                                    </a:cubicBezTo>
                                    <a:cubicBezTo>
                                      <a:pt x="1105983" y="287532"/>
                                      <a:pt x="1134092" y="268794"/>
                                      <a:pt x="1134096" y="268790"/>
                                    </a:cubicBezTo>
                                    <a:cubicBezTo>
                                      <a:pt x="1138782" y="264104"/>
                                      <a:pt x="1142924" y="258800"/>
                                      <a:pt x="1148155" y="254731"/>
                                    </a:cubicBezTo>
                                    <a:cubicBezTo>
                                      <a:pt x="1157047" y="247815"/>
                                      <a:pt x="1176273" y="235985"/>
                                      <a:pt x="1176273" y="235985"/>
                                    </a:cubicBezTo>
                                    <a:cubicBezTo>
                                      <a:pt x="1179397" y="231299"/>
                                      <a:pt x="1181663" y="225909"/>
                                      <a:pt x="1185646" y="221926"/>
                                    </a:cubicBezTo>
                                    <a:cubicBezTo>
                                      <a:pt x="1189629" y="217944"/>
                                      <a:pt x="1196720" y="217330"/>
                                      <a:pt x="1199705" y="212554"/>
                                    </a:cubicBezTo>
                                    <a:cubicBezTo>
                                      <a:pt x="1204941" y="204176"/>
                                      <a:pt x="1203598" y="192657"/>
                                      <a:pt x="1209078" y="184436"/>
                                    </a:cubicBezTo>
                                    <a:cubicBezTo>
                                      <a:pt x="1212202" y="179750"/>
                                      <a:pt x="1216163" y="175524"/>
                                      <a:pt x="1218450" y="170377"/>
                                    </a:cubicBezTo>
                                    <a:cubicBezTo>
                                      <a:pt x="1224972" y="155702"/>
                                      <a:pt x="1228614" y="139096"/>
                                      <a:pt x="1232509" y="123513"/>
                                    </a:cubicBezTo>
                                    <a:cubicBezTo>
                                      <a:pt x="1230947" y="103206"/>
                                      <a:pt x="1230349" y="82801"/>
                                      <a:pt x="1227823" y="62591"/>
                                    </a:cubicBezTo>
                                    <a:cubicBezTo>
                                      <a:pt x="1227210" y="57689"/>
                                      <a:pt x="1225536" y="52850"/>
                                      <a:pt x="1223137" y="48532"/>
                                    </a:cubicBezTo>
                                    <a:cubicBezTo>
                                      <a:pt x="1217666" y="38685"/>
                                      <a:pt x="1215078" y="23976"/>
                                      <a:pt x="1204391" y="20414"/>
                                    </a:cubicBezTo>
                                    <a:lnTo>
                                      <a:pt x="1176273" y="11041"/>
                                    </a:lnTo>
                                    <a:cubicBezTo>
                                      <a:pt x="1171587" y="9479"/>
                                      <a:pt x="1167006" y="7552"/>
                                      <a:pt x="1162214" y="6354"/>
                                    </a:cubicBezTo>
                                    <a:lnTo>
                                      <a:pt x="1143469" y="1668"/>
                                    </a:lnTo>
                                    <a:cubicBezTo>
                                      <a:pt x="1124724" y="3230"/>
                                      <a:pt x="1101791" y="-5557"/>
                                      <a:pt x="1087233" y="6354"/>
                                    </a:cubicBezTo>
                                    <a:cubicBezTo>
                                      <a:pt x="1077486" y="14329"/>
                                      <a:pt x="1089666" y="31454"/>
                                      <a:pt x="1091919" y="43845"/>
                                    </a:cubicBezTo>
                                    <a:cubicBezTo>
                                      <a:pt x="1094538" y="58251"/>
                                      <a:pt x="1106701" y="77372"/>
                                      <a:pt x="1115351" y="86022"/>
                                    </a:cubicBezTo>
                                    <a:lnTo>
                                      <a:pt x="1129410" y="81336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n w="12700" cap="flat" cmpd="sng" algn="ctr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prstDash val="solid"/>
                                <a:miter lim="800000"/>
                              </a:ln>
                              <a:effectLst/>
                            </p:spPr>
                            <p:txBody>
                              <a:bodyPr rtlCol="0" anchor="t"/>
                              <a:lstStyle/>
                              <a:p>
                                <a:endParaRPr lang="ja-JP" altLang="en-US"/>
                              </a:p>
                            </p:txBody>
                          </p:sp>
                        </p:grpSp>
                      </p:grpSp>
                    </p:grpSp>
                  </p:grpSp>
                  <p:sp>
                    <p:nvSpPr>
                      <p:cNvPr id="18" name="円柱 17">
                        <a:extLst>
                          <a:ext uri="{FF2B5EF4-FFF2-40B4-BE49-F238E27FC236}">
                            <a16:creationId xmlns:a16="http://schemas.microsoft.com/office/drawing/2014/main" id="{7FDC2263-999B-F344-A3FA-B4F825A599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62250" y="565150"/>
                        <a:ext cx="76200" cy="987519"/>
                      </a:xfrm>
                      <a:prstGeom prst="can">
                        <a:avLst/>
                      </a:prstGeom>
                      <a:solidFill>
                        <a:schemeClr val="bg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1" tIns="45720" rIns="91441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19" name="平行四辺形 18">
                        <a:extLst>
                          <a:ext uri="{FF2B5EF4-FFF2-40B4-BE49-F238E27FC236}">
                            <a16:creationId xmlns:a16="http://schemas.microsoft.com/office/drawing/2014/main" id="{11C4AAA5-E3FC-224C-96DD-317AB8FC34BF}"/>
                          </a:ext>
                        </a:extLst>
                      </p:cNvPr>
                      <p:cNvSpPr/>
                      <p:nvPr/>
                    </p:nvSpPr>
                    <p:spPr>
                      <a:xfrm rot="18929706" flipV="1">
                        <a:off x="2692400" y="355600"/>
                        <a:ext cx="575945" cy="79375"/>
                      </a:xfrm>
                      <a:prstGeom prst="parallelogram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1" tIns="45720" rIns="91441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ja-JP" altLang="en-US"/>
                      </a:p>
                    </p:txBody>
                  </p:sp>
                </p:grpSp>
                <p:sp>
                  <p:nvSpPr>
                    <p:cNvPr id="16" name="テキスト ボックス 108">
                      <a:extLst>
                        <a:ext uri="{FF2B5EF4-FFF2-40B4-BE49-F238E27FC236}">
                          <a16:creationId xmlns:a16="http://schemas.microsoft.com/office/drawing/2014/main" id="{EFAE3429-FACB-FD46-82E0-56C827632C1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04900" y="755650"/>
                      <a:ext cx="342265" cy="49530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none" lIns="91441" tIns="45720" rIns="91441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just"/>
                      <a:r>
                        <a:rPr lang="ja-JP" altLang="en-US" sz="1200" b="1" kern="100"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台</a:t>
                      </a:r>
                      <a:endParaRPr lang="ja-JP" altLang="en-US" sz="1049" kern="100"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pic>
              <p:nvPicPr>
                <p:cNvPr id="12" name="グラフィックス 199" descr="フルーツ ボウル">
                  <a:extLst>
                    <a:ext uri="{FF2B5EF4-FFF2-40B4-BE49-F238E27FC236}">
                      <a16:creationId xmlns:a16="http://schemas.microsoft.com/office/drawing/2014/main" id="{F8766C6C-9C63-3647-9CE1-6A3BE9B9E6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68500" y="0"/>
                  <a:ext cx="990600" cy="990600"/>
                </a:xfrm>
                <a:prstGeom prst="rect">
                  <a:avLst/>
                </a:prstGeom>
              </p:spPr>
            </p:pic>
          </p:grpSp>
          <p:sp>
            <p:nvSpPr>
              <p:cNvPr id="10" name="テキスト ボックス 276">
                <a:extLst>
                  <a:ext uri="{FF2B5EF4-FFF2-40B4-BE49-F238E27FC236}">
                    <a16:creationId xmlns:a16="http://schemas.microsoft.com/office/drawing/2014/main" id="{E5481C94-B5D9-CE46-82B9-7EBC59EBB2CC}"/>
                  </a:ext>
                </a:extLst>
              </p:cNvPr>
              <p:cNvSpPr txBox="1"/>
              <p:nvPr/>
            </p:nvSpPr>
            <p:spPr>
              <a:xfrm>
                <a:off x="3471201" y="2035534"/>
                <a:ext cx="1406820" cy="30480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none" lIns="91441" tIns="45720" rIns="91441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r>
                  <a:rPr lang="ja-JP" altLang="en-US" sz="900" kern="100">
                    <a:latin typeface="游明朝" panose="02020400000000000000" pitchFamily="18" charset="-128"/>
                    <a:ea typeface="Yu Gothic" panose="020B0400000000000000" pitchFamily="34" charset="-128"/>
                    <a:cs typeface="Times New Roman" panose="02020603050405020304" pitchFamily="18" charset="0"/>
                  </a:rPr>
                  <a:t>図表</a:t>
                </a:r>
                <a:r>
                  <a:rPr lang="en-US" sz="900" kern="100" dirty="0">
                    <a:latin typeface="游明朝" panose="02020400000000000000" pitchFamily="18" charset="-128"/>
                    <a:ea typeface="Yu Gothic" panose="020B0400000000000000" pitchFamily="34" charset="-128"/>
                    <a:cs typeface="Times New Roman" panose="02020603050405020304" pitchFamily="18" charset="0"/>
                  </a:rPr>
                  <a:t>:</a:t>
                </a:r>
                <a:r>
                  <a:rPr lang="ja-JP" altLang="en-US" sz="900" kern="100">
                    <a:latin typeface="游明朝" panose="02020400000000000000" pitchFamily="18" charset="-128"/>
                    <a:ea typeface="Yu Gothic" panose="020B0400000000000000" pitchFamily="34" charset="-128"/>
                    <a:cs typeface="Times New Roman" panose="02020603050405020304" pitchFamily="18" charset="0"/>
                  </a:rPr>
                  <a:t>跳ね水説明画像</a:t>
                </a:r>
                <a:endParaRPr lang="ja-JP" altLang="en-US" sz="1049" kern="100"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8752F0FF-3C57-E641-92FB-AA2E6529B310}"/>
              </a:ext>
            </a:extLst>
          </p:cNvPr>
          <p:cNvSpPr txBox="1"/>
          <p:nvPr/>
        </p:nvSpPr>
        <p:spPr>
          <a:xfrm>
            <a:off x="5710592" y="6175997"/>
            <a:ext cx="3262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棚の高さを□に書き入れましょう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63" name="フッター プレースホルダー 13">
            <a:extLst>
              <a:ext uri="{FF2B5EF4-FFF2-40B4-BE49-F238E27FC236}">
                <a16:creationId xmlns:a16="http://schemas.microsoft.com/office/drawing/2014/main" id="{6FA3EBAE-20B7-B54E-B148-DA66DADCD180}"/>
              </a:ext>
            </a:extLst>
          </p:cNvPr>
          <p:cNvSpPr txBox="1">
            <a:spLocks/>
          </p:cNvSpPr>
          <p:nvPr/>
        </p:nvSpPr>
        <p:spPr>
          <a:xfrm>
            <a:off x="1776597" y="7121843"/>
            <a:ext cx="1798082" cy="402482"/>
          </a:xfrm>
          <a:prstGeom prst="rect">
            <a:avLst/>
          </a:prstGeom>
        </p:spPr>
        <p:txBody>
          <a:bodyPr vert="horz" lIns="91441" tIns="45720" rIns="91441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6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</a:t>
            </a:r>
            <a:endParaRPr kumimoji="1" lang="ja-JP" altLang="en-US" sz="9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C5BC5882-578A-704D-8482-798B4C576A8E}"/>
              </a:ext>
            </a:extLst>
          </p:cNvPr>
          <p:cNvSpPr/>
          <p:nvPr/>
        </p:nvSpPr>
        <p:spPr>
          <a:xfrm>
            <a:off x="794" y="502632"/>
            <a:ext cx="10079037" cy="573026"/>
          </a:xfrm>
          <a:prstGeom prst="rect">
            <a:avLst/>
          </a:prstGeom>
          <a:solidFill>
            <a:srgbClr val="385723">
              <a:alpha val="7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59B211A-3C8D-4E99-8C3C-98DB37B741A1}"/>
              </a:ext>
            </a:extLst>
          </p:cNvPr>
          <p:cNvSpPr/>
          <p:nvPr/>
        </p:nvSpPr>
        <p:spPr>
          <a:xfrm>
            <a:off x="474663" y="568841"/>
            <a:ext cx="3294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  <a:latin typeface="+mn-ea"/>
              </a:rPr>
              <a:t>10. </a:t>
            </a:r>
            <a:r>
              <a:rPr kumimoji="1" lang="ja-JP" altLang="en-US" sz="2800" dirty="0">
                <a:solidFill>
                  <a:schemeClr val="bg1"/>
                </a:solidFill>
                <a:latin typeface="+mn-ea"/>
              </a:rPr>
              <a:t>台・棚板の高さ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C2807F95-D34E-784E-B8E2-DA18A1B4034F}"/>
              </a:ext>
            </a:extLst>
          </p:cNvPr>
          <p:cNvSpPr txBox="1"/>
          <p:nvPr/>
        </p:nvSpPr>
        <p:spPr>
          <a:xfrm>
            <a:off x="1492050" y="1545542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掃除の跳ね水がかからないように配置</a:t>
            </a:r>
          </a:p>
        </p:txBody>
      </p:sp>
    </p:spTree>
    <p:extLst>
      <p:ext uri="{BB962C8B-B14F-4D97-AF65-F5344CB8AC3E}">
        <p14:creationId xmlns:p14="http://schemas.microsoft.com/office/powerpoint/2010/main" val="11611000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2DCFC618-FEA8-254B-932B-7B5A298DD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6056" y="2199378"/>
            <a:ext cx="7335101" cy="4570313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68A6A2E-D035-47B0-B712-2E8DD0E9D39D}"/>
              </a:ext>
            </a:extLst>
          </p:cNvPr>
          <p:cNvSpPr txBox="1"/>
          <p:nvPr/>
        </p:nvSpPr>
        <p:spPr>
          <a:xfrm>
            <a:off x="793263" y="1371251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・風通しをよくするために吊り下げて保管しましょう</a:t>
            </a:r>
            <a:endParaRPr kumimoji="1" lang="en-US" altLang="ja-JP" dirty="0"/>
          </a:p>
          <a:p>
            <a:r>
              <a:rPr kumimoji="1" lang="ja-JP" altLang="en-US" dirty="0"/>
              <a:t>・場所で使い分けるようにしましょう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E7D648B-6D33-6A4E-A3D1-C1BEFA96041C}"/>
              </a:ext>
            </a:extLst>
          </p:cNvPr>
          <p:cNvSpPr/>
          <p:nvPr/>
        </p:nvSpPr>
        <p:spPr>
          <a:xfrm>
            <a:off x="5039519" y="6736785"/>
            <a:ext cx="48332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ja-JP" sz="1600" kern="100" dirty="0">
                <a:latin typeface="游明朝" panose="02020400000000000000" pitchFamily="18" charset="-128"/>
                <a:ea typeface="Yu Gothic" panose="020B0400000000000000" pitchFamily="34" charset="-128"/>
                <a:cs typeface="Times New Roman" panose="02020603050405020304" pitchFamily="18" charset="0"/>
              </a:rPr>
              <a:t>図表出典：ホップステップ</a:t>
            </a:r>
            <a:r>
              <a:rPr lang="en-US" altLang="ja-JP" sz="1600" kern="100" dirty="0">
                <a:latin typeface="Yu Gothic Medium" panose="020B0500000000000000" pitchFamily="50" charset="-128"/>
                <a:ea typeface="Yu Gothic Medium" panose="020B0500000000000000" pitchFamily="50" charset="-128"/>
                <a:cs typeface="Times New Roman" panose="02020603050405020304" pitchFamily="18" charset="0"/>
              </a:rPr>
              <a:t>HACCP</a:t>
            </a:r>
            <a:r>
              <a:rPr lang="ja-JP" altLang="ja-JP" sz="1600" kern="100" dirty="0">
                <a:latin typeface="游明朝" panose="02020400000000000000" pitchFamily="18" charset="-128"/>
                <a:ea typeface="Yu Gothic" panose="020B0400000000000000" pitchFamily="34" charset="-128"/>
                <a:cs typeface="Times New Roman" panose="02020603050405020304" pitchFamily="18" charset="0"/>
              </a:rPr>
              <a:t>　感染症</a:t>
            </a:r>
            <a:r>
              <a:rPr lang="en-US" altLang="ja-JP" sz="1600" kern="100" dirty="0">
                <a:latin typeface="Yu Gothic Medium" panose="020B0500000000000000" pitchFamily="50" charset="-128"/>
                <a:ea typeface="Yu Gothic Medium" panose="020B0500000000000000" pitchFamily="50" charset="-128"/>
                <a:cs typeface="Times New Roman" panose="02020603050405020304" pitchFamily="18" charset="0"/>
              </a:rPr>
              <a:t>.com</a:t>
            </a:r>
            <a:endParaRPr lang="ja-JP" altLang="ja-JP" sz="2000" kern="100" dirty="0">
              <a:latin typeface="Yu Gothic Medium" panose="020B0500000000000000" pitchFamily="50" charset="-128"/>
              <a:ea typeface="Yu Gothic Medium" panose="020B05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5BE2C40-04EF-3D48-82F0-72CE7E714CD6}"/>
              </a:ext>
            </a:extLst>
          </p:cNvPr>
          <p:cNvSpPr/>
          <p:nvPr/>
        </p:nvSpPr>
        <p:spPr>
          <a:xfrm>
            <a:off x="794" y="502632"/>
            <a:ext cx="10079037" cy="573026"/>
          </a:xfrm>
          <a:prstGeom prst="rect">
            <a:avLst/>
          </a:prstGeom>
          <a:solidFill>
            <a:srgbClr val="385723">
              <a:alpha val="7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1FB660F-4C4E-4032-B55F-60B78C74A910}"/>
              </a:ext>
            </a:extLst>
          </p:cNvPr>
          <p:cNvSpPr/>
          <p:nvPr/>
        </p:nvSpPr>
        <p:spPr>
          <a:xfrm>
            <a:off x="496865" y="528374"/>
            <a:ext cx="5448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  <a:latin typeface="+mn-ea"/>
              </a:rPr>
              <a:t>11. </a:t>
            </a:r>
            <a:r>
              <a:rPr kumimoji="1" lang="ja-JP" altLang="en-US" sz="2800" dirty="0">
                <a:solidFill>
                  <a:schemeClr val="bg1"/>
                </a:solidFill>
                <a:latin typeface="+mn-ea"/>
              </a:rPr>
              <a:t>清掃道具・ユニフォーム管理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1472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楕円 12">
            <a:extLst>
              <a:ext uri="{FF2B5EF4-FFF2-40B4-BE49-F238E27FC236}">
                <a16:creationId xmlns:a16="http://schemas.microsoft.com/office/drawing/2014/main" id="{32BF40C3-8AE6-466A-80F7-B357FD9E8917}"/>
              </a:ext>
            </a:extLst>
          </p:cNvPr>
          <p:cNvSpPr/>
          <p:nvPr/>
        </p:nvSpPr>
        <p:spPr>
          <a:xfrm>
            <a:off x="6494475" y="2345521"/>
            <a:ext cx="1701114" cy="26192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solidFill>
                <a:srgbClr val="FFC000"/>
              </a:solidFill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F884D0EE-7F8E-4E53-8C51-651020BF4118}"/>
              </a:ext>
            </a:extLst>
          </p:cNvPr>
          <p:cNvSpPr/>
          <p:nvPr/>
        </p:nvSpPr>
        <p:spPr>
          <a:xfrm>
            <a:off x="1801601" y="2370221"/>
            <a:ext cx="1701114" cy="26192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図 7" descr="人, 男, 立つ, 持つ が含まれている画像&#10;&#10;自動的に生成された説明">
            <a:extLst>
              <a:ext uri="{FF2B5EF4-FFF2-40B4-BE49-F238E27FC236}">
                <a16:creationId xmlns:a16="http://schemas.microsoft.com/office/drawing/2014/main" id="{57A0851B-C9A4-45B6-903B-E6DCBE655D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985" y="2802540"/>
            <a:ext cx="4241250" cy="429523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89F8647-7942-46F5-A034-8A932D0B6D28}"/>
              </a:ext>
            </a:extLst>
          </p:cNvPr>
          <p:cNvSpPr txBox="1"/>
          <p:nvPr/>
        </p:nvSpPr>
        <p:spPr>
          <a:xfrm>
            <a:off x="2102726" y="1400744"/>
            <a:ext cx="5873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/>
              <a:t>清潔なユフォームの着用  管理が大切です</a:t>
            </a:r>
          </a:p>
        </p:txBody>
      </p:sp>
      <p:pic>
        <p:nvPicPr>
          <p:cNvPr id="7" name="図 6" descr="レンガ, タイル張り, 茶色, 流し が含まれている画像&#10;&#10;自動的に生成された説明">
            <a:extLst>
              <a:ext uri="{FF2B5EF4-FFF2-40B4-BE49-F238E27FC236}">
                <a16:creationId xmlns:a16="http://schemas.microsoft.com/office/drawing/2014/main" id="{AC659ED5-9EA7-4AF3-AB2A-8FAE94C09C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5804" y="2802540"/>
            <a:ext cx="4476509" cy="429523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55F9317-E291-4214-9D33-59F6ED338CDA}"/>
              </a:ext>
            </a:extLst>
          </p:cNvPr>
          <p:cNvSpPr txBox="1"/>
          <p:nvPr/>
        </p:nvSpPr>
        <p:spPr>
          <a:xfrm>
            <a:off x="1958542" y="2057505"/>
            <a:ext cx="1494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Before</a:t>
            </a:r>
            <a:endParaRPr kumimoji="1" lang="ja-JP" altLang="en-US" sz="36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438912C-2034-4646-B80C-0DF2533F4970}"/>
              </a:ext>
            </a:extLst>
          </p:cNvPr>
          <p:cNvSpPr txBox="1"/>
          <p:nvPr/>
        </p:nvSpPr>
        <p:spPr>
          <a:xfrm>
            <a:off x="6715081" y="2062465"/>
            <a:ext cx="1494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After</a:t>
            </a:r>
            <a:endParaRPr kumimoji="1" lang="ja-JP" altLang="en-US" sz="3600" dirty="0"/>
          </a:p>
        </p:txBody>
      </p:sp>
      <p:sp>
        <p:nvSpPr>
          <p:cNvPr id="16" name="フッター プレースホルダー 13">
            <a:extLst>
              <a:ext uri="{FF2B5EF4-FFF2-40B4-BE49-F238E27FC236}">
                <a16:creationId xmlns:a16="http://schemas.microsoft.com/office/drawing/2014/main" id="{DD44DACE-7AF5-0A47-8B99-3A2756DF0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94475" y="7121843"/>
            <a:ext cx="1798082" cy="402482"/>
          </a:xfrm>
        </p:spPr>
        <p:txBody>
          <a:bodyPr/>
          <a:lstStyle/>
          <a:p>
            <a:r>
              <a:rPr kumimoji="1"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endParaRPr kumimoji="1" lang="ja-JP" altLang="en-US" sz="9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5BE2C40-04EF-3D48-82F0-72CE7E714CD6}"/>
              </a:ext>
            </a:extLst>
          </p:cNvPr>
          <p:cNvSpPr/>
          <p:nvPr/>
        </p:nvSpPr>
        <p:spPr>
          <a:xfrm>
            <a:off x="794" y="502632"/>
            <a:ext cx="10079037" cy="573026"/>
          </a:xfrm>
          <a:prstGeom prst="rect">
            <a:avLst/>
          </a:prstGeom>
          <a:solidFill>
            <a:srgbClr val="385723">
              <a:alpha val="7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1FB660F-4C4E-4032-B55F-60B78C74A910}"/>
              </a:ext>
            </a:extLst>
          </p:cNvPr>
          <p:cNvSpPr/>
          <p:nvPr/>
        </p:nvSpPr>
        <p:spPr>
          <a:xfrm>
            <a:off x="496865" y="528374"/>
            <a:ext cx="5448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  <a:latin typeface="+mn-ea"/>
              </a:rPr>
              <a:t>11. </a:t>
            </a:r>
            <a:r>
              <a:rPr kumimoji="1" lang="ja-JP" altLang="en-US" sz="2800" dirty="0">
                <a:solidFill>
                  <a:schemeClr val="bg1"/>
                </a:solidFill>
                <a:latin typeface="+mn-ea"/>
              </a:rPr>
              <a:t>清掃道具・ユニフォーム管理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860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楕円 14">
            <a:extLst>
              <a:ext uri="{FF2B5EF4-FFF2-40B4-BE49-F238E27FC236}">
                <a16:creationId xmlns:a16="http://schemas.microsoft.com/office/drawing/2014/main" id="{1BB7F663-E175-4895-9740-6D9D28A14FE8}"/>
              </a:ext>
            </a:extLst>
          </p:cNvPr>
          <p:cNvSpPr/>
          <p:nvPr/>
        </p:nvSpPr>
        <p:spPr>
          <a:xfrm>
            <a:off x="4943719" y="1419632"/>
            <a:ext cx="1387515" cy="26291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D9F16D04-D10E-4DDF-B39C-A7B7CE35302D}"/>
              </a:ext>
            </a:extLst>
          </p:cNvPr>
          <p:cNvSpPr/>
          <p:nvPr/>
        </p:nvSpPr>
        <p:spPr>
          <a:xfrm>
            <a:off x="1593671" y="1370169"/>
            <a:ext cx="1387515" cy="26291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図 5" descr="屋内, テーブル, キッチン, 窓 が含まれている画像&#10;&#10;自動的に生成された説明">
            <a:extLst>
              <a:ext uri="{FF2B5EF4-FFF2-40B4-BE49-F238E27FC236}">
                <a16:creationId xmlns:a16="http://schemas.microsoft.com/office/drawing/2014/main" id="{5382FF7E-A0D7-4273-A7C0-851D8291D6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449"/>
          <a:stretch/>
        </p:blipFill>
        <p:spPr>
          <a:xfrm>
            <a:off x="705845" y="4512138"/>
            <a:ext cx="3628975" cy="2679059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F63B17C-CA12-4D44-93CD-A4159988348F}"/>
              </a:ext>
            </a:extLst>
          </p:cNvPr>
          <p:cNvSpPr txBox="1"/>
          <p:nvPr/>
        </p:nvSpPr>
        <p:spPr>
          <a:xfrm>
            <a:off x="7305116" y="1682549"/>
            <a:ext cx="2533671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・飲食店に関係ない</a:t>
            </a:r>
            <a:endParaRPr kumimoji="1" lang="en-US" altLang="ja-JP" dirty="0"/>
          </a:p>
          <a:p>
            <a:r>
              <a:rPr kumimoji="1" lang="ja-JP" altLang="en-US" dirty="0"/>
              <a:t>　モノを徹底的に</a:t>
            </a:r>
            <a:endParaRPr kumimoji="1" lang="en-US" altLang="ja-JP" dirty="0"/>
          </a:p>
          <a:p>
            <a:r>
              <a:rPr kumimoji="1" lang="ja-JP" altLang="en-US" dirty="0"/>
              <a:t>　なくす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・お客様の目線で店</a:t>
            </a:r>
            <a:endParaRPr kumimoji="1" lang="en-US" altLang="ja-JP" dirty="0"/>
          </a:p>
          <a:p>
            <a:r>
              <a:rPr kumimoji="1" lang="ja-JP" altLang="en-US" dirty="0"/>
              <a:t>　内を再確認する</a:t>
            </a:r>
            <a:endParaRPr kumimoji="1" lang="en-US" altLang="ja-JP" dirty="0"/>
          </a:p>
          <a:p>
            <a:r>
              <a:rPr kumimoji="1" lang="ja-JP" altLang="en-US" dirty="0"/>
              <a:t>　</a:t>
            </a:r>
            <a:r>
              <a:rPr kumimoji="1" lang="ja-JP" altLang="en-US" sz="1600" dirty="0"/>
              <a:t>例）入口から画像</a:t>
            </a:r>
            <a:endParaRPr kumimoji="1" lang="en-US" altLang="ja-JP" sz="1600" dirty="0"/>
          </a:p>
          <a:p>
            <a:r>
              <a:rPr kumimoji="1" lang="ja-JP" altLang="en-US" sz="1600" dirty="0"/>
              <a:t>　を撮って 確認してみる</a:t>
            </a:r>
            <a:endParaRPr kumimoji="1" lang="en-US" altLang="ja-JP" sz="1600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・入口に資材</a:t>
            </a:r>
            <a:r>
              <a:rPr kumimoji="1" lang="en-US" altLang="ja-JP" dirty="0"/>
              <a:t>•</a:t>
            </a:r>
            <a:r>
              <a:rPr kumimoji="1" lang="ja-JP" altLang="en-US" dirty="0"/>
              <a:t>材料</a:t>
            </a:r>
            <a:endParaRPr kumimoji="1" lang="en-US" altLang="ja-JP" dirty="0"/>
          </a:p>
          <a:p>
            <a:r>
              <a:rPr kumimoji="1" lang="ja-JP" altLang="en-US" dirty="0"/>
              <a:t>　が置かれたままに </a:t>
            </a:r>
            <a:endParaRPr kumimoji="1" lang="en-US" altLang="ja-JP" dirty="0"/>
          </a:p>
          <a:p>
            <a:r>
              <a:rPr kumimoji="1" lang="ja-JP" altLang="en-US" dirty="0"/>
              <a:t>　なっていませんか？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・レジ周りやテーブル</a:t>
            </a:r>
            <a:endParaRPr kumimoji="1" lang="en-US" altLang="ja-JP" dirty="0"/>
          </a:p>
          <a:p>
            <a:r>
              <a:rPr kumimoji="1" lang="ja-JP" altLang="en-US" dirty="0"/>
              <a:t>　上のモノからお店</a:t>
            </a:r>
            <a:endParaRPr kumimoji="1" lang="en-US" altLang="ja-JP" dirty="0"/>
          </a:p>
          <a:p>
            <a:r>
              <a:rPr kumimoji="1" lang="ja-JP" altLang="en-US" dirty="0"/>
              <a:t>　のレベルを見られ</a:t>
            </a:r>
            <a:endParaRPr kumimoji="1" lang="en-US" altLang="ja-JP" dirty="0"/>
          </a:p>
          <a:p>
            <a:r>
              <a:rPr kumimoji="1" lang="ja-JP" altLang="en-US" dirty="0"/>
              <a:t>　ています</a:t>
            </a:r>
            <a:endParaRPr kumimoji="1" lang="en-US" altLang="ja-JP" dirty="0"/>
          </a:p>
        </p:txBody>
      </p:sp>
      <p:pic>
        <p:nvPicPr>
          <p:cNvPr id="11" name="図 10" descr="屋内, キッチン, テーブル, 棚 が含まれている画像&#10;&#10;自動的に生成された説明">
            <a:extLst>
              <a:ext uri="{FF2B5EF4-FFF2-40B4-BE49-F238E27FC236}">
                <a16:creationId xmlns:a16="http://schemas.microsoft.com/office/drawing/2014/main" id="{B83F2F7C-7E70-41DA-8BF8-368E612756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262" y="1725284"/>
            <a:ext cx="3010258" cy="2679058"/>
          </a:xfrm>
          <a:prstGeom prst="rect">
            <a:avLst/>
          </a:prstGeom>
        </p:spPr>
      </p:pic>
      <p:pic>
        <p:nvPicPr>
          <p:cNvPr id="19" name="図 18" descr="屋内, テーブル, 座る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D29013B0-BBED-41E1-9331-B6012B1260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845" y="1708007"/>
            <a:ext cx="3080031" cy="2679058"/>
          </a:xfrm>
          <a:prstGeom prst="rect">
            <a:avLst/>
          </a:prstGeom>
        </p:spPr>
      </p:pic>
      <p:sp>
        <p:nvSpPr>
          <p:cNvPr id="16" name="乗算記号 15">
            <a:extLst>
              <a:ext uri="{FF2B5EF4-FFF2-40B4-BE49-F238E27FC236}">
                <a16:creationId xmlns:a16="http://schemas.microsoft.com/office/drawing/2014/main" id="{0E70097E-08EB-4EE6-8B74-9F897DD7D82B}"/>
              </a:ext>
            </a:extLst>
          </p:cNvPr>
          <p:cNvSpPr/>
          <p:nvPr/>
        </p:nvSpPr>
        <p:spPr>
          <a:xfrm>
            <a:off x="240248" y="1335482"/>
            <a:ext cx="1298857" cy="1402288"/>
          </a:xfrm>
          <a:prstGeom prst="mathMultiply">
            <a:avLst>
              <a:gd name="adj1" fmla="val 433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pic>
        <p:nvPicPr>
          <p:cNvPr id="21" name="図 20" descr="屋内, いっぱい, ボックス, 異なる が含まれている画像&#10;&#10;自動的に生成された説明">
            <a:extLst>
              <a:ext uri="{FF2B5EF4-FFF2-40B4-BE49-F238E27FC236}">
                <a16:creationId xmlns:a16="http://schemas.microsoft.com/office/drawing/2014/main" id="{11830BF3-0D42-4B1F-8A39-869C14A9D0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5085" y="4504426"/>
            <a:ext cx="3044611" cy="2666602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ED437DA-6AA9-455D-8597-01069A962B0E}"/>
              </a:ext>
            </a:extLst>
          </p:cNvPr>
          <p:cNvSpPr/>
          <p:nvPr/>
        </p:nvSpPr>
        <p:spPr>
          <a:xfrm rot="20947043">
            <a:off x="1810093" y="2077310"/>
            <a:ext cx="456321" cy="26607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0CFB9A8-8F1B-4BAA-B041-2C1B2E687009}"/>
              </a:ext>
            </a:extLst>
          </p:cNvPr>
          <p:cNvSpPr txBox="1"/>
          <p:nvPr/>
        </p:nvSpPr>
        <p:spPr>
          <a:xfrm>
            <a:off x="1592073" y="1023197"/>
            <a:ext cx="167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Before</a:t>
            </a:r>
            <a:endParaRPr kumimoji="1" lang="ja-JP" altLang="en-US" sz="36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4C66F5C-8B8C-49CA-BF60-87D346F27E7D}"/>
              </a:ext>
            </a:extLst>
          </p:cNvPr>
          <p:cNvSpPr txBox="1"/>
          <p:nvPr/>
        </p:nvSpPr>
        <p:spPr>
          <a:xfrm>
            <a:off x="5063069" y="1023197"/>
            <a:ext cx="1180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After</a:t>
            </a:r>
            <a:endParaRPr kumimoji="1" lang="ja-JP" altLang="en-US" sz="3600" dirty="0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EDB1B832-88B2-43BD-82B3-8A613890F3D2}"/>
              </a:ext>
            </a:extLst>
          </p:cNvPr>
          <p:cNvCxnSpPr/>
          <p:nvPr/>
        </p:nvCxnSpPr>
        <p:spPr>
          <a:xfrm>
            <a:off x="3984920" y="1832112"/>
            <a:ext cx="0" cy="477078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乗算記号 21">
            <a:extLst>
              <a:ext uri="{FF2B5EF4-FFF2-40B4-BE49-F238E27FC236}">
                <a16:creationId xmlns:a16="http://schemas.microsoft.com/office/drawing/2014/main" id="{56C7EF40-2034-4A65-A2F6-2147F98931A0}"/>
              </a:ext>
            </a:extLst>
          </p:cNvPr>
          <p:cNvSpPr/>
          <p:nvPr/>
        </p:nvSpPr>
        <p:spPr>
          <a:xfrm>
            <a:off x="288699" y="4148328"/>
            <a:ext cx="1298857" cy="1402288"/>
          </a:xfrm>
          <a:prstGeom prst="mathMultiply">
            <a:avLst>
              <a:gd name="adj1" fmla="val 433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84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C5CC675-65E4-FC4E-BD30-3024087DC774}"/>
              </a:ext>
            </a:extLst>
          </p:cNvPr>
          <p:cNvSpPr/>
          <p:nvPr/>
        </p:nvSpPr>
        <p:spPr>
          <a:xfrm>
            <a:off x="794" y="502632"/>
            <a:ext cx="10079037" cy="573026"/>
          </a:xfrm>
          <a:prstGeom prst="rect">
            <a:avLst/>
          </a:prstGeom>
          <a:solidFill>
            <a:srgbClr val="385723">
              <a:alpha val="7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9C7B312-9357-439E-A800-827F41A282D8}"/>
              </a:ext>
            </a:extLst>
          </p:cNvPr>
          <p:cNvSpPr/>
          <p:nvPr/>
        </p:nvSpPr>
        <p:spPr>
          <a:xfrm>
            <a:off x="490438" y="521109"/>
            <a:ext cx="4833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  <a:latin typeface="+mn-ea"/>
              </a:rPr>
              <a:t>12. </a:t>
            </a:r>
            <a:r>
              <a:rPr kumimoji="1" lang="ja-JP" altLang="en-US" sz="2800" dirty="0">
                <a:solidFill>
                  <a:schemeClr val="bg1"/>
                </a:solidFill>
                <a:latin typeface="+mn-ea"/>
              </a:rPr>
              <a:t>清潔な店舗と お客様目線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7221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13C2249-B8FF-40FE-AEA8-AEF70D034A15}"/>
              </a:ext>
            </a:extLst>
          </p:cNvPr>
          <p:cNvSpPr txBox="1"/>
          <p:nvPr/>
        </p:nvSpPr>
        <p:spPr>
          <a:xfrm>
            <a:off x="6558011" y="3875052"/>
            <a:ext cx="2961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ラベリングをして</a:t>
            </a:r>
            <a:endParaRPr kumimoji="1" lang="en-US" altLang="ja-JP" dirty="0"/>
          </a:p>
          <a:p>
            <a:r>
              <a:rPr kumimoji="1" lang="ja-JP" altLang="en-US" dirty="0"/>
              <a:t>誰でも元に戻せる仕組みと</a:t>
            </a:r>
            <a:endParaRPr kumimoji="1" lang="en-US" altLang="ja-JP" dirty="0"/>
          </a:p>
          <a:p>
            <a:r>
              <a:rPr kumimoji="1" lang="ja-JP" altLang="en-US" dirty="0"/>
              <a:t>使ったら元に戻す習慣作り</a:t>
            </a:r>
            <a:endParaRPr kumimoji="1" lang="en-US" altLang="ja-JP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DEF5AF7-395C-C84C-8A62-0AE4D0AEAA22}"/>
              </a:ext>
            </a:extLst>
          </p:cNvPr>
          <p:cNvSpPr txBox="1"/>
          <p:nvPr/>
        </p:nvSpPr>
        <p:spPr>
          <a:xfrm>
            <a:off x="564761" y="4608014"/>
            <a:ext cx="2841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休憩室の使い方</a:t>
            </a:r>
            <a:r>
              <a:rPr kumimoji="1" lang="ja-JP" altLang="en-US"/>
              <a:t>などに</a:t>
            </a:r>
            <a:endParaRPr kumimoji="1" lang="en-US" altLang="ja-JP" dirty="0"/>
          </a:p>
          <a:p>
            <a:r>
              <a:rPr kumimoji="1" lang="ja-JP" altLang="en-US"/>
              <a:t>ルール</a:t>
            </a:r>
            <a:r>
              <a:rPr kumimoji="1" lang="ja-JP" altLang="en-US" dirty="0"/>
              <a:t>はありますか？</a:t>
            </a:r>
            <a:endParaRPr kumimoji="1" lang="en-US" altLang="ja-JP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EAC52BE-D9D3-A749-86CD-8F39C4AEC459}"/>
              </a:ext>
            </a:extLst>
          </p:cNvPr>
          <p:cNvSpPr txBox="1"/>
          <p:nvPr/>
        </p:nvSpPr>
        <p:spPr>
          <a:xfrm>
            <a:off x="3743017" y="5629556"/>
            <a:ext cx="2841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廃棄の期限、</a:t>
            </a:r>
            <a:r>
              <a:rPr kumimoji="1" lang="ja-JP" altLang="en-US"/>
              <a:t>責任者は</a:t>
            </a:r>
            <a:endParaRPr kumimoji="1" lang="en-US" altLang="ja-JP" dirty="0"/>
          </a:p>
          <a:p>
            <a:r>
              <a:rPr kumimoji="1" lang="ja-JP" altLang="en-US"/>
              <a:t>決まって</a:t>
            </a:r>
            <a:r>
              <a:rPr kumimoji="1" lang="ja-JP" altLang="en-US" dirty="0"/>
              <a:t>いますか？</a:t>
            </a:r>
            <a:endParaRPr kumimoji="1" lang="en-US" altLang="ja-JP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440B7D6-2796-4E42-96FB-39B5D10B4180}"/>
              </a:ext>
            </a:extLst>
          </p:cNvPr>
          <p:cNvSpPr txBox="1"/>
          <p:nvPr/>
        </p:nvSpPr>
        <p:spPr>
          <a:xfrm>
            <a:off x="564761" y="3937875"/>
            <a:ext cx="3309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教育プログラムは</a:t>
            </a:r>
            <a:br>
              <a:rPr kumimoji="1" lang="en-US" altLang="ja-JP" dirty="0"/>
            </a:br>
            <a:r>
              <a:rPr kumimoji="1" lang="ja-JP" altLang="en-US" dirty="0"/>
              <a:t>ありますか？</a:t>
            </a:r>
            <a:endParaRPr kumimoji="1" lang="en-US" altLang="ja-JP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0894510A-7344-DD47-9E84-3F4FA693654A}"/>
              </a:ext>
            </a:extLst>
          </p:cNvPr>
          <p:cNvSpPr txBox="1"/>
          <p:nvPr/>
        </p:nvSpPr>
        <p:spPr>
          <a:xfrm>
            <a:off x="2250528" y="6166898"/>
            <a:ext cx="599098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r>
              <a:rPr kumimoji="1" lang="ja-JP" altLang="en-US" sz="2800" b="1" dirty="0"/>
              <a:t>しつけとは 習慣づけることである</a:t>
            </a:r>
            <a:endParaRPr kumimoji="1" lang="en-US" altLang="ja-JP" sz="2800" b="1" dirty="0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8B59A9FC-5E34-4DCA-80A0-8C52266BC9DB}"/>
              </a:ext>
            </a:extLst>
          </p:cNvPr>
          <p:cNvSpPr/>
          <p:nvPr/>
        </p:nvSpPr>
        <p:spPr>
          <a:xfrm>
            <a:off x="2250528" y="6324279"/>
            <a:ext cx="5826043" cy="732764"/>
          </a:xfrm>
          <a:prstGeom prst="roundRect">
            <a:avLst>
              <a:gd name="adj" fmla="val 3800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pic>
        <p:nvPicPr>
          <p:cNvPr id="8" name="図 7" descr="棚に陳列されている&#10;&#10;自動的に生成された説明">
            <a:extLst>
              <a:ext uri="{FF2B5EF4-FFF2-40B4-BE49-F238E27FC236}">
                <a16:creationId xmlns:a16="http://schemas.microsoft.com/office/drawing/2014/main" id="{0DABE821-B327-4EC7-810D-D9C3D15C12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44" y="1393495"/>
            <a:ext cx="3063751" cy="2309245"/>
          </a:xfrm>
          <a:prstGeom prst="rect">
            <a:avLst/>
          </a:prstGeom>
        </p:spPr>
      </p:pic>
      <p:pic>
        <p:nvPicPr>
          <p:cNvPr id="10" name="図 9" descr="屋内, いっぱい, 満杯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B31F8D34-2086-4E6B-AE62-BD7D3E194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5526" y="1348319"/>
            <a:ext cx="3103523" cy="2336303"/>
          </a:xfrm>
          <a:prstGeom prst="rect">
            <a:avLst/>
          </a:prstGeom>
        </p:spPr>
      </p:pic>
      <p:pic>
        <p:nvPicPr>
          <p:cNvPr id="7" name="図 6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19B010DC-9F7C-4151-964B-64B0F80C55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312" y="3684622"/>
            <a:ext cx="2477596" cy="1858197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36CC38E-0263-4542-BD91-5F582DAA8EFF}"/>
              </a:ext>
            </a:extLst>
          </p:cNvPr>
          <p:cNvSpPr/>
          <p:nvPr/>
        </p:nvSpPr>
        <p:spPr>
          <a:xfrm>
            <a:off x="794" y="502632"/>
            <a:ext cx="10079037" cy="573026"/>
          </a:xfrm>
          <a:prstGeom prst="rect">
            <a:avLst/>
          </a:prstGeom>
          <a:solidFill>
            <a:srgbClr val="385723">
              <a:alpha val="7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1FB4A38-F398-4DC2-9A22-D90FCA141269}"/>
              </a:ext>
            </a:extLst>
          </p:cNvPr>
          <p:cNvSpPr/>
          <p:nvPr/>
        </p:nvSpPr>
        <p:spPr>
          <a:xfrm>
            <a:off x="498727" y="539567"/>
            <a:ext cx="40126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  <a:latin typeface="+mn-ea"/>
              </a:rPr>
              <a:t>13. </a:t>
            </a:r>
            <a:r>
              <a:rPr kumimoji="1" lang="ja-JP" altLang="en-US" sz="2800" dirty="0">
                <a:solidFill>
                  <a:schemeClr val="bg1"/>
                </a:solidFill>
                <a:latin typeface="+mn-ea"/>
              </a:rPr>
              <a:t>習慣化の仕組み作り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227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EFF2788-B27F-47E6-827F-24A1AF6178A2}"/>
              </a:ext>
            </a:extLst>
          </p:cNvPr>
          <p:cNvGrpSpPr/>
          <p:nvPr/>
        </p:nvGrpSpPr>
        <p:grpSpPr>
          <a:xfrm>
            <a:off x="1553423" y="341203"/>
            <a:ext cx="6972192" cy="6877268"/>
            <a:chOff x="3340508" y="733502"/>
            <a:chExt cx="14993122" cy="14788996"/>
          </a:xfrm>
        </p:grpSpPr>
        <p:pic>
          <p:nvPicPr>
            <p:cNvPr id="3" name="図 2" descr="スクリーンショットの画面&#10;&#10;自動的に生成された説明">
              <a:extLst>
                <a:ext uri="{FF2B5EF4-FFF2-40B4-BE49-F238E27FC236}">
                  <a16:creationId xmlns:a16="http://schemas.microsoft.com/office/drawing/2014/main" id="{995AE1E7-ACA2-419E-AFF9-3F78477423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90680" y="4329152"/>
              <a:ext cx="14373573" cy="11193346"/>
            </a:xfrm>
            <a:prstGeom prst="rect">
              <a:avLst/>
            </a:prstGeom>
          </p:spPr>
        </p:pic>
        <p:pic>
          <p:nvPicPr>
            <p:cNvPr id="4" name="図 3" descr="スクリーンショットの画面&#10;&#10;自動的に生成された説明">
              <a:extLst>
                <a:ext uri="{FF2B5EF4-FFF2-40B4-BE49-F238E27FC236}">
                  <a16:creationId xmlns:a16="http://schemas.microsoft.com/office/drawing/2014/main" id="{B8E0E603-0867-4985-BC86-6397C9A02C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40508" y="733502"/>
              <a:ext cx="14993122" cy="2910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4962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9F4EA09F-D81B-4F55-AEA0-417A5293FA1C}"/>
              </a:ext>
            </a:extLst>
          </p:cNvPr>
          <p:cNvGrpSpPr/>
          <p:nvPr/>
        </p:nvGrpSpPr>
        <p:grpSpPr>
          <a:xfrm>
            <a:off x="474663" y="2725594"/>
            <a:ext cx="10004140" cy="3166943"/>
            <a:chOff x="-2697039" y="2149480"/>
            <a:chExt cx="10004140" cy="2776640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C1261035-4226-8142-A4AB-141D303630B0}"/>
                </a:ext>
              </a:extLst>
            </p:cNvPr>
            <p:cNvSpPr/>
            <p:nvPr/>
          </p:nvSpPr>
          <p:spPr>
            <a:xfrm>
              <a:off x="2461185" y="2902279"/>
              <a:ext cx="4845916" cy="2023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1" lang="ja-JP" altLang="en-US" sz="2400" dirty="0">
                  <a:latin typeface="+mn-ea"/>
                </a:rPr>
                <a:t>８</a:t>
              </a:r>
              <a:r>
                <a:rPr kumimoji="1" lang="en-US" altLang="ja-JP" sz="2400" dirty="0">
                  <a:latin typeface="+mn-ea"/>
                </a:rPr>
                <a:t>. </a:t>
              </a:r>
              <a:r>
                <a:rPr kumimoji="1" lang="ja-JP" altLang="en-US" sz="2400" dirty="0">
                  <a:latin typeface="+mn-ea"/>
                </a:rPr>
                <a:t>食材の保管方法</a:t>
              </a:r>
              <a:endParaRPr kumimoji="1" lang="en-US" altLang="ja-JP" sz="2400" dirty="0">
                <a:latin typeface="+mn-ea"/>
              </a:endParaRPr>
            </a:p>
            <a:p>
              <a:r>
                <a:rPr kumimoji="1" lang="ja-JP" altLang="en-US" sz="2400" dirty="0">
                  <a:latin typeface="+mn-ea"/>
                </a:rPr>
                <a:t>９</a:t>
              </a:r>
              <a:r>
                <a:rPr kumimoji="1" lang="en-US" altLang="ja-JP" sz="2400" dirty="0">
                  <a:latin typeface="+mn-ea"/>
                </a:rPr>
                <a:t>. </a:t>
              </a:r>
              <a:r>
                <a:rPr kumimoji="1" lang="ja-JP" altLang="en-US" sz="2400" dirty="0">
                  <a:latin typeface="+mn-ea"/>
                </a:rPr>
                <a:t>器具類の収納</a:t>
              </a:r>
              <a:endParaRPr kumimoji="1" lang="en-US" altLang="ja-JP" sz="2400" dirty="0">
                <a:latin typeface="+mn-ea"/>
              </a:endParaRPr>
            </a:p>
            <a:p>
              <a:r>
                <a:rPr kumimoji="1" lang="en-US" altLang="ja-JP" sz="2400" dirty="0">
                  <a:latin typeface="+mn-ea"/>
                </a:rPr>
                <a:t>10. </a:t>
              </a:r>
              <a:r>
                <a:rPr kumimoji="1" lang="ja-JP" altLang="en-US" sz="2400" dirty="0">
                  <a:latin typeface="+mn-ea"/>
                </a:rPr>
                <a:t>台・棚板の高さ</a:t>
              </a:r>
              <a:endParaRPr kumimoji="1" lang="en-US" altLang="ja-JP" sz="2400" dirty="0">
                <a:latin typeface="+mn-ea"/>
              </a:endParaRPr>
            </a:p>
            <a:p>
              <a:r>
                <a:rPr kumimoji="1" lang="en-US" altLang="ja-JP" sz="2400" dirty="0">
                  <a:latin typeface="+mn-ea"/>
                </a:rPr>
                <a:t>11. </a:t>
              </a:r>
              <a:r>
                <a:rPr kumimoji="1" lang="ja-JP" altLang="en-US" sz="2400" dirty="0">
                  <a:latin typeface="+mn-ea"/>
                </a:rPr>
                <a:t>清掃・ユニフォーム管理　</a:t>
              </a:r>
              <a:endParaRPr kumimoji="1" lang="en-US" altLang="ja-JP" sz="2400" dirty="0">
                <a:latin typeface="+mn-ea"/>
              </a:endParaRPr>
            </a:p>
            <a:p>
              <a:r>
                <a:rPr kumimoji="1" lang="en-US" altLang="ja-JP" sz="2400" dirty="0">
                  <a:latin typeface="+mn-ea"/>
                </a:rPr>
                <a:t>12. </a:t>
              </a:r>
              <a:r>
                <a:rPr kumimoji="1" lang="ja-JP" altLang="en-US" sz="2400" dirty="0">
                  <a:latin typeface="+mn-ea"/>
                </a:rPr>
                <a:t>清潔な店舗とお客様目線　</a:t>
              </a:r>
              <a:endParaRPr kumimoji="1" lang="en-US" altLang="ja-JP" sz="2400" dirty="0">
                <a:latin typeface="+mn-ea"/>
              </a:endParaRPr>
            </a:p>
            <a:p>
              <a:r>
                <a:rPr kumimoji="1" lang="en-US" altLang="ja-JP" sz="2400" dirty="0">
                  <a:latin typeface="+mn-ea"/>
                </a:rPr>
                <a:t>13. </a:t>
              </a:r>
              <a:r>
                <a:rPr kumimoji="1" lang="ja-JP" altLang="en-US" sz="2400" dirty="0">
                  <a:latin typeface="+mn-ea"/>
                </a:rPr>
                <a:t>習慣化の仕組み作り　　</a:t>
              </a:r>
              <a:endParaRPr kumimoji="1" lang="en-US" altLang="ja-JP" sz="2400" dirty="0">
                <a:latin typeface="+mn-ea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A9E2ECD9-2699-5A4A-AAD5-D8512D743A85}"/>
                </a:ext>
              </a:extLst>
            </p:cNvPr>
            <p:cNvSpPr/>
            <p:nvPr/>
          </p:nvSpPr>
          <p:spPr>
            <a:xfrm>
              <a:off x="2283457" y="2149480"/>
              <a:ext cx="4564062" cy="4047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1" lang="ja-JP" altLang="en-US" sz="2400" dirty="0"/>
                <a:t>❏</a:t>
              </a:r>
              <a:r>
                <a:rPr kumimoji="1" lang="ja-JP" altLang="en-US" sz="2400" dirty="0">
                  <a:latin typeface="+mn-ea"/>
                </a:rPr>
                <a:t>あなたの店舗の改善チェック　</a:t>
              </a:r>
              <a:endParaRPr kumimoji="1" lang="en-US" altLang="ja-JP" sz="2400" dirty="0">
                <a:latin typeface="+mn-ea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678D5731-FC12-134B-B1B2-216BD7B2EABC}"/>
                </a:ext>
              </a:extLst>
            </p:cNvPr>
            <p:cNvSpPr/>
            <p:nvPr/>
          </p:nvSpPr>
          <p:spPr>
            <a:xfrm>
              <a:off x="-2697039" y="2578466"/>
              <a:ext cx="5158224" cy="23476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1" lang="ja-JP" altLang="en-US" sz="2400" dirty="0">
                  <a:latin typeface="+mn-ea"/>
                </a:rPr>
                <a:t>１</a:t>
              </a:r>
              <a:r>
                <a:rPr kumimoji="1" lang="en-US" altLang="ja-JP" sz="2400" dirty="0">
                  <a:latin typeface="+mn-ea"/>
                </a:rPr>
                <a:t>. HACCP</a:t>
              </a:r>
              <a:r>
                <a:rPr kumimoji="1" lang="ja-JP" altLang="en-US" sz="2400" dirty="0">
                  <a:latin typeface="+mn-ea"/>
                </a:rPr>
                <a:t>とは　　　　　　　　　　　 　</a:t>
              </a:r>
              <a:endParaRPr kumimoji="1" lang="en-US" altLang="ja-JP" sz="2400" dirty="0">
                <a:latin typeface="+mn-ea"/>
              </a:endParaRPr>
            </a:p>
            <a:p>
              <a:r>
                <a:rPr kumimoji="1" lang="ja-JP" altLang="en-US" sz="2400" dirty="0">
                  <a:latin typeface="+mn-ea"/>
                </a:rPr>
                <a:t>２</a:t>
              </a:r>
              <a:r>
                <a:rPr kumimoji="1" lang="en-US" altLang="ja-JP" sz="2400" dirty="0">
                  <a:latin typeface="+mn-ea"/>
                </a:rPr>
                <a:t>.</a:t>
              </a:r>
              <a:r>
                <a:rPr kumimoji="1" lang="ja-JP" altLang="en-US" sz="2400" dirty="0">
                  <a:latin typeface="+mn-ea"/>
                </a:rPr>
                <a:t> 制度化される背景　　　 　</a:t>
              </a:r>
              <a:endParaRPr kumimoji="1" lang="en-US" altLang="ja-JP" sz="2400" dirty="0">
                <a:latin typeface="+mn-ea"/>
              </a:endParaRPr>
            </a:p>
            <a:p>
              <a:r>
                <a:rPr kumimoji="1" lang="ja-JP" altLang="en-US" sz="2400" dirty="0">
                  <a:latin typeface="+mn-ea"/>
                </a:rPr>
                <a:t>３</a:t>
              </a:r>
              <a:r>
                <a:rPr kumimoji="1" lang="en-US" altLang="ja-JP" sz="2400" dirty="0">
                  <a:latin typeface="+mn-ea"/>
                </a:rPr>
                <a:t>. </a:t>
              </a:r>
              <a:r>
                <a:rPr kumimoji="1" lang="ja-JP" altLang="en-US" sz="2400" dirty="0">
                  <a:latin typeface="+mn-ea"/>
                </a:rPr>
                <a:t>取り組むべきこと</a:t>
              </a:r>
              <a:endParaRPr kumimoji="1" lang="en-US" altLang="ja-JP" sz="2400" dirty="0">
                <a:latin typeface="+mn-ea"/>
              </a:endParaRPr>
            </a:p>
            <a:p>
              <a:r>
                <a:rPr kumimoji="1" lang="ja-JP" altLang="en-US" sz="2400" dirty="0">
                  <a:latin typeface="+mn-ea"/>
                </a:rPr>
                <a:t>４</a:t>
              </a:r>
              <a:r>
                <a:rPr kumimoji="1" lang="en-US" altLang="ja-JP" sz="2400" dirty="0">
                  <a:latin typeface="+mn-ea"/>
                </a:rPr>
                <a:t>. </a:t>
              </a:r>
              <a:r>
                <a:rPr kumimoji="1" lang="ja-JP" altLang="en-US" sz="2400">
                  <a:latin typeface="+mn-ea"/>
                </a:rPr>
                <a:t>一般的衛生</a:t>
              </a:r>
              <a:r>
                <a:rPr kumimoji="1" lang="ja-JP" altLang="en-US" sz="2400" dirty="0">
                  <a:latin typeface="+mn-ea"/>
                </a:rPr>
                <a:t>管理・重要ポイント</a:t>
              </a:r>
              <a:endParaRPr lang="ja-JP" altLang="en-US" sz="2400" dirty="0"/>
            </a:p>
            <a:p>
              <a:r>
                <a:rPr kumimoji="1" lang="ja-JP" altLang="en-US" sz="2400" dirty="0">
                  <a:latin typeface="+mn-ea"/>
                </a:rPr>
                <a:t>５</a:t>
              </a:r>
              <a:r>
                <a:rPr kumimoji="1" lang="en-US" altLang="ja-JP" sz="2400" dirty="0">
                  <a:latin typeface="+mn-ea"/>
                </a:rPr>
                <a:t>. HACCP</a:t>
              </a:r>
              <a:r>
                <a:rPr kumimoji="1" lang="ja-JP" altLang="en-US" sz="2400" dirty="0">
                  <a:latin typeface="+mn-ea"/>
                </a:rPr>
                <a:t>導入のメリット　　　　　　　　</a:t>
              </a:r>
              <a:endParaRPr lang="ja-JP" altLang="en-US" sz="2400" dirty="0"/>
            </a:p>
            <a:p>
              <a:r>
                <a:rPr kumimoji="1" lang="ja-JP" altLang="en-US" sz="2400" dirty="0">
                  <a:latin typeface="+mn-ea"/>
                </a:rPr>
                <a:t>６</a:t>
              </a:r>
              <a:r>
                <a:rPr kumimoji="1" lang="en-US" altLang="ja-JP" sz="2400" dirty="0">
                  <a:latin typeface="+mn-ea"/>
                </a:rPr>
                <a:t>. </a:t>
              </a:r>
              <a:r>
                <a:rPr kumimoji="1" lang="ja-JP" altLang="en-US" sz="2400" dirty="0">
                  <a:latin typeface="+mn-ea"/>
                </a:rPr>
                <a:t>５</a:t>
              </a:r>
              <a:r>
                <a:rPr kumimoji="1" lang="en-US" altLang="ja-JP" sz="2400" dirty="0">
                  <a:latin typeface="+mn-ea"/>
                </a:rPr>
                <a:t>S</a:t>
              </a:r>
              <a:r>
                <a:rPr kumimoji="1" lang="ja-JP" altLang="en-US" sz="2400" dirty="0">
                  <a:latin typeface="+mn-ea"/>
                </a:rPr>
                <a:t>で 改善しましょう　 </a:t>
              </a:r>
              <a:endParaRPr lang="ja-JP" altLang="en-US" sz="2400" dirty="0"/>
            </a:p>
            <a:p>
              <a:r>
                <a:rPr kumimoji="1" lang="ja-JP" altLang="en-US" sz="2400" dirty="0">
                  <a:latin typeface="+mn-ea"/>
                </a:rPr>
                <a:t>７</a:t>
              </a:r>
              <a:r>
                <a:rPr kumimoji="1" lang="en-US" altLang="ja-JP" sz="2400" dirty="0">
                  <a:latin typeface="+mn-ea"/>
                </a:rPr>
                <a:t>.</a:t>
              </a:r>
              <a:r>
                <a:rPr kumimoji="1" lang="ja-JP" altLang="en-US" sz="2400" dirty="0">
                  <a:latin typeface="+mn-ea"/>
                </a:rPr>
                <a:t> </a:t>
              </a:r>
              <a:r>
                <a:rPr kumimoji="1" lang="en-US" altLang="ja-JP" sz="2400" dirty="0">
                  <a:latin typeface="+mn-ea"/>
                </a:rPr>
                <a:t>｢</a:t>
              </a:r>
              <a:r>
                <a:rPr kumimoji="1" lang="ja-JP" altLang="en-US" sz="2400" dirty="0">
                  <a:latin typeface="+mn-ea"/>
                </a:rPr>
                <a:t>清潔区域」意識していますか？　</a:t>
              </a:r>
              <a:endParaRPr kumimoji="1" lang="en-US" altLang="ja-JP" sz="2400" dirty="0">
                <a:latin typeface="+mn-ea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7B2AF022-C9B2-984C-A1D5-6D68F29C52A2}"/>
                </a:ext>
              </a:extLst>
            </p:cNvPr>
            <p:cNvSpPr/>
            <p:nvPr/>
          </p:nvSpPr>
          <p:spPr>
            <a:xfrm>
              <a:off x="-2697039" y="2161589"/>
              <a:ext cx="5039784" cy="4047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1" lang="ja-JP" altLang="en-US" sz="2400" dirty="0"/>
                <a:t>❏あなたのお片づけレベルチェック</a:t>
              </a:r>
              <a:endParaRPr kumimoji="1" lang="en-US" altLang="ja-JP" sz="2400" dirty="0"/>
            </a:p>
          </p:txBody>
        </p:sp>
      </p:grp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A1844F7-F333-1045-9B57-892EA5682C2A}"/>
              </a:ext>
            </a:extLst>
          </p:cNvPr>
          <p:cNvSpPr/>
          <p:nvPr/>
        </p:nvSpPr>
        <p:spPr>
          <a:xfrm>
            <a:off x="0" y="0"/>
            <a:ext cx="10079038" cy="1496290"/>
          </a:xfrm>
          <a:prstGeom prst="rect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B562C11-240C-4BB6-B56F-59651986AC2E}"/>
              </a:ext>
            </a:extLst>
          </p:cNvPr>
          <p:cNvSpPr/>
          <p:nvPr/>
        </p:nvSpPr>
        <p:spPr>
          <a:xfrm>
            <a:off x="2883308" y="540605"/>
            <a:ext cx="43124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4400" dirty="0">
                <a:latin typeface="+mn-ea"/>
              </a:rPr>
              <a:t>【</a:t>
            </a:r>
            <a:r>
              <a:rPr kumimoji="1" lang="ja-JP" altLang="en-US" sz="4400" dirty="0">
                <a:latin typeface="+mn-ea"/>
              </a:rPr>
              <a:t>　目　次　</a:t>
            </a:r>
            <a:r>
              <a:rPr kumimoji="1" lang="en-US" altLang="ja-JP" sz="4400" dirty="0">
                <a:latin typeface="+mn-ea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30227367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71307E0-6C62-4137-9A94-00974E0E692A}"/>
              </a:ext>
            </a:extLst>
          </p:cNvPr>
          <p:cNvGrpSpPr/>
          <p:nvPr/>
        </p:nvGrpSpPr>
        <p:grpSpPr>
          <a:xfrm>
            <a:off x="499755" y="709389"/>
            <a:ext cx="9079526" cy="6109198"/>
            <a:chOff x="1074681" y="1525254"/>
            <a:chExt cx="19524770" cy="13137325"/>
          </a:xfrm>
        </p:grpSpPr>
        <p:pic>
          <p:nvPicPr>
            <p:cNvPr id="4" name="図 3" descr="スクリーンショットの画面&#10;&#10;自動的に生成された説明">
              <a:extLst>
                <a:ext uri="{FF2B5EF4-FFF2-40B4-BE49-F238E27FC236}">
                  <a16:creationId xmlns:a16="http://schemas.microsoft.com/office/drawing/2014/main" id="{E83CF7B4-D328-415C-9263-3392EDA2AC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680" t="-1" r="1339" b="1189"/>
            <a:stretch/>
          </p:blipFill>
          <p:spPr>
            <a:xfrm>
              <a:off x="10474785" y="8996918"/>
              <a:ext cx="10124666" cy="5665661"/>
            </a:xfrm>
            <a:prstGeom prst="rect">
              <a:avLst/>
            </a:prstGeom>
          </p:spPr>
        </p:pic>
        <p:pic>
          <p:nvPicPr>
            <p:cNvPr id="3" name="図 2" descr="テキスト が含まれている画像&#10;&#10;自動的に生成された説明">
              <a:extLst>
                <a:ext uri="{FF2B5EF4-FFF2-40B4-BE49-F238E27FC236}">
                  <a16:creationId xmlns:a16="http://schemas.microsoft.com/office/drawing/2014/main" id="{A46DFF1E-1713-4375-87AA-A957E621C1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4049"/>
            <a:stretch/>
          </p:blipFill>
          <p:spPr>
            <a:xfrm>
              <a:off x="1074681" y="1525254"/>
              <a:ext cx="9316393" cy="12679641"/>
            </a:xfrm>
            <a:prstGeom prst="rect">
              <a:avLst/>
            </a:prstGeom>
          </p:spPr>
        </p:pic>
        <p:pic>
          <p:nvPicPr>
            <p:cNvPr id="14" name="図 13" descr="スクリーンショットの画面&#10;&#10;自動的に生成された説明">
              <a:extLst>
                <a:ext uri="{FF2B5EF4-FFF2-40B4-BE49-F238E27FC236}">
                  <a16:creationId xmlns:a16="http://schemas.microsoft.com/office/drawing/2014/main" id="{8B400C48-0DBF-4924-B083-2FA7C302BE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48537" y="1828801"/>
              <a:ext cx="9350913" cy="71692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71359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9613D47-1456-499B-9104-7926A490F1A3}"/>
              </a:ext>
            </a:extLst>
          </p:cNvPr>
          <p:cNvGrpSpPr/>
          <p:nvPr/>
        </p:nvGrpSpPr>
        <p:grpSpPr>
          <a:xfrm>
            <a:off x="0" y="106"/>
            <a:ext cx="10079028" cy="7006503"/>
            <a:chOff x="0" y="0"/>
            <a:chExt cx="21674117" cy="15066906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3E3CE77D-06E6-4549-8CAC-AA811291D3B7}"/>
                </a:ext>
              </a:extLst>
            </p:cNvPr>
            <p:cNvSpPr txBox="1"/>
            <p:nvPr/>
          </p:nvSpPr>
          <p:spPr>
            <a:xfrm>
              <a:off x="1490096" y="13117688"/>
              <a:ext cx="18693944" cy="1949218"/>
            </a:xfrm>
            <a:prstGeom prst="rect">
              <a:avLst/>
            </a:prstGeom>
          </p:spPr>
          <p:txBody>
            <a:bodyPr vert="horz" lIns="42522" tIns="21261" rIns="42522" bIns="21261" rtlCol="0" anchor="ctr">
              <a:normAutofit/>
            </a:bodyPr>
            <a:lstStyle/>
            <a:p>
              <a:pPr algn="ctr" defTabSz="425196">
                <a:lnSpc>
                  <a:spcPct val="90000"/>
                </a:lnSpc>
                <a:spcBef>
                  <a:spcPct val="0"/>
                </a:spcBef>
                <a:spcAft>
                  <a:spcPts val="279"/>
                </a:spcAft>
              </a:pPr>
              <a:r>
                <a:rPr kumimoji="1" lang="ja-JP" altLang="en-US" sz="3720" b="1" dirty="0">
                  <a:latin typeface="+mj-lt"/>
                  <a:ea typeface="+mj-ea"/>
                  <a:cs typeface="+mj-cs"/>
                </a:rPr>
                <a:t>ご清聴ありがとうございました</a:t>
              </a:r>
            </a:p>
          </p:txBody>
        </p:sp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BC2FA119-BEC8-4A94-93ED-0FD35B184467}"/>
                </a:ext>
              </a:extLst>
            </p:cNvPr>
            <p:cNvGrpSpPr/>
            <p:nvPr/>
          </p:nvGrpSpPr>
          <p:grpSpPr>
            <a:xfrm>
              <a:off x="0" y="0"/>
              <a:ext cx="21674117" cy="12790299"/>
              <a:chOff x="0" y="0"/>
              <a:chExt cx="21674117" cy="12790299"/>
            </a:xfrm>
          </p:grpSpPr>
          <p:pic>
            <p:nvPicPr>
              <p:cNvPr id="6" name="図 5" descr="記号 が含まれている画像&#10;&#10;自動的に生成された説明">
                <a:extLst>
                  <a:ext uri="{FF2B5EF4-FFF2-40B4-BE49-F238E27FC236}">
                    <a16:creationId xmlns:a16="http://schemas.microsoft.com/office/drawing/2014/main" id="{3E5AD4D5-FE93-4E73-8021-72C8B20317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1"/>
              <a:stretch/>
            </p:blipFill>
            <p:spPr>
              <a:xfrm>
                <a:off x="0" y="0"/>
                <a:ext cx="21674117" cy="12790299"/>
              </a:xfrm>
              <a:prstGeom prst="rect">
                <a:avLst/>
              </a:prstGeom>
            </p:spPr>
          </p:pic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D814C2D-1CBE-4A07-A215-C29BC4177744}"/>
                  </a:ext>
                </a:extLst>
              </p:cNvPr>
              <p:cNvSpPr txBox="1"/>
              <p:nvPr/>
            </p:nvSpPr>
            <p:spPr>
              <a:xfrm>
                <a:off x="3489158" y="9210841"/>
                <a:ext cx="2839454" cy="1306462"/>
              </a:xfrm>
              <a:prstGeom prst="rect">
                <a:avLst/>
              </a:prstGeom>
              <a:solidFill>
                <a:srgbClr val="FBDDC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3348" b="1" dirty="0"/>
                  <a:t>整理</a:t>
                </a:r>
              </a:p>
            </p:txBody>
          </p: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225FE76-A96A-4BCE-B32D-DC474CAC649A}"/>
                  </a:ext>
                </a:extLst>
              </p:cNvPr>
              <p:cNvSpPr txBox="1"/>
              <p:nvPr/>
            </p:nvSpPr>
            <p:spPr>
              <a:xfrm>
                <a:off x="6505073" y="7527834"/>
                <a:ext cx="2839454" cy="1306462"/>
              </a:xfrm>
              <a:prstGeom prst="rect">
                <a:avLst/>
              </a:prstGeom>
              <a:solidFill>
                <a:srgbClr val="FBDDC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3348" b="1" dirty="0"/>
                  <a:t>整頓</a:t>
                </a:r>
              </a:p>
            </p:txBody>
          </p:sp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93E5BB70-99A8-461A-A0F8-58DB378C55B4}"/>
                  </a:ext>
                </a:extLst>
              </p:cNvPr>
              <p:cNvSpPr txBox="1"/>
              <p:nvPr/>
            </p:nvSpPr>
            <p:spPr>
              <a:xfrm>
                <a:off x="9417340" y="5794994"/>
                <a:ext cx="2839454" cy="1306462"/>
              </a:xfrm>
              <a:prstGeom prst="rect">
                <a:avLst/>
              </a:prstGeom>
              <a:solidFill>
                <a:srgbClr val="FBDDC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3348" b="1" dirty="0"/>
                  <a:t>清掃</a:t>
                </a:r>
              </a:p>
            </p:txBody>
          </p:sp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851BFCD5-ECFE-40FD-89F2-6FA5083A15FD}"/>
                  </a:ext>
                </a:extLst>
              </p:cNvPr>
              <p:cNvSpPr txBox="1"/>
              <p:nvPr/>
            </p:nvSpPr>
            <p:spPr>
              <a:xfrm>
                <a:off x="12256794" y="4026897"/>
                <a:ext cx="2839454" cy="1306462"/>
              </a:xfrm>
              <a:prstGeom prst="rect">
                <a:avLst/>
              </a:prstGeom>
              <a:solidFill>
                <a:srgbClr val="FBDDC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3348" b="1" dirty="0"/>
                  <a:t>清潔</a:t>
                </a:r>
              </a:p>
            </p:txBody>
          </p:sp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17A20048-C3E4-40A4-BFC6-8D088256BF1E}"/>
                  </a:ext>
                </a:extLst>
              </p:cNvPr>
              <p:cNvSpPr txBox="1"/>
              <p:nvPr/>
            </p:nvSpPr>
            <p:spPr>
              <a:xfrm>
                <a:off x="15368317" y="2265372"/>
                <a:ext cx="2839454" cy="1306462"/>
              </a:xfrm>
              <a:prstGeom prst="rect">
                <a:avLst/>
              </a:prstGeom>
              <a:solidFill>
                <a:srgbClr val="FBDDC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3348" b="1" dirty="0"/>
                  <a:t>習慣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4161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E82CEFA-DE99-6D48-8222-88EC54D8292E}"/>
              </a:ext>
            </a:extLst>
          </p:cNvPr>
          <p:cNvSpPr/>
          <p:nvPr/>
        </p:nvSpPr>
        <p:spPr>
          <a:xfrm>
            <a:off x="0" y="260913"/>
            <a:ext cx="10079038" cy="5692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3478533-A5B8-48F5-B187-C2FC59482A72}"/>
              </a:ext>
            </a:extLst>
          </p:cNvPr>
          <p:cNvSpPr txBox="1"/>
          <p:nvPr/>
        </p:nvSpPr>
        <p:spPr>
          <a:xfrm>
            <a:off x="2263608" y="305615"/>
            <a:ext cx="555617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n>
                  <a:solidFill>
                    <a:schemeClr val="tx1"/>
                  </a:solidFill>
                </a:ln>
              </a:rPr>
              <a:t>あなたのお片づけレベルチェック</a:t>
            </a:r>
            <a:endParaRPr kumimoji="1" lang="en-US" altLang="ja-JP" sz="28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8278E1C-7C0D-4226-84E3-BD398EF1543E}"/>
              </a:ext>
            </a:extLst>
          </p:cNvPr>
          <p:cNvSpPr/>
          <p:nvPr/>
        </p:nvSpPr>
        <p:spPr>
          <a:xfrm>
            <a:off x="2510695" y="856962"/>
            <a:ext cx="5073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dirty="0"/>
              <a:t>もしかして、お店が片づかないのは 私のせい？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30F528F-935C-4878-A6FF-12A66F22AB82}"/>
              </a:ext>
            </a:extLst>
          </p:cNvPr>
          <p:cNvSpPr txBox="1"/>
          <p:nvPr/>
        </p:nvSpPr>
        <p:spPr>
          <a:xfrm>
            <a:off x="7333006" y="1555411"/>
            <a:ext cx="2271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/>
              <a:t>　〇</a:t>
            </a:r>
            <a:r>
              <a:rPr kumimoji="1" lang="ja-JP" altLang="en-US" sz="1200" dirty="0"/>
              <a:t>のついた</a:t>
            </a:r>
            <a:r>
              <a:rPr kumimoji="1" lang="ja-JP" altLang="en-US" sz="1600" dirty="0"/>
              <a:t>記号の</a:t>
            </a:r>
            <a:br>
              <a:rPr kumimoji="1" lang="en-US" altLang="ja-JP" sz="1600" dirty="0"/>
            </a:br>
            <a:r>
              <a:rPr kumimoji="1" lang="ja-JP" altLang="en-US" sz="1600" dirty="0"/>
              <a:t>　合計を枠に記入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D240B1A0-EF80-7648-98DE-3E96FC004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694259"/>
              </p:ext>
            </p:extLst>
          </p:nvPr>
        </p:nvGraphicFramePr>
        <p:xfrm>
          <a:off x="918524" y="1336202"/>
          <a:ext cx="6008746" cy="5676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7334">
                  <a:extLst>
                    <a:ext uri="{9D8B030D-6E8A-4147-A177-3AD203B41FA5}">
                      <a16:colId xmlns:a16="http://schemas.microsoft.com/office/drawing/2014/main" val="3120753908"/>
                    </a:ext>
                  </a:extLst>
                </a:gridCol>
                <a:gridCol w="4716992">
                  <a:extLst>
                    <a:ext uri="{9D8B030D-6E8A-4147-A177-3AD203B41FA5}">
                      <a16:colId xmlns:a16="http://schemas.microsoft.com/office/drawing/2014/main" val="111155237"/>
                    </a:ext>
                  </a:extLst>
                </a:gridCol>
                <a:gridCol w="704420">
                  <a:extLst>
                    <a:ext uri="{9D8B030D-6E8A-4147-A177-3AD203B41FA5}">
                      <a16:colId xmlns:a16="http://schemas.microsoft.com/office/drawing/2014/main" val="3335538912"/>
                    </a:ext>
                  </a:extLst>
                </a:gridCol>
              </a:tblGrid>
              <a:tr h="19218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1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 家中スッキリ、お家が快適空間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800" u="none" strike="noStrike" dirty="0">
                          <a:effectLst/>
                        </a:rPr>
                        <a:t>A</a:t>
                      </a:r>
                      <a:endParaRPr lang="en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8335286"/>
                  </a:ext>
                </a:extLst>
              </a:tr>
              <a:tr h="18207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 収納用品、棚を多く使い収納している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800" u="none" strike="noStrike" dirty="0">
                          <a:effectLst/>
                        </a:rPr>
                        <a:t>B</a:t>
                      </a:r>
                      <a:endParaRPr lang="en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232907"/>
                  </a:ext>
                </a:extLst>
              </a:tr>
              <a:tr h="18207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 モノは少ないが モノがあちこちにある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800" u="none" strike="noStrike" dirty="0">
                          <a:effectLst/>
                        </a:rPr>
                        <a:t>C</a:t>
                      </a:r>
                      <a:endParaRPr lang="en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648038"/>
                  </a:ext>
                </a:extLst>
              </a:tr>
              <a:tr h="19218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 収納スペースからモノが溢れている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800" u="none" strike="noStrike" dirty="0">
                          <a:effectLst/>
                        </a:rPr>
                        <a:t>D</a:t>
                      </a:r>
                      <a:endParaRPr lang="en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027845"/>
                  </a:ext>
                </a:extLst>
              </a:tr>
              <a:tr h="19218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2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 家の中は、お気に入りのモノだけがある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800" u="none" strike="noStrike" dirty="0">
                          <a:effectLst/>
                        </a:rPr>
                        <a:t>A</a:t>
                      </a:r>
                      <a:endParaRPr lang="en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498265"/>
                  </a:ext>
                </a:extLst>
              </a:tr>
              <a:tr h="18207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 棚や引き出しに ぎっしりモノが入っている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800" u="none" strike="noStrike" dirty="0">
                          <a:effectLst/>
                        </a:rPr>
                        <a:t>B</a:t>
                      </a:r>
                      <a:endParaRPr lang="en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948096"/>
                  </a:ext>
                </a:extLst>
              </a:tr>
              <a:tr h="18207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 モノを探すことが多い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800" u="none" strike="noStrike" dirty="0">
                          <a:effectLst/>
                        </a:rPr>
                        <a:t>C</a:t>
                      </a:r>
                      <a:endParaRPr lang="en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376653"/>
                  </a:ext>
                </a:extLst>
              </a:tr>
              <a:tr h="19218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「とりあえず」とモノを 取り残している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800" u="none" strike="noStrike" dirty="0">
                          <a:effectLst/>
                        </a:rPr>
                        <a:t>D</a:t>
                      </a:r>
                      <a:endParaRPr lang="en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9091385"/>
                  </a:ext>
                </a:extLst>
              </a:tr>
              <a:tr h="19218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3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 必要なモノだけ買う、ストックは少ない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800" u="none" strike="noStrike" dirty="0">
                          <a:effectLst/>
                        </a:rPr>
                        <a:t>A</a:t>
                      </a:r>
                      <a:endParaRPr lang="en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9094884"/>
                  </a:ext>
                </a:extLst>
              </a:tr>
              <a:tr h="18207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 購入する時に、収納場所を考えずに買う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800" u="none" strike="noStrike" dirty="0">
                          <a:effectLst/>
                        </a:rPr>
                        <a:t>B</a:t>
                      </a:r>
                      <a:endParaRPr lang="en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570713"/>
                  </a:ext>
                </a:extLst>
              </a:tr>
              <a:tr h="18207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「お得」の言葉についツラれてモノを買う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800" u="none" strike="noStrike" dirty="0">
                          <a:effectLst/>
                        </a:rPr>
                        <a:t>C</a:t>
                      </a:r>
                      <a:endParaRPr lang="en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7710689"/>
                  </a:ext>
                </a:extLst>
              </a:tr>
              <a:tr h="19218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 気づきたら同じモノを いくつも買っている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800" u="none" strike="noStrike" dirty="0">
                          <a:effectLst/>
                        </a:rPr>
                        <a:t>D</a:t>
                      </a:r>
                      <a:endParaRPr lang="en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3899993"/>
                  </a:ext>
                </a:extLst>
              </a:tr>
              <a:tr h="19218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4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 思い出のモノも 上手く数を管理している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800" u="none" strike="noStrike" dirty="0">
                          <a:effectLst/>
                        </a:rPr>
                        <a:t>A</a:t>
                      </a:r>
                      <a:endParaRPr lang="en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790547"/>
                  </a:ext>
                </a:extLst>
              </a:tr>
              <a:tr h="18207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 捨てられない思い出のモノが多くある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800" u="none" strike="noStrike" dirty="0">
                          <a:effectLst/>
                        </a:rPr>
                        <a:t>B</a:t>
                      </a:r>
                      <a:endParaRPr lang="en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319577"/>
                  </a:ext>
                </a:extLst>
              </a:tr>
              <a:tr h="18207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 思い出のモノは まとめて置いている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800" u="none" strike="noStrike" dirty="0">
                          <a:effectLst/>
                        </a:rPr>
                        <a:t>C</a:t>
                      </a:r>
                      <a:endParaRPr lang="en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403612"/>
                  </a:ext>
                </a:extLst>
              </a:tr>
              <a:tr h="19218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 思い出のモノが 収納場所を占拠している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800" u="none" strike="noStrike" dirty="0">
                          <a:effectLst/>
                        </a:rPr>
                        <a:t>D</a:t>
                      </a:r>
                      <a:endParaRPr lang="en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17048"/>
                  </a:ext>
                </a:extLst>
              </a:tr>
              <a:tr h="19218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5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 </a:t>
                      </a:r>
                      <a:r>
                        <a:rPr lang="en-US" altLang="ja-JP" sz="1800" u="none" strike="noStrike" dirty="0">
                          <a:effectLst/>
                        </a:rPr>
                        <a:t>1</a:t>
                      </a:r>
                      <a:r>
                        <a:rPr lang="ja-JP" altLang="en-US" sz="1800" u="none" strike="noStrike">
                          <a:effectLst/>
                        </a:rPr>
                        <a:t>つ買ったら</a:t>
                      </a:r>
                      <a:r>
                        <a:rPr lang="en-US" altLang="ja-JP" sz="1800" u="none" strike="noStrike" dirty="0">
                          <a:effectLst/>
                        </a:rPr>
                        <a:t>1</a:t>
                      </a:r>
                      <a:r>
                        <a:rPr lang="ja-JP" altLang="en-US" sz="1800" u="none" strike="noStrike">
                          <a:effectLst/>
                        </a:rPr>
                        <a:t>つ捨てるを 実践している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800" u="none" strike="noStrike" dirty="0">
                          <a:effectLst/>
                        </a:rPr>
                        <a:t>A</a:t>
                      </a:r>
                      <a:endParaRPr lang="en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9896228"/>
                  </a:ext>
                </a:extLst>
              </a:tr>
              <a:tr h="18207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 隙間を見つけたら収納したくなる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800" u="none" strike="noStrike" dirty="0">
                          <a:effectLst/>
                        </a:rPr>
                        <a:t>B</a:t>
                      </a:r>
                      <a:endParaRPr lang="en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402165"/>
                  </a:ext>
                </a:extLst>
              </a:tr>
              <a:tr h="18207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 片づけにはモノを 大量に捨てるのが良い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800" u="none" strike="noStrike" dirty="0">
                          <a:effectLst/>
                        </a:rPr>
                        <a:t>C</a:t>
                      </a:r>
                      <a:endParaRPr lang="en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65191"/>
                  </a:ext>
                </a:extLst>
              </a:tr>
              <a:tr h="19218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 モノを捨てるのは損を することだと思う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800" u="none" strike="noStrike" dirty="0">
                          <a:effectLst/>
                        </a:rPr>
                        <a:t>D</a:t>
                      </a:r>
                      <a:endParaRPr lang="en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157111"/>
                  </a:ext>
                </a:extLst>
              </a:tr>
            </a:tbl>
          </a:graphicData>
        </a:graphic>
      </p:graphicFrame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id="{A8E68701-A804-DC45-ADA5-6D3BF7C2A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640395"/>
              </p:ext>
            </p:extLst>
          </p:nvPr>
        </p:nvGraphicFramePr>
        <p:xfrm>
          <a:off x="7778218" y="2341846"/>
          <a:ext cx="1185673" cy="4000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5673">
                  <a:extLst>
                    <a:ext uri="{9D8B030D-6E8A-4147-A177-3AD203B41FA5}">
                      <a16:colId xmlns:a16="http://schemas.microsoft.com/office/drawing/2014/main" val="2011770330"/>
                    </a:ext>
                  </a:extLst>
                </a:gridCol>
              </a:tblGrid>
              <a:tr h="279259">
                <a:tc>
                  <a:txBody>
                    <a:bodyPr/>
                    <a:lstStyle/>
                    <a:p>
                      <a:pPr algn="ctr" fontAlgn="ctr"/>
                      <a:r>
                        <a:rPr lang="en" sz="2400" u="none" strike="noStrike" dirty="0">
                          <a:effectLst/>
                        </a:rPr>
                        <a:t>A</a:t>
                      </a:r>
                      <a:endParaRPr lang="en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9823" marR="9823" marT="98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035387"/>
                  </a:ext>
                </a:extLst>
              </a:tr>
              <a:tr h="60769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>
                          <a:effectLst/>
                        </a:rPr>
                        <a:t>　</a:t>
                      </a:r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9823" marR="9823" marT="98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18180"/>
                  </a:ext>
                </a:extLst>
              </a:tr>
              <a:tr h="265459">
                <a:tc>
                  <a:txBody>
                    <a:bodyPr/>
                    <a:lstStyle/>
                    <a:p>
                      <a:pPr algn="ctr" fontAlgn="ctr"/>
                      <a:r>
                        <a:rPr lang="en" sz="2400" u="none" strike="noStrike" dirty="0">
                          <a:effectLst/>
                        </a:rPr>
                        <a:t>B</a:t>
                      </a:r>
                      <a:endParaRPr lang="en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9823" marR="9823" marT="98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476810"/>
                  </a:ext>
                </a:extLst>
              </a:tr>
              <a:tr h="62542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>
                          <a:effectLst/>
                        </a:rPr>
                        <a:t>　</a:t>
                      </a:r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9823" marR="9823" marT="98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196797"/>
                  </a:ext>
                </a:extLst>
              </a:tr>
              <a:tr h="265459">
                <a:tc>
                  <a:txBody>
                    <a:bodyPr/>
                    <a:lstStyle/>
                    <a:p>
                      <a:pPr algn="ctr" fontAlgn="ctr"/>
                      <a:r>
                        <a:rPr lang="en" sz="2400" u="none" strike="noStrike" dirty="0">
                          <a:effectLst/>
                        </a:rPr>
                        <a:t>C</a:t>
                      </a:r>
                      <a:endParaRPr lang="en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9823" marR="9823" marT="98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216010"/>
                  </a:ext>
                </a:extLst>
              </a:tr>
              <a:tr h="63680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>
                          <a:effectLst/>
                        </a:rPr>
                        <a:t>　</a:t>
                      </a:r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9823" marR="9823" marT="98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792736"/>
                  </a:ext>
                </a:extLst>
              </a:tr>
              <a:tr h="265459">
                <a:tc>
                  <a:txBody>
                    <a:bodyPr/>
                    <a:lstStyle/>
                    <a:p>
                      <a:pPr algn="ctr" fontAlgn="ctr"/>
                      <a:r>
                        <a:rPr lang="en" sz="2400" u="none" strike="noStrike" dirty="0">
                          <a:effectLst/>
                        </a:rPr>
                        <a:t>D</a:t>
                      </a:r>
                      <a:endParaRPr lang="en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9823" marR="9823" marT="98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286437"/>
                  </a:ext>
                </a:extLst>
              </a:tr>
              <a:tr h="62848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>
                          <a:effectLst/>
                        </a:rPr>
                        <a:t>　</a:t>
                      </a:r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9823" marR="9823" marT="98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9806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7599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AC7FFA7-5FAE-CD4D-8CE5-B6A05D4B997C}"/>
              </a:ext>
            </a:extLst>
          </p:cNvPr>
          <p:cNvSpPr/>
          <p:nvPr/>
        </p:nvSpPr>
        <p:spPr>
          <a:xfrm>
            <a:off x="794" y="305593"/>
            <a:ext cx="10079038" cy="6966745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400" dirty="0"/>
          </a:p>
        </p:txBody>
      </p:sp>
      <p:graphicFrame>
        <p:nvGraphicFramePr>
          <p:cNvPr id="4" name="図表 3">
            <a:extLst>
              <a:ext uri="{FF2B5EF4-FFF2-40B4-BE49-F238E27FC236}">
                <a16:creationId xmlns:a16="http://schemas.microsoft.com/office/drawing/2014/main" id="{C6985AFA-2559-8B44-92E9-8AF4B108B2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8058113"/>
              </p:ext>
            </p:extLst>
          </p:nvPr>
        </p:nvGraphicFramePr>
        <p:xfrm>
          <a:off x="308528" y="1765299"/>
          <a:ext cx="5870718" cy="4124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949FAB-2A36-5249-A58A-65FFD763B471}"/>
              </a:ext>
            </a:extLst>
          </p:cNvPr>
          <p:cNvSpPr txBox="1"/>
          <p:nvPr/>
        </p:nvSpPr>
        <p:spPr>
          <a:xfrm>
            <a:off x="2464821" y="1329361"/>
            <a:ext cx="1796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/>
              <a:t>整理力</a:t>
            </a:r>
            <a:r>
              <a:rPr kumimoji="1" lang="en-US" altLang="ja-JP" sz="2400" dirty="0"/>
              <a:t>:</a:t>
            </a:r>
            <a:r>
              <a:rPr kumimoji="1" lang="ja-JP" altLang="en-US" sz="2400"/>
              <a:t>高</a:t>
            </a:r>
            <a:endParaRPr kumimoji="1"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51FFF16-03DF-4642-987C-54413A8A84DA}"/>
              </a:ext>
            </a:extLst>
          </p:cNvPr>
          <p:cNvSpPr txBox="1"/>
          <p:nvPr/>
        </p:nvSpPr>
        <p:spPr>
          <a:xfrm>
            <a:off x="163229" y="3411940"/>
            <a:ext cx="1223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/>
              <a:t>収納力</a:t>
            </a:r>
            <a:r>
              <a:rPr kumimoji="1" lang="en-US" altLang="ja-JP" sz="2400" dirty="0"/>
              <a:t>:</a:t>
            </a:r>
          </a:p>
          <a:p>
            <a:pPr algn="ctr"/>
            <a:r>
              <a:rPr kumimoji="1" lang="ja-JP" altLang="en-US" sz="2400"/>
              <a:t>高</a:t>
            </a:r>
            <a:endParaRPr kumimoji="1"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73390A6-E8E8-0D4D-B39F-B272BC56CD24}"/>
              </a:ext>
            </a:extLst>
          </p:cNvPr>
          <p:cNvSpPr txBox="1"/>
          <p:nvPr/>
        </p:nvSpPr>
        <p:spPr>
          <a:xfrm>
            <a:off x="5783799" y="1191338"/>
            <a:ext cx="3732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</a:rPr>
              <a:t>A</a:t>
            </a:r>
            <a:r>
              <a:rPr kumimoji="1" lang="ja-JP" altLang="en-US" dirty="0"/>
              <a:t>が多い あなたは</a:t>
            </a:r>
            <a:endParaRPr kumimoji="1" lang="en-US" altLang="ja-JP" dirty="0"/>
          </a:p>
          <a:p>
            <a:r>
              <a:rPr kumimoji="1" lang="en-US" altLang="ja-JP" dirty="0"/>
              <a:t>    </a:t>
            </a:r>
            <a:r>
              <a:rPr kumimoji="1" lang="ja-JP" altLang="en-US" dirty="0"/>
              <a:t>生活しやすい収納上手さん</a:t>
            </a:r>
            <a:endParaRPr kumimoji="1" lang="en-US" altLang="ja-JP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5C839F6-DB30-814E-90FF-2B4872D04D59}"/>
              </a:ext>
            </a:extLst>
          </p:cNvPr>
          <p:cNvSpPr txBox="1"/>
          <p:nvPr/>
        </p:nvSpPr>
        <p:spPr>
          <a:xfrm>
            <a:off x="3469668" y="4552239"/>
            <a:ext cx="1518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/>
              <a:t>汚部屋</a:t>
            </a:r>
            <a:endParaRPr kumimoji="1" lang="en-US" altLang="ja-JP" sz="2800" dirty="0"/>
          </a:p>
          <a:p>
            <a:pPr algn="ctr"/>
            <a:r>
              <a:rPr kumimoji="1" lang="ja-JP" altLang="en-US" sz="2800" dirty="0"/>
              <a:t>住人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81A3C69-E101-DC4A-BDBA-6B4A19D6BAD9}"/>
              </a:ext>
            </a:extLst>
          </p:cNvPr>
          <p:cNvSpPr txBox="1"/>
          <p:nvPr/>
        </p:nvSpPr>
        <p:spPr>
          <a:xfrm>
            <a:off x="3349481" y="2735356"/>
            <a:ext cx="179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/>
              <a:t>収納苦手</a:t>
            </a:r>
            <a:endParaRPr kumimoji="1" lang="en-US" altLang="ja-JP" sz="28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4A73E62-9354-A543-9446-801CAD80FFEA}"/>
              </a:ext>
            </a:extLst>
          </p:cNvPr>
          <p:cNvSpPr txBox="1"/>
          <p:nvPr/>
        </p:nvSpPr>
        <p:spPr>
          <a:xfrm>
            <a:off x="1500432" y="2675064"/>
            <a:ext cx="1615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/>
              <a:t>整理収納が得意</a:t>
            </a:r>
            <a:endParaRPr kumimoji="1" lang="ja-JP" altLang="en-US" sz="28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2CC2B18-CF1D-4F4C-9762-E5DD80E7348B}"/>
              </a:ext>
            </a:extLst>
          </p:cNvPr>
          <p:cNvSpPr txBox="1"/>
          <p:nvPr/>
        </p:nvSpPr>
        <p:spPr>
          <a:xfrm>
            <a:off x="1542673" y="4476783"/>
            <a:ext cx="1615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/>
              <a:t>詰め込み</a:t>
            </a:r>
            <a:endParaRPr kumimoji="1" lang="en-US" altLang="ja-JP" sz="2800" dirty="0"/>
          </a:p>
          <a:p>
            <a:pPr algn="ctr"/>
            <a:r>
              <a:rPr kumimoji="1" lang="ja-JP" altLang="en-US" sz="2800" dirty="0"/>
              <a:t>収納</a:t>
            </a:r>
            <a:endParaRPr kumimoji="1" lang="en-US" altLang="ja-JP" sz="28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185627E-56A5-514D-9822-B615654EDC8C}"/>
              </a:ext>
            </a:extLst>
          </p:cNvPr>
          <p:cNvSpPr txBox="1"/>
          <p:nvPr/>
        </p:nvSpPr>
        <p:spPr>
          <a:xfrm>
            <a:off x="1991821" y="2027083"/>
            <a:ext cx="6038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>
                <a:solidFill>
                  <a:srgbClr val="FF0000"/>
                </a:solidFill>
              </a:rPr>
              <a:t>A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B8185A3-B46A-B344-A26A-622FBC40039F}"/>
              </a:ext>
            </a:extLst>
          </p:cNvPr>
          <p:cNvSpPr txBox="1"/>
          <p:nvPr/>
        </p:nvSpPr>
        <p:spPr>
          <a:xfrm>
            <a:off x="2072621" y="3950261"/>
            <a:ext cx="442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>
                <a:solidFill>
                  <a:srgbClr val="0070C0"/>
                </a:solidFill>
              </a:rPr>
              <a:t>B</a:t>
            </a:r>
            <a:endParaRPr kumimoji="1" lang="ja-JP" altLang="en-US" sz="4400" dirty="0">
              <a:solidFill>
                <a:srgbClr val="0070C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A930E41-9A05-434E-A8CA-9AE0C94542D0}"/>
              </a:ext>
            </a:extLst>
          </p:cNvPr>
          <p:cNvSpPr txBox="1"/>
          <p:nvPr/>
        </p:nvSpPr>
        <p:spPr>
          <a:xfrm>
            <a:off x="3935278" y="2004134"/>
            <a:ext cx="603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>
                <a:solidFill>
                  <a:srgbClr val="00B050"/>
                </a:solidFill>
              </a:rPr>
              <a:t>C</a:t>
            </a:r>
            <a:endParaRPr kumimoji="1" lang="ja-JP" altLang="en-US" sz="4400" dirty="0">
              <a:solidFill>
                <a:srgbClr val="00B05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BE8AF32-1705-6B42-A568-2D6D12614FBD}"/>
              </a:ext>
            </a:extLst>
          </p:cNvPr>
          <p:cNvSpPr txBox="1"/>
          <p:nvPr/>
        </p:nvSpPr>
        <p:spPr>
          <a:xfrm>
            <a:off x="3927027" y="3916378"/>
            <a:ext cx="603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>
                <a:solidFill>
                  <a:schemeClr val="accent2"/>
                </a:solidFill>
              </a:rPr>
              <a:t>D</a:t>
            </a:r>
            <a:endParaRPr kumimoji="1" lang="ja-JP" altLang="en-US" sz="4400" dirty="0">
              <a:solidFill>
                <a:schemeClr val="accent2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6EEC5E4-3C41-E746-A839-C86F34408BEC}"/>
              </a:ext>
            </a:extLst>
          </p:cNvPr>
          <p:cNvSpPr txBox="1"/>
          <p:nvPr/>
        </p:nvSpPr>
        <p:spPr>
          <a:xfrm>
            <a:off x="5228237" y="3611534"/>
            <a:ext cx="825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/>
              <a:t>低</a:t>
            </a:r>
            <a:endParaRPr kumimoji="1" lang="ja-JP" altLang="en-US" sz="24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963D9EB-757B-744F-8295-6F79354161A9}"/>
              </a:ext>
            </a:extLst>
          </p:cNvPr>
          <p:cNvSpPr txBox="1"/>
          <p:nvPr/>
        </p:nvSpPr>
        <p:spPr>
          <a:xfrm>
            <a:off x="3007690" y="5919983"/>
            <a:ext cx="825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/>
              <a:t>低</a:t>
            </a:r>
            <a:endParaRPr kumimoji="1" lang="ja-JP" altLang="en-US" sz="24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A17D2CF-6906-554A-A53D-6350A165356D}"/>
              </a:ext>
            </a:extLst>
          </p:cNvPr>
          <p:cNvSpPr txBox="1"/>
          <p:nvPr/>
        </p:nvSpPr>
        <p:spPr>
          <a:xfrm>
            <a:off x="5783799" y="2417661"/>
            <a:ext cx="3558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70C0"/>
                </a:solidFill>
              </a:rPr>
              <a:t>B</a:t>
            </a:r>
            <a:r>
              <a:rPr kumimoji="1" lang="ja-JP" altLang="en-US" dirty="0"/>
              <a:t>が多い あなたは</a:t>
            </a:r>
            <a:endParaRPr kumimoji="1" lang="en-US" altLang="ja-JP" dirty="0"/>
          </a:p>
          <a:p>
            <a:r>
              <a:rPr kumimoji="1" lang="ja-JP" altLang="en-US" dirty="0"/>
              <a:t>　捨てるのは苦手、モノが多く　　　　　</a:t>
            </a:r>
            <a:endParaRPr kumimoji="1" lang="en-US" altLang="ja-JP" dirty="0"/>
          </a:p>
          <a:p>
            <a:r>
              <a:rPr kumimoji="1" lang="ja-JP" altLang="en-US" dirty="0"/>
              <a:t>　詰め込み収納は お得意さん</a:t>
            </a:r>
            <a:endParaRPr kumimoji="1" lang="en-US" altLang="ja-JP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EEF5E6C-05F4-2442-8AC7-862DB0D5E1C8}"/>
              </a:ext>
            </a:extLst>
          </p:cNvPr>
          <p:cNvSpPr txBox="1"/>
          <p:nvPr/>
        </p:nvSpPr>
        <p:spPr>
          <a:xfrm>
            <a:off x="5783799" y="5239640"/>
            <a:ext cx="3701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chemeClr val="accent2"/>
                </a:solidFill>
              </a:rPr>
              <a:t>D</a:t>
            </a:r>
            <a:r>
              <a:rPr kumimoji="1" lang="ja-JP" altLang="en-US" dirty="0"/>
              <a:t>が多い あなたは　　　　　　　</a:t>
            </a:r>
            <a:endParaRPr kumimoji="1" lang="en-US" altLang="ja-JP" dirty="0"/>
          </a:p>
          <a:p>
            <a:r>
              <a:rPr kumimoji="1" lang="ja-JP" altLang="en-US" dirty="0"/>
              <a:t>　捨てるのも収納も苦手な</a:t>
            </a:r>
            <a:br>
              <a:rPr kumimoji="1" lang="en-US" altLang="ja-JP" dirty="0"/>
            </a:br>
            <a:r>
              <a:rPr kumimoji="1" lang="ja-JP" altLang="en-US" dirty="0"/>
              <a:t>　収納下手さん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1F7D2EB-1E2E-874F-857D-8AE0BEE85C40}"/>
              </a:ext>
            </a:extLst>
          </p:cNvPr>
          <p:cNvSpPr txBox="1"/>
          <p:nvPr/>
        </p:nvSpPr>
        <p:spPr>
          <a:xfrm>
            <a:off x="5783799" y="3920983"/>
            <a:ext cx="4452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B050"/>
                </a:solidFill>
              </a:rPr>
              <a:t>C</a:t>
            </a:r>
            <a:r>
              <a:rPr kumimoji="1" lang="ja-JP" altLang="en-US" dirty="0"/>
              <a:t>が多い あなたは</a:t>
            </a:r>
            <a:endParaRPr kumimoji="1" lang="en-US" altLang="ja-JP" dirty="0"/>
          </a:p>
          <a:p>
            <a:r>
              <a:rPr kumimoji="1" lang="ja-JP" altLang="en-US" dirty="0"/>
              <a:t>　モノは多くないが リバウンドさん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97908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38985104-368C-486F-A411-E809DF7C9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1</a:t>
            </a:r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54125EE-B638-42F2-AB0A-5AEDAD22F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21" y="5396570"/>
            <a:ext cx="1981372" cy="155461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B0AE5E9-5292-41B4-8D5C-B4FF1C566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693" y="5597646"/>
            <a:ext cx="7358510" cy="1530229"/>
          </a:xfrm>
          <a:prstGeom prst="rect">
            <a:avLst/>
          </a:prstGeom>
        </p:spPr>
      </p:pic>
      <p:pic>
        <p:nvPicPr>
          <p:cNvPr id="7" name="図 6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127C9AB8-19DA-42A4-9807-F4BE3649E4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8" b="12907"/>
          <a:stretch/>
        </p:blipFill>
        <p:spPr>
          <a:xfrm>
            <a:off x="690676" y="981586"/>
            <a:ext cx="8697685" cy="400344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1996287-D8A1-4E42-9765-EE927A2D1136}"/>
              </a:ext>
            </a:extLst>
          </p:cNvPr>
          <p:cNvSpPr txBox="1"/>
          <p:nvPr/>
        </p:nvSpPr>
        <p:spPr>
          <a:xfrm>
            <a:off x="584389" y="503238"/>
            <a:ext cx="3498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■ 制度化の準備期間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5DFC0B5-EF16-48B7-9B0E-413BB6060A7C}"/>
              </a:ext>
            </a:extLst>
          </p:cNvPr>
          <p:cNvSpPr txBox="1"/>
          <p:nvPr/>
        </p:nvSpPr>
        <p:spPr>
          <a:xfrm>
            <a:off x="2807381" y="4940161"/>
            <a:ext cx="6356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出典：</a:t>
            </a:r>
            <a:r>
              <a:rPr kumimoji="1" lang="en-US" altLang="ja-JP" sz="1200" dirty="0"/>
              <a:t>2019</a:t>
            </a:r>
            <a:r>
              <a:rPr kumimoji="1" lang="ja-JP" altLang="en-US" sz="1200" dirty="0"/>
              <a:t>年</a:t>
            </a:r>
            <a:r>
              <a:rPr kumimoji="1" lang="en-US" altLang="ja-JP" sz="1200" dirty="0"/>
              <a:t>10</a:t>
            </a:r>
            <a:r>
              <a:rPr kumimoji="1" lang="ja-JP" altLang="en-US" sz="1200" dirty="0"/>
              <a:t>月</a:t>
            </a:r>
            <a:r>
              <a:rPr kumimoji="1" lang="en-US" altLang="ja-JP" sz="1200" dirty="0"/>
              <a:t>9</a:t>
            </a:r>
            <a:r>
              <a:rPr kumimoji="1" lang="ja-JP" altLang="en-US" sz="1200" dirty="0"/>
              <a:t>日食品衛生法等の一部改正する法律の施行日を定める政令（第</a:t>
            </a:r>
            <a:r>
              <a:rPr kumimoji="1" lang="en-US" altLang="ja-JP" sz="1200" dirty="0"/>
              <a:t>121</a:t>
            </a:r>
            <a:r>
              <a:rPr kumimoji="1" lang="ja-JP" altLang="en-US" sz="1200" dirty="0"/>
              <a:t>号）</a:t>
            </a:r>
          </a:p>
        </p:txBody>
      </p:sp>
      <p:sp>
        <p:nvSpPr>
          <p:cNvPr id="10" name="角丸四角形吹き出し 24">
            <a:extLst>
              <a:ext uri="{FF2B5EF4-FFF2-40B4-BE49-F238E27FC236}">
                <a16:creationId xmlns:a16="http://schemas.microsoft.com/office/drawing/2014/main" id="{300EEE38-9169-4096-9D76-0DCD64B87E37}"/>
              </a:ext>
            </a:extLst>
          </p:cNvPr>
          <p:cNvSpPr/>
          <p:nvPr/>
        </p:nvSpPr>
        <p:spPr>
          <a:xfrm>
            <a:off x="5312243" y="1406741"/>
            <a:ext cx="2072888" cy="685072"/>
          </a:xfrm>
          <a:prstGeom prst="wedgeRoundRectCallout">
            <a:avLst>
              <a:gd name="adj1" fmla="val -29832"/>
              <a:gd name="adj2" fmla="val 14163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猶予期間</a:t>
            </a:r>
          </a:p>
        </p:txBody>
      </p:sp>
    </p:spTree>
    <p:extLst>
      <p:ext uri="{BB962C8B-B14F-4D97-AF65-F5344CB8AC3E}">
        <p14:creationId xmlns:p14="http://schemas.microsoft.com/office/powerpoint/2010/main" val="1454864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3E957A45-255F-2641-9DD5-A06B87E0BE00}"/>
              </a:ext>
            </a:extLst>
          </p:cNvPr>
          <p:cNvSpPr/>
          <p:nvPr/>
        </p:nvSpPr>
        <p:spPr>
          <a:xfrm>
            <a:off x="0" y="393548"/>
            <a:ext cx="10079037" cy="573026"/>
          </a:xfrm>
          <a:prstGeom prst="rect">
            <a:avLst/>
          </a:prstGeom>
          <a:solidFill>
            <a:srgbClr val="385723">
              <a:alpha val="7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>
            <a:extLst>
              <a:ext uri="{FF2B5EF4-FFF2-40B4-BE49-F238E27FC236}">
                <a16:creationId xmlns:a16="http://schemas.microsoft.com/office/drawing/2014/main" id="{30836C26-2C0C-7A40-B32B-D3F44ADC7646}"/>
              </a:ext>
            </a:extLst>
          </p:cNvPr>
          <p:cNvSpPr/>
          <p:nvPr/>
        </p:nvSpPr>
        <p:spPr>
          <a:xfrm>
            <a:off x="4476375" y="1322356"/>
            <a:ext cx="812249" cy="808780"/>
          </a:xfrm>
          <a:prstGeom prst="ellipse">
            <a:avLst/>
          </a:prstGeom>
          <a:solidFill>
            <a:srgbClr val="FF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>
            <a:extLst>
              <a:ext uri="{FF2B5EF4-FFF2-40B4-BE49-F238E27FC236}">
                <a16:creationId xmlns:a16="http://schemas.microsoft.com/office/drawing/2014/main" id="{3C6909AA-23C1-3C45-BA4F-45A505C43794}"/>
              </a:ext>
            </a:extLst>
          </p:cNvPr>
          <p:cNvSpPr/>
          <p:nvPr/>
        </p:nvSpPr>
        <p:spPr>
          <a:xfrm>
            <a:off x="6132956" y="1334253"/>
            <a:ext cx="780469" cy="777136"/>
          </a:xfrm>
          <a:prstGeom prst="ellipse">
            <a:avLst/>
          </a:prstGeom>
          <a:solidFill>
            <a:srgbClr val="D5F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>
            <a:extLst>
              <a:ext uri="{FF2B5EF4-FFF2-40B4-BE49-F238E27FC236}">
                <a16:creationId xmlns:a16="http://schemas.microsoft.com/office/drawing/2014/main" id="{C2C21979-22BE-2542-BA83-C115233D0BB1}"/>
              </a:ext>
            </a:extLst>
          </p:cNvPr>
          <p:cNvSpPr/>
          <p:nvPr/>
        </p:nvSpPr>
        <p:spPr>
          <a:xfrm>
            <a:off x="2851576" y="1335684"/>
            <a:ext cx="780469" cy="777136"/>
          </a:xfrm>
          <a:prstGeom prst="ellipse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42A1E1A1-2730-B041-9854-FB0722A95D8A}"/>
              </a:ext>
            </a:extLst>
          </p:cNvPr>
          <p:cNvSpPr/>
          <p:nvPr/>
        </p:nvSpPr>
        <p:spPr>
          <a:xfrm>
            <a:off x="1226776" y="1322452"/>
            <a:ext cx="780469" cy="777136"/>
          </a:xfrm>
          <a:prstGeom prst="ellipse">
            <a:avLst/>
          </a:prstGeom>
          <a:solidFill>
            <a:srgbClr val="FF2600"/>
          </a:solidFill>
          <a:ln>
            <a:solidFill>
              <a:srgbClr val="FF2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78419703-33CE-5F4A-97FF-8C691F32EF92}"/>
              </a:ext>
            </a:extLst>
          </p:cNvPr>
          <p:cNvCxnSpPr/>
          <p:nvPr/>
        </p:nvCxnSpPr>
        <p:spPr>
          <a:xfrm>
            <a:off x="4886712" y="1980327"/>
            <a:ext cx="713427" cy="0"/>
          </a:xfrm>
          <a:prstGeom prst="line">
            <a:avLst/>
          </a:prstGeom>
          <a:solidFill>
            <a:srgbClr val="FFFC00"/>
          </a:solidFill>
          <a:ln w="127000" cap="rnd">
            <a:solidFill>
              <a:srgbClr val="FFFC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0B521589-6426-BE48-AB8B-4A49C668ADCB}"/>
              </a:ext>
            </a:extLst>
          </p:cNvPr>
          <p:cNvCxnSpPr>
            <a:cxnSpLocks/>
          </p:cNvCxnSpPr>
          <p:nvPr/>
        </p:nvCxnSpPr>
        <p:spPr>
          <a:xfrm>
            <a:off x="8179414" y="1980327"/>
            <a:ext cx="637874" cy="0"/>
          </a:xfrm>
          <a:prstGeom prst="line">
            <a:avLst/>
          </a:prstGeom>
          <a:solidFill>
            <a:srgbClr val="008F00"/>
          </a:solidFill>
          <a:ln w="127000" cap="rnd">
            <a:solidFill>
              <a:srgbClr val="008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C2221611-0C49-234E-88B1-796DB5EC7C28}"/>
              </a:ext>
            </a:extLst>
          </p:cNvPr>
          <p:cNvCxnSpPr/>
          <p:nvPr/>
        </p:nvCxnSpPr>
        <p:spPr>
          <a:xfrm>
            <a:off x="6458152" y="1980327"/>
            <a:ext cx="863246" cy="0"/>
          </a:xfrm>
          <a:prstGeom prst="line">
            <a:avLst/>
          </a:prstGeom>
          <a:solidFill>
            <a:srgbClr val="D5FC79"/>
          </a:solidFill>
          <a:ln w="127000" cap="rnd">
            <a:solidFill>
              <a:srgbClr val="D5FC7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F543472A-3725-BA47-AB4B-8162888BDD07}"/>
              </a:ext>
            </a:extLst>
          </p:cNvPr>
          <p:cNvCxnSpPr>
            <a:cxnSpLocks/>
          </p:cNvCxnSpPr>
          <p:nvPr/>
        </p:nvCxnSpPr>
        <p:spPr>
          <a:xfrm>
            <a:off x="3262631" y="1976523"/>
            <a:ext cx="766066" cy="7609"/>
          </a:xfrm>
          <a:prstGeom prst="line">
            <a:avLst/>
          </a:prstGeom>
          <a:solidFill>
            <a:srgbClr val="FF9300"/>
          </a:solidFill>
          <a:ln w="127000" cap="rnd">
            <a:solidFill>
              <a:srgbClr val="FF93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C255F065-786B-364C-9AAE-7AA7EFDE7A82}"/>
              </a:ext>
            </a:extLst>
          </p:cNvPr>
          <p:cNvCxnSpPr>
            <a:cxnSpLocks/>
          </p:cNvCxnSpPr>
          <p:nvPr/>
        </p:nvCxnSpPr>
        <p:spPr>
          <a:xfrm flipV="1">
            <a:off x="1579504" y="1975586"/>
            <a:ext cx="825112" cy="9482"/>
          </a:xfrm>
          <a:prstGeom prst="line">
            <a:avLst/>
          </a:prstGeom>
          <a:solidFill>
            <a:srgbClr val="FF2600"/>
          </a:solidFill>
          <a:ln w="127000" cap="rnd">
            <a:solidFill>
              <a:srgbClr val="FF26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F066A0F-0ECB-5C46-BEB6-E811E2699113}"/>
              </a:ext>
            </a:extLst>
          </p:cNvPr>
          <p:cNvSpPr txBox="1"/>
          <p:nvPr/>
        </p:nvSpPr>
        <p:spPr>
          <a:xfrm>
            <a:off x="4525665" y="1296037"/>
            <a:ext cx="1333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1"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ritical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B8396D1-0431-5D4C-8BB0-EE34DBF7A0EA}"/>
              </a:ext>
            </a:extLst>
          </p:cNvPr>
          <p:cNvSpPr txBox="1"/>
          <p:nvPr/>
        </p:nvSpPr>
        <p:spPr>
          <a:xfrm>
            <a:off x="1220147" y="1296037"/>
            <a:ext cx="1333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1"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azard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E4AEF1F-2B36-214E-B05D-AEE89B2FC435}"/>
              </a:ext>
            </a:extLst>
          </p:cNvPr>
          <p:cNvSpPr txBox="1"/>
          <p:nvPr/>
        </p:nvSpPr>
        <p:spPr>
          <a:xfrm>
            <a:off x="2824714" y="1296037"/>
            <a:ext cx="1506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1"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nalysis</a:t>
            </a:r>
          </a:p>
        </p:txBody>
      </p:sp>
      <p:sp>
        <p:nvSpPr>
          <p:cNvPr id="31" name="円/楕円 30">
            <a:extLst>
              <a:ext uri="{FF2B5EF4-FFF2-40B4-BE49-F238E27FC236}">
                <a16:creationId xmlns:a16="http://schemas.microsoft.com/office/drawing/2014/main" id="{7D2AA163-5E61-3C43-AA2B-9117EB820561}"/>
              </a:ext>
            </a:extLst>
          </p:cNvPr>
          <p:cNvSpPr/>
          <p:nvPr/>
        </p:nvSpPr>
        <p:spPr>
          <a:xfrm>
            <a:off x="7757757" y="1250387"/>
            <a:ext cx="780469" cy="777132"/>
          </a:xfrm>
          <a:prstGeom prst="ellipse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97BCCF0-5A49-4670-9780-A45EDBAFCD08}"/>
              </a:ext>
            </a:extLst>
          </p:cNvPr>
          <p:cNvSpPr txBox="1"/>
          <p:nvPr/>
        </p:nvSpPr>
        <p:spPr>
          <a:xfrm>
            <a:off x="482376" y="454870"/>
            <a:ext cx="2953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+mn-ea"/>
              </a:rPr>
              <a:t>１</a:t>
            </a:r>
            <a:r>
              <a:rPr kumimoji="1" lang="en-US" altLang="ja-JP" sz="2800" dirty="0">
                <a:solidFill>
                  <a:schemeClr val="bg1"/>
                </a:solidFill>
                <a:latin typeface="+mn-ea"/>
              </a:rPr>
              <a:t>.HACCP</a:t>
            </a:r>
            <a:r>
              <a:rPr kumimoji="1" lang="ja-JP" altLang="en-US" sz="2800" dirty="0">
                <a:solidFill>
                  <a:schemeClr val="bg1"/>
                </a:solidFill>
                <a:latin typeface="+mn-ea"/>
              </a:rPr>
              <a:t>とは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830EB8F-D203-4D29-98E2-C94B2FE1A321}"/>
              </a:ext>
            </a:extLst>
          </p:cNvPr>
          <p:cNvSpPr txBox="1"/>
          <p:nvPr/>
        </p:nvSpPr>
        <p:spPr>
          <a:xfrm>
            <a:off x="624452" y="3999631"/>
            <a:ext cx="921438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+mn-ea"/>
              </a:rPr>
              <a:t>HACCP</a:t>
            </a:r>
            <a:r>
              <a:rPr kumimoji="1" lang="ja-JP" altLang="en-US" dirty="0"/>
              <a:t>とは食品の安全を確保するために、</a:t>
            </a:r>
            <a:r>
              <a:rPr kumimoji="1" lang="ja-JP" altLang="en-US" sz="2000" b="1" dirty="0"/>
              <a:t>食中毒・異物混入</a:t>
            </a:r>
            <a:r>
              <a:rPr kumimoji="1" lang="ja-JP" altLang="en-US" dirty="0"/>
              <a:t>を防ぐ方法です。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さらに現在行っている衛生管理の取り組みを</a:t>
            </a:r>
            <a:r>
              <a:rPr kumimoji="1" lang="ja-JP" altLang="en-US" sz="2400" b="1" dirty="0"/>
              <a:t>「</a:t>
            </a:r>
            <a:r>
              <a:rPr kumimoji="1" lang="ja-JP" altLang="en-US" sz="2400" b="1"/>
              <a:t>最適化」「</a:t>
            </a:r>
            <a:r>
              <a:rPr kumimoji="1" lang="ja-JP" altLang="en-US" sz="2400" b="1" dirty="0"/>
              <a:t>見える化」</a:t>
            </a:r>
            <a:r>
              <a:rPr kumimoji="1" lang="ja-JP" altLang="en-US" dirty="0"/>
              <a:t>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食中毒の原因となる［菌］は 食品以外の場所にもいます。</a:t>
            </a:r>
            <a:endParaRPr kumimoji="1" lang="en-US" altLang="ja-JP" dirty="0"/>
          </a:p>
          <a:p>
            <a:endParaRPr kumimoji="1" lang="ja-JP" altLang="en-US" dirty="0"/>
          </a:p>
          <a:p>
            <a:r>
              <a:rPr kumimoji="1" lang="ja-JP" altLang="en-US" dirty="0"/>
              <a:t>そのため、まず！飲食店の片づけが</a:t>
            </a:r>
            <a:r>
              <a:rPr kumimoji="1" lang="ja-JP" altLang="en-US"/>
              <a:t>行われ、</a:t>
            </a:r>
            <a:endParaRPr kumimoji="1" lang="en-US" altLang="ja-JP" dirty="0"/>
          </a:p>
          <a:p>
            <a:r>
              <a:rPr kumimoji="1" lang="ja-JP" altLang="en-US" b="1"/>
              <a:t>　　　　　　　　　　　　　</a:t>
            </a:r>
            <a:r>
              <a:rPr kumimoji="1" lang="ja-JP" altLang="en-US" sz="2200" b="1"/>
              <a:t>衛生管理がしやすい</a:t>
            </a:r>
            <a:r>
              <a:rPr kumimoji="1" lang="ja-JP" altLang="en-US" sz="2200" b="1" dirty="0"/>
              <a:t>環境づくり</a:t>
            </a:r>
            <a:r>
              <a:rPr kumimoji="1" lang="ja-JP" altLang="en-US" dirty="0"/>
              <a:t>が必要となります。</a:t>
            </a:r>
            <a:endParaRPr kumimoji="1" lang="en-US" altLang="ja-JP" dirty="0"/>
          </a:p>
        </p:txBody>
      </p:sp>
      <p:pic>
        <p:nvPicPr>
          <p:cNvPr id="6" name="グラフィックス 5" descr="警告">
            <a:extLst>
              <a:ext uri="{FF2B5EF4-FFF2-40B4-BE49-F238E27FC236}">
                <a16:creationId xmlns:a16="http://schemas.microsoft.com/office/drawing/2014/main" id="{5A660B73-D612-493D-994E-391F11D23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9903" y="2620733"/>
            <a:ext cx="706569" cy="706569"/>
          </a:xfrm>
          <a:prstGeom prst="rect">
            <a:avLst/>
          </a:prstGeom>
        </p:spPr>
      </p:pic>
      <p:pic>
        <p:nvPicPr>
          <p:cNvPr id="10" name="グラフィックス 9" descr="電球と歯車">
            <a:extLst>
              <a:ext uri="{FF2B5EF4-FFF2-40B4-BE49-F238E27FC236}">
                <a16:creationId xmlns:a16="http://schemas.microsoft.com/office/drawing/2014/main" id="{3569D043-AC81-498C-AE65-B2FC6346DE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29174" y="2620733"/>
            <a:ext cx="706569" cy="706569"/>
          </a:xfrm>
          <a:prstGeom prst="rect">
            <a:avLst/>
          </a:prstGeom>
        </p:spPr>
      </p:pic>
      <p:pic>
        <p:nvPicPr>
          <p:cNvPr id="16" name="グラフィックス 15" descr="的中">
            <a:extLst>
              <a:ext uri="{FF2B5EF4-FFF2-40B4-BE49-F238E27FC236}">
                <a16:creationId xmlns:a16="http://schemas.microsoft.com/office/drawing/2014/main" id="{FB71D13C-3084-41DE-9951-E0EBDABB2B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21936" y="2620733"/>
            <a:ext cx="706569" cy="706569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ABF61572-4B32-E94F-BE77-09DB4163DE3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5555" y="2593133"/>
            <a:ext cx="706569" cy="761768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C65C816-8998-C843-9DB3-61413234B8E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6284" y="2602301"/>
            <a:ext cx="853078" cy="743433"/>
          </a:xfrm>
          <a:prstGeom prst="rect">
            <a:avLst/>
          </a:prstGeom>
        </p:spPr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D16B09AB-FB64-1D46-A6FB-35A867C0A5AF}"/>
              </a:ext>
            </a:extLst>
          </p:cNvPr>
          <p:cNvSpPr txBox="1"/>
          <p:nvPr/>
        </p:nvSpPr>
        <p:spPr>
          <a:xfrm>
            <a:off x="1267148" y="2220452"/>
            <a:ext cx="1057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/>
              <a:t>危害要因</a:t>
            </a:r>
            <a:endParaRPr kumimoji="1" lang="en-US" altLang="ja-JP" sz="1600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26D198C-D730-B740-8979-6249EE15F952}"/>
              </a:ext>
            </a:extLst>
          </p:cNvPr>
          <p:cNvSpPr txBox="1"/>
          <p:nvPr/>
        </p:nvSpPr>
        <p:spPr>
          <a:xfrm>
            <a:off x="3009363" y="2220452"/>
            <a:ext cx="805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/>
              <a:t>分析</a:t>
            </a:r>
            <a:endParaRPr kumimoji="1" lang="en-US" altLang="ja-JP" sz="1600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5C90FA70-5D42-F04C-803A-50296F070ECF}"/>
              </a:ext>
            </a:extLst>
          </p:cNvPr>
          <p:cNvSpPr txBox="1"/>
          <p:nvPr/>
        </p:nvSpPr>
        <p:spPr>
          <a:xfrm>
            <a:off x="6245011" y="2220452"/>
            <a:ext cx="1059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/>
              <a:t>管理</a:t>
            </a:r>
            <a:endParaRPr kumimoji="1" lang="en-US" altLang="ja-JP" sz="1600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022E96F7-51F8-0F4B-B119-1A95F2257C6A}"/>
              </a:ext>
            </a:extLst>
          </p:cNvPr>
          <p:cNvSpPr txBox="1"/>
          <p:nvPr/>
        </p:nvSpPr>
        <p:spPr>
          <a:xfrm>
            <a:off x="7989869" y="2220452"/>
            <a:ext cx="33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/>
              <a:t>点</a:t>
            </a:r>
            <a:endParaRPr kumimoji="1" lang="en-US" altLang="ja-JP" sz="1600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A41F0082-7849-584A-95ED-03C45479DE8B}"/>
              </a:ext>
            </a:extLst>
          </p:cNvPr>
          <p:cNvSpPr txBox="1"/>
          <p:nvPr/>
        </p:nvSpPr>
        <p:spPr>
          <a:xfrm>
            <a:off x="4500153" y="2220452"/>
            <a:ext cx="1059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/>
              <a:t>重要</a:t>
            </a:r>
            <a:endParaRPr kumimoji="1" lang="en-US" altLang="ja-JP" sz="1600" dirty="0"/>
          </a:p>
        </p:txBody>
      </p:sp>
      <p:sp>
        <p:nvSpPr>
          <p:cNvPr id="36" name="フッター プレースホルダー 13">
            <a:extLst>
              <a:ext uri="{FF2B5EF4-FFF2-40B4-BE49-F238E27FC236}">
                <a16:creationId xmlns:a16="http://schemas.microsoft.com/office/drawing/2014/main" id="{D0E79B0D-C11F-7148-AD17-77A9FDAAE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9823" y="5462368"/>
            <a:ext cx="1798082" cy="402482"/>
          </a:xfrm>
        </p:spPr>
        <p:txBody>
          <a:bodyPr/>
          <a:lstStyle/>
          <a:p>
            <a:r>
              <a:rPr kumimoji="1"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kumimoji="1" lang="ja-JP" altLang="en-US" sz="9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CDFAC01-269D-6441-964E-0C57C6CEE95D}"/>
              </a:ext>
            </a:extLst>
          </p:cNvPr>
          <p:cNvSpPr txBox="1"/>
          <p:nvPr/>
        </p:nvSpPr>
        <p:spPr>
          <a:xfrm>
            <a:off x="6206431" y="1296037"/>
            <a:ext cx="1333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1"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ontrol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1C66D06-8A78-9446-9021-9731F896E11A}"/>
              </a:ext>
            </a:extLst>
          </p:cNvPr>
          <p:cNvSpPr txBox="1"/>
          <p:nvPr/>
        </p:nvSpPr>
        <p:spPr>
          <a:xfrm>
            <a:off x="7780518" y="1280797"/>
            <a:ext cx="1212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1"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oint</a:t>
            </a:r>
          </a:p>
        </p:txBody>
      </p:sp>
    </p:spTree>
    <p:extLst>
      <p:ext uri="{BB962C8B-B14F-4D97-AF65-F5344CB8AC3E}">
        <p14:creationId xmlns:p14="http://schemas.microsoft.com/office/powerpoint/2010/main" val="1526169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C61D7B43-BC14-4BD1-B835-DBCA373755DA}"/>
              </a:ext>
            </a:extLst>
          </p:cNvPr>
          <p:cNvGrpSpPr/>
          <p:nvPr/>
        </p:nvGrpSpPr>
        <p:grpSpPr>
          <a:xfrm>
            <a:off x="284477" y="741793"/>
            <a:ext cx="9510084" cy="3466307"/>
            <a:chOff x="284477" y="741793"/>
            <a:chExt cx="9510084" cy="3466307"/>
          </a:xfrm>
        </p:grpSpPr>
        <p:sp>
          <p:nvSpPr>
            <p:cNvPr id="4" name="四角形: 角を丸くする 3">
              <a:extLst>
                <a:ext uri="{FF2B5EF4-FFF2-40B4-BE49-F238E27FC236}">
                  <a16:creationId xmlns:a16="http://schemas.microsoft.com/office/drawing/2014/main" id="{13FDC12A-1892-4DFE-8EBE-430630475C6B}"/>
                </a:ext>
              </a:extLst>
            </p:cNvPr>
            <p:cNvSpPr/>
            <p:nvPr/>
          </p:nvSpPr>
          <p:spPr>
            <a:xfrm>
              <a:off x="284477" y="741793"/>
              <a:ext cx="9510084" cy="346630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571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32" dirty="0">
                <a:solidFill>
                  <a:schemeClr val="bg1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914B4433-62D2-484F-8C3A-06203E3C6FD8}"/>
                </a:ext>
              </a:extLst>
            </p:cNvPr>
            <p:cNvSpPr txBox="1"/>
            <p:nvPr/>
          </p:nvSpPr>
          <p:spPr>
            <a:xfrm>
              <a:off x="663659" y="846913"/>
              <a:ext cx="8948654" cy="3280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42" dirty="0"/>
                <a:t>食品衛生法で定められた制度です。　　　　　　　　　　　　これを守らないのは</a:t>
              </a:r>
              <a:r>
                <a:rPr kumimoji="1" lang="ja-JP" altLang="en-US" sz="2849" b="1" dirty="0"/>
                <a:t>法律違反</a:t>
              </a:r>
              <a:r>
                <a:rPr kumimoji="1" lang="ja-JP" altLang="en-US" sz="2442" dirty="0"/>
                <a:t>となります</a:t>
              </a:r>
              <a:endParaRPr kumimoji="1" lang="en-US" altLang="ja-JP" sz="2442" dirty="0"/>
            </a:p>
            <a:p>
              <a:endParaRPr kumimoji="1" lang="en-US" altLang="ja-JP" sz="2442" dirty="0"/>
            </a:p>
            <a:p>
              <a:r>
                <a:rPr kumimoji="1" lang="ja-JP" altLang="en-US" sz="2442" dirty="0"/>
                <a:t>現時点では、</a:t>
              </a:r>
              <a:r>
                <a:rPr kumimoji="1" lang="ja-JP" altLang="en-US" sz="2442" u="sng" dirty="0"/>
                <a:t>罰則はありません</a:t>
              </a:r>
              <a:r>
                <a:rPr kumimoji="1" lang="ja-JP" altLang="en-US" sz="2442" dirty="0"/>
                <a:t>が、都道府県知事等は、　　　公衆衛生上 必要な措置について、条例で必要な規定を定める</a:t>
              </a:r>
              <a:br>
                <a:rPr kumimoji="1" lang="en-US" altLang="ja-JP" sz="2442" dirty="0"/>
              </a:br>
              <a:r>
                <a:rPr kumimoji="1" lang="ja-JP" altLang="en-US" sz="2442" dirty="0"/>
                <a:t>ことができるとされています</a:t>
              </a:r>
              <a:endParaRPr kumimoji="1" lang="en-US" altLang="ja-JP" sz="2442" dirty="0"/>
            </a:p>
            <a:p>
              <a:endParaRPr kumimoji="1" lang="en-US" altLang="ja-JP" sz="2442" dirty="0"/>
            </a:p>
            <a:p>
              <a:r>
                <a:rPr kumimoji="1" lang="ja-JP" altLang="en-US" sz="2442" dirty="0"/>
                <a:t>なので、</a:t>
              </a:r>
              <a:r>
                <a:rPr kumimoji="1" lang="ja-JP" altLang="en-US" sz="2849" b="1" dirty="0"/>
                <a:t>条例違反で罰せられることがある</a:t>
              </a:r>
              <a:r>
                <a:rPr kumimoji="1" lang="ja-JP" altLang="en-US" sz="2442" dirty="0"/>
                <a:t>と言えます</a:t>
              </a: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982F56B-1AC1-4232-8A81-CB83E2F07F84}"/>
              </a:ext>
            </a:extLst>
          </p:cNvPr>
          <p:cNvGrpSpPr/>
          <p:nvPr/>
        </p:nvGrpSpPr>
        <p:grpSpPr>
          <a:xfrm>
            <a:off x="389122" y="4838134"/>
            <a:ext cx="9300793" cy="2216018"/>
            <a:chOff x="648830" y="4502900"/>
            <a:chExt cx="9300793" cy="2216018"/>
          </a:xfrm>
        </p:grpSpPr>
        <p:pic>
          <p:nvPicPr>
            <p:cNvPr id="8" name="図 7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576BDCD0-73BE-4578-A457-0CE25B02F8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t="-1428" r="-960"/>
            <a:stretch/>
          </p:blipFill>
          <p:spPr>
            <a:xfrm>
              <a:off x="648830" y="4502900"/>
              <a:ext cx="2820242" cy="2216018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9FA483DA-04EE-4926-9D1A-E91DA90B2C5A}"/>
                </a:ext>
              </a:extLst>
            </p:cNvPr>
            <p:cNvSpPr txBox="1"/>
            <p:nvPr/>
          </p:nvSpPr>
          <p:spPr>
            <a:xfrm>
              <a:off x="2621657" y="5254062"/>
              <a:ext cx="73279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FF0000"/>
                  </a:solidFill>
                </a:rPr>
                <a:t>コンプライアンス違反に対しての飲食店の</a:t>
              </a:r>
              <a:endParaRPr lang="en-US" altLang="ja-JP" sz="2400" b="1" dirty="0">
                <a:solidFill>
                  <a:srgbClr val="FF0000"/>
                </a:solidFill>
              </a:endParaRPr>
            </a:p>
            <a:p>
              <a:pPr algn="ctr"/>
              <a:r>
                <a:rPr lang="ja-JP" altLang="en-US" sz="2400" b="1" dirty="0">
                  <a:solidFill>
                    <a:srgbClr val="FF0000"/>
                  </a:solidFill>
                </a:rPr>
                <a:t>悪評は、瞬く間に世間に広がるので、                                  </a:t>
              </a:r>
              <a:endParaRPr lang="en-US" altLang="ja-JP" sz="2400" b="1" dirty="0">
                <a:solidFill>
                  <a:srgbClr val="FF0000"/>
                </a:solidFill>
              </a:endParaRPr>
            </a:p>
            <a:p>
              <a:pPr algn="ctr"/>
              <a:r>
                <a:rPr lang="ja-JP" altLang="en-US" sz="2400" b="1" dirty="0">
                  <a:solidFill>
                    <a:srgbClr val="FF0000"/>
                  </a:solidFill>
                </a:rPr>
                <a:t>飲食店経営者は重要な取り組みの一つです！</a:t>
              </a:r>
            </a:p>
          </p:txBody>
        </p: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F1A07023-9876-485C-8C66-3DFBD4DF9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686" y="-97689"/>
            <a:ext cx="3645724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8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13166</TotalTime>
  <Words>2306</Words>
  <Application>Microsoft Office PowerPoint</Application>
  <PresentationFormat>ユーザー設定</PresentationFormat>
  <Paragraphs>418</Paragraphs>
  <Slides>41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41</vt:i4>
      </vt:variant>
    </vt:vector>
  </HeadingPairs>
  <TitlesOfParts>
    <vt:vector size="54" baseType="lpstr">
      <vt:lpstr>HGS創英角ﾎﾟｯﾌﾟ体</vt:lpstr>
      <vt:lpstr>ＭＳ Ｐゴシック</vt:lpstr>
      <vt:lpstr>Yu Gothic Medium</vt:lpstr>
      <vt:lpstr>メイリオ</vt:lpstr>
      <vt:lpstr>Yu Gothic</vt:lpstr>
      <vt:lpstr>Yu Gothic</vt:lpstr>
      <vt:lpstr>游ゴシック体</vt:lpstr>
      <vt:lpstr>游明朝</vt:lpstr>
      <vt:lpstr>Arial</vt:lpstr>
      <vt:lpstr>Calibri</vt:lpstr>
      <vt:lpstr>Calibri Light</vt:lpstr>
      <vt:lpstr>Office テーマ</vt:lpstr>
      <vt:lpstr>1_Office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整HACCPを導入すると衛生管理が楽勝になる</dc:title>
  <dc:creator>徳王 美紀</dc:creator>
  <cp:lastModifiedBy>徳王 美紀</cp:lastModifiedBy>
  <cp:revision>581</cp:revision>
  <dcterms:created xsi:type="dcterms:W3CDTF">2020-04-10T12:28:54Z</dcterms:created>
  <dcterms:modified xsi:type="dcterms:W3CDTF">2021-03-10T15:33:52Z</dcterms:modified>
</cp:coreProperties>
</file>